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8" r:id="rId3"/>
    <p:sldId id="264" r:id="rId4"/>
    <p:sldId id="267" r:id="rId5"/>
    <p:sldId id="268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'Broj iteracija 10'!$C$1</c:f>
              <c:strCache>
                <c:ptCount val="1"/>
                <c:pt idx="0">
                  <c:v>Naponi prije optimizacije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'Broj iteracija 10'!$B$2:$B$18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'Broj iteracija 10'!$C$2:$C$18</c:f>
              <c:numCache>
                <c:formatCode>General</c:formatCode>
                <c:ptCount val="17"/>
                <c:pt idx="0">
                  <c:v>0.95</c:v>
                </c:pt>
                <c:pt idx="1">
                  <c:v>0.95</c:v>
                </c:pt>
                <c:pt idx="2">
                  <c:v>0.94</c:v>
                </c:pt>
                <c:pt idx="3">
                  <c:v>0.94</c:v>
                </c:pt>
                <c:pt idx="4">
                  <c:v>0.93</c:v>
                </c:pt>
                <c:pt idx="5">
                  <c:v>0.93</c:v>
                </c:pt>
                <c:pt idx="6">
                  <c:v>0.94</c:v>
                </c:pt>
                <c:pt idx="7">
                  <c:v>0.94</c:v>
                </c:pt>
                <c:pt idx="8">
                  <c:v>0.94</c:v>
                </c:pt>
                <c:pt idx="9">
                  <c:v>0.93</c:v>
                </c:pt>
                <c:pt idx="10">
                  <c:v>0.92</c:v>
                </c:pt>
                <c:pt idx="11">
                  <c:v>0.91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  <c:pt idx="15">
                  <c:v>0.88</c:v>
                </c:pt>
                <c:pt idx="16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2-4FED-9B97-740F171F4D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7995968"/>
        <c:axId val="207996528"/>
      </c:barChart>
      <c:catAx>
        <c:axId val="207995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6528"/>
        <c:crosses val="autoZero"/>
        <c:auto val="1"/>
        <c:lblAlgn val="ctr"/>
        <c:lblOffset val="100"/>
        <c:noMultiLvlLbl val="0"/>
      </c:catAx>
      <c:valAx>
        <c:axId val="207996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596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sr-Latn-ME" sz="2000" b="0" dirty="0">
                <a:solidFill>
                  <a:schemeClr val="bg1"/>
                </a:solidFill>
              </a:rPr>
              <a:t>Ukupni</a:t>
            </a:r>
            <a:r>
              <a:rPr lang="sr-Latn-ME" sz="2000" b="0" baseline="0" dirty="0">
                <a:solidFill>
                  <a:schemeClr val="bg1"/>
                </a:solidFill>
              </a:rPr>
              <a:t> troškovi kompenzacije</a:t>
            </a:r>
            <a:endParaRPr lang="sr-Latn-ME" sz="2000" b="0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2.4811601939588059E-2"/>
                  <c:y val="-4.1666666666666664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E1-45F2-A8BE-07EFDE10D541}"/>
                </c:ext>
              </c:extLst>
            </c:dLbl>
            <c:dLbl>
              <c:idx val="1"/>
              <c:layout>
                <c:manualLayout>
                  <c:x val="1.9444444444444445E-2"/>
                  <c:y val="-2.3148148148148192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E1-45F2-A8BE-07EFDE10D541}"/>
                </c:ext>
              </c:extLst>
            </c:dLbl>
            <c:dLbl>
              <c:idx val="2"/>
              <c:layout>
                <c:manualLayout>
                  <c:x val="1.3559322033898305E-2"/>
                  <c:y val="-3.2407407407407447E-2"/>
                </c:manualLayout>
              </c:layout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FE1-45F2-A8BE-07EFDE10D541}"/>
                </c:ext>
              </c:extLst>
            </c:dLbl>
            <c:numFmt formatCode="#,##0.00\ &quot;€&quot;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Sheet3!$F$21:$H$21</c:f>
              <c:strCache>
                <c:ptCount val="3"/>
                <c:pt idx="0">
                  <c:v>Troškovi za 3%</c:v>
                </c:pt>
                <c:pt idx="1">
                  <c:v>Troškovi za 4%</c:v>
                </c:pt>
                <c:pt idx="2">
                  <c:v>Troškovi za 5%</c:v>
                </c:pt>
              </c:strCache>
            </c:strRef>
          </c:cat>
          <c:val>
            <c:numRef>
              <c:f>Sheet3!$F$39:$H$39</c:f>
              <c:numCache>
                <c:formatCode>General</c:formatCode>
                <c:ptCount val="3"/>
                <c:pt idx="0">
                  <c:v>4100</c:v>
                </c:pt>
                <c:pt idx="1">
                  <c:v>3410</c:v>
                </c:pt>
                <c:pt idx="2">
                  <c:v>3110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FE1-45F2-A8BE-07EFDE10D54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7988688"/>
        <c:axId val="207989248"/>
        <c:axId val="0"/>
      </c:bar3DChart>
      <c:catAx>
        <c:axId val="207988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89248"/>
        <c:crosses val="autoZero"/>
        <c:auto val="1"/>
        <c:lblAlgn val="ctr"/>
        <c:lblOffset val="100"/>
        <c:noMultiLvlLbl val="0"/>
      </c:catAx>
      <c:valAx>
        <c:axId val="207989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 sz="1400" baseline="0" dirty="0"/>
                  <a:t>Novčane jedinice</a:t>
                </a:r>
              </a:p>
            </c:rich>
          </c:tx>
          <c:layout>
            <c:manualLayout>
              <c:xMode val="edge"/>
              <c:yMode val="edge"/>
              <c:x val="1.9366048180429016E-2"/>
              <c:y val="0.41385974529216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88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tx2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sr-Latn-ME" sz="2800" dirty="0">
                <a:solidFill>
                  <a:schemeClr val="bg1"/>
                </a:solidFill>
              </a:rPr>
              <a:t>         Raspored baterija kondenzatora za odstupanje 5% (5500 kVar)</a:t>
            </a:r>
          </a:p>
        </c:rich>
      </c:tx>
      <c:layout>
        <c:manualLayout>
          <c:xMode val="edge"/>
          <c:yMode val="edge"/>
          <c:x val="0.12753775096294784"/>
          <c:y val="4.01505646173149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4080171796707231E-2"/>
          <c:y val="0.29585947302383947"/>
          <c:w val="0.92211030439376895"/>
          <c:h val="0.56261848072002296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6"/>
              <c:tx>
                <c:rich>
                  <a:bodyPr/>
                  <a:lstStyle/>
                  <a:p>
                    <a:r>
                      <a:rPr lang="en-US" baseline="0"/>
                      <a:t> </a:t>
                    </a:r>
                    <a:fld id="{089ABA3C-8759-4FDD-BF57-A7B2A01A36F4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1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22D-40CC-A328-B940244A6AE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Sheet3!$B$22:$B$38</c:f>
              <c:strCache>
                <c:ptCount val="17"/>
                <c:pt idx="0">
                  <c:v>Qb1</c:v>
                </c:pt>
                <c:pt idx="1">
                  <c:v>Qb2</c:v>
                </c:pt>
                <c:pt idx="2">
                  <c:v>Qb3</c:v>
                </c:pt>
                <c:pt idx="3">
                  <c:v>Qb4</c:v>
                </c:pt>
                <c:pt idx="4">
                  <c:v>Qb5</c:v>
                </c:pt>
                <c:pt idx="5">
                  <c:v>Qb6</c:v>
                </c:pt>
                <c:pt idx="6">
                  <c:v>Qb7</c:v>
                </c:pt>
                <c:pt idx="7">
                  <c:v>Qb8</c:v>
                </c:pt>
                <c:pt idx="8">
                  <c:v>Qb9</c:v>
                </c:pt>
                <c:pt idx="9">
                  <c:v>Qb10</c:v>
                </c:pt>
                <c:pt idx="10">
                  <c:v>Qb11</c:v>
                </c:pt>
                <c:pt idx="11">
                  <c:v>Qb12</c:v>
                </c:pt>
                <c:pt idx="12">
                  <c:v>Qb13</c:v>
                </c:pt>
                <c:pt idx="13">
                  <c:v>Qb14</c:v>
                </c:pt>
                <c:pt idx="14">
                  <c:v>Qb15</c:v>
                </c:pt>
                <c:pt idx="15">
                  <c:v>Qb16</c:v>
                </c:pt>
                <c:pt idx="16">
                  <c:v>Qb17</c:v>
                </c:pt>
              </c:strCache>
            </c:strRef>
          </c:cat>
          <c:val>
            <c:numRef>
              <c:f>Sheet3!$F$22:$F$38</c:f>
              <c:numCache>
                <c:formatCode>General</c:formatCode>
                <c:ptCount val="17"/>
                <c:pt idx="0">
                  <c:v>300</c:v>
                </c:pt>
                <c:pt idx="1">
                  <c:v>0</c:v>
                </c:pt>
                <c:pt idx="2">
                  <c:v>300</c:v>
                </c:pt>
                <c:pt idx="3">
                  <c:v>150</c:v>
                </c:pt>
                <c:pt idx="4">
                  <c:v>150</c:v>
                </c:pt>
                <c:pt idx="5">
                  <c:v>450</c:v>
                </c:pt>
                <c:pt idx="6">
                  <c:v>150</c:v>
                </c:pt>
                <c:pt idx="7">
                  <c:v>150</c:v>
                </c:pt>
                <c:pt idx="8">
                  <c:v>450</c:v>
                </c:pt>
                <c:pt idx="9">
                  <c:v>450</c:v>
                </c:pt>
                <c:pt idx="10">
                  <c:v>450</c:v>
                </c:pt>
                <c:pt idx="11">
                  <c:v>450</c:v>
                </c:pt>
                <c:pt idx="12">
                  <c:v>450</c:v>
                </c:pt>
                <c:pt idx="13">
                  <c:v>450</c:v>
                </c:pt>
                <c:pt idx="14">
                  <c:v>300</c:v>
                </c:pt>
                <c:pt idx="15">
                  <c:v>450</c:v>
                </c:pt>
                <c:pt idx="1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2D-40CC-A328-B940244A6AE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07998768"/>
        <c:axId val="207999328"/>
      </c:barChart>
      <c:catAx>
        <c:axId val="207998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999328"/>
        <c:crosses val="autoZero"/>
        <c:auto val="1"/>
        <c:lblAlgn val="ctr"/>
        <c:lblOffset val="100"/>
        <c:noMultiLvlLbl val="0"/>
      </c:catAx>
      <c:valAx>
        <c:axId val="20799932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 sz="1200">
                    <a:solidFill>
                      <a:schemeClr val="bg1"/>
                    </a:solidFill>
                  </a:rPr>
                  <a:t>kVar</a:t>
                </a:r>
                <a:endParaRPr lang="sr-Latn-ME">
                  <a:solidFill>
                    <a:schemeClr val="bg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0799876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  <a:tint val="66000"/>
                <a:satMod val="160000"/>
              </a:schemeClr>
            </a:gs>
            <a:gs pos="50000">
              <a:schemeClr val="accent1">
                <a:tint val="66000"/>
                <a:satMod val="160000"/>
                <a:tint val="44500"/>
                <a:satMod val="160000"/>
              </a:schemeClr>
            </a:gs>
            <a:gs pos="100000">
              <a:schemeClr val="accent1">
                <a:tint val="66000"/>
                <a:satMod val="160000"/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  <a:tint val="66000"/>
            <a:satMod val="160000"/>
          </a:schemeClr>
        </a:gs>
        <a:gs pos="50000">
          <a:schemeClr val="accent1">
            <a:tint val="66000"/>
            <a:satMod val="160000"/>
            <a:tint val="44500"/>
            <a:satMod val="160000"/>
          </a:schemeClr>
        </a:gs>
        <a:gs pos="100000">
          <a:schemeClr val="accent1">
            <a:tint val="66000"/>
            <a:satMod val="160000"/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sz="2400" b="0" dirty="0">
                <a:solidFill>
                  <a:schemeClr val="bg1"/>
                </a:solidFill>
              </a:rPr>
              <a:t>Naponi čvorova pri za</a:t>
            </a:r>
            <a:r>
              <a:rPr lang="sr-Latn-ME" sz="2400" b="0" baseline="0" dirty="0">
                <a:solidFill>
                  <a:schemeClr val="bg1"/>
                </a:solidFill>
              </a:rPr>
              <a:t> odstupanje 5%</a:t>
            </a:r>
            <a:endParaRPr lang="sr-Latn-ME" sz="2400" b="0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9353582596808048"/>
          <c:y val="2.83815372513263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056430446194224E-2"/>
          <c:y val="0.19507007158018927"/>
          <c:w val="0.95648523622047243"/>
          <c:h val="0.71072855074328067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Sheet3!$E$2:$E$18</c:f>
              <c:numCache>
                <c:formatCode>General</c:formatCode>
                <c:ptCount val="17"/>
                <c:pt idx="0">
                  <c:v>0.97</c:v>
                </c:pt>
                <c:pt idx="1">
                  <c:v>0.97</c:v>
                </c:pt>
                <c:pt idx="2">
                  <c:v>0.97</c:v>
                </c:pt>
                <c:pt idx="3">
                  <c:v>0.96</c:v>
                </c:pt>
                <c:pt idx="4">
                  <c:v>0.96</c:v>
                </c:pt>
                <c:pt idx="5">
                  <c:v>0.96</c:v>
                </c:pt>
                <c:pt idx="6">
                  <c:v>0.97</c:v>
                </c:pt>
                <c:pt idx="7">
                  <c:v>0.96</c:v>
                </c:pt>
                <c:pt idx="8">
                  <c:v>0.96</c:v>
                </c:pt>
                <c:pt idx="9">
                  <c:v>0.96</c:v>
                </c:pt>
                <c:pt idx="10">
                  <c:v>0.96</c:v>
                </c:pt>
                <c:pt idx="11">
                  <c:v>0.96</c:v>
                </c:pt>
                <c:pt idx="12">
                  <c:v>0.95</c:v>
                </c:pt>
                <c:pt idx="13">
                  <c:v>0.95</c:v>
                </c:pt>
                <c:pt idx="14">
                  <c:v>0.95</c:v>
                </c:pt>
                <c:pt idx="15">
                  <c:v>0.95</c:v>
                </c:pt>
                <c:pt idx="16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F9-4E4E-A547-A653700FB7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1893040"/>
        <c:axId val="251892480"/>
      </c:barChart>
      <c:lineChart>
        <c:grouping val="standard"/>
        <c:varyColors val="0"/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Sheet3!$J$2:$J$18</c:f>
              <c:numCache>
                <c:formatCode>General</c:formatCode>
                <c:ptCount val="17"/>
                <c:pt idx="0">
                  <c:v>0.95</c:v>
                </c:pt>
                <c:pt idx="1">
                  <c:v>0.95</c:v>
                </c:pt>
                <c:pt idx="2">
                  <c:v>0.95</c:v>
                </c:pt>
                <c:pt idx="3">
                  <c:v>0.95</c:v>
                </c:pt>
                <c:pt idx="4">
                  <c:v>0.95</c:v>
                </c:pt>
                <c:pt idx="5">
                  <c:v>0.95</c:v>
                </c:pt>
                <c:pt idx="6">
                  <c:v>0.95</c:v>
                </c:pt>
                <c:pt idx="7">
                  <c:v>0.95</c:v>
                </c:pt>
                <c:pt idx="8">
                  <c:v>0.95</c:v>
                </c:pt>
                <c:pt idx="9">
                  <c:v>0.95</c:v>
                </c:pt>
                <c:pt idx="10">
                  <c:v>0.95</c:v>
                </c:pt>
                <c:pt idx="11">
                  <c:v>0.95</c:v>
                </c:pt>
                <c:pt idx="12">
                  <c:v>0.95</c:v>
                </c:pt>
                <c:pt idx="13">
                  <c:v>0.95</c:v>
                </c:pt>
                <c:pt idx="14">
                  <c:v>0.95</c:v>
                </c:pt>
                <c:pt idx="15">
                  <c:v>0.95</c:v>
                </c:pt>
                <c:pt idx="16">
                  <c:v>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F9-4E4E-A547-A653700FB79F}"/>
            </c:ext>
          </c:extLst>
        </c:ser>
        <c:ser>
          <c:idx val="2"/>
          <c:order val="2"/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Sheet3!$K$2:$K$18</c:f>
              <c:numCache>
                <c:formatCode>General</c:formatCode>
                <c:ptCount val="17"/>
                <c:pt idx="0">
                  <c:v>1.05</c:v>
                </c:pt>
                <c:pt idx="1">
                  <c:v>1.05</c:v>
                </c:pt>
                <c:pt idx="2">
                  <c:v>1.05</c:v>
                </c:pt>
                <c:pt idx="3">
                  <c:v>1.05</c:v>
                </c:pt>
                <c:pt idx="4">
                  <c:v>1.05</c:v>
                </c:pt>
                <c:pt idx="5">
                  <c:v>1.05</c:v>
                </c:pt>
                <c:pt idx="6">
                  <c:v>1.05</c:v>
                </c:pt>
                <c:pt idx="7">
                  <c:v>1.05</c:v>
                </c:pt>
                <c:pt idx="8">
                  <c:v>1.05</c:v>
                </c:pt>
                <c:pt idx="9">
                  <c:v>1.05</c:v>
                </c:pt>
                <c:pt idx="10">
                  <c:v>1.05</c:v>
                </c:pt>
                <c:pt idx="11">
                  <c:v>1.05</c:v>
                </c:pt>
                <c:pt idx="12">
                  <c:v>1.05</c:v>
                </c:pt>
                <c:pt idx="13">
                  <c:v>1.05</c:v>
                </c:pt>
                <c:pt idx="14">
                  <c:v>1.05</c:v>
                </c:pt>
                <c:pt idx="15">
                  <c:v>1.05</c:v>
                </c:pt>
                <c:pt idx="16">
                  <c:v>1.05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F9-4E4E-A547-A653700FB7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1891920"/>
        <c:axId val="136441008"/>
      </c:lineChart>
      <c:valAx>
        <c:axId val="13644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91920"/>
        <c:crosses val="autoZero"/>
        <c:crossBetween val="between"/>
      </c:valAx>
      <c:catAx>
        <c:axId val="251891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6441008"/>
        <c:crosses val="autoZero"/>
        <c:auto val="1"/>
        <c:lblAlgn val="ctr"/>
        <c:lblOffset val="100"/>
        <c:noMultiLvlLbl val="0"/>
      </c:catAx>
      <c:valAx>
        <c:axId val="251892480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251893040"/>
        <c:crosses val="max"/>
        <c:crossBetween val="between"/>
      </c:valAx>
      <c:catAx>
        <c:axId val="251893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5189248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Sheet3!$E$1</c:f>
              <c:strCache>
                <c:ptCount val="1"/>
                <c:pt idx="0">
                  <c:v>Naponi za odstupanje 5 %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Sheet3!$E$2:$E$18</c:f>
              <c:numCache>
                <c:formatCode>General</c:formatCode>
                <c:ptCount val="17"/>
                <c:pt idx="0">
                  <c:v>0.97</c:v>
                </c:pt>
                <c:pt idx="1">
                  <c:v>0.97</c:v>
                </c:pt>
                <c:pt idx="2">
                  <c:v>0.97</c:v>
                </c:pt>
                <c:pt idx="3">
                  <c:v>0.96</c:v>
                </c:pt>
                <c:pt idx="4">
                  <c:v>0.96</c:v>
                </c:pt>
                <c:pt idx="5">
                  <c:v>0.96</c:v>
                </c:pt>
                <c:pt idx="6">
                  <c:v>0.97</c:v>
                </c:pt>
                <c:pt idx="7">
                  <c:v>0.96</c:v>
                </c:pt>
                <c:pt idx="8">
                  <c:v>0.96</c:v>
                </c:pt>
                <c:pt idx="9">
                  <c:v>0.96</c:v>
                </c:pt>
                <c:pt idx="10">
                  <c:v>0.96</c:v>
                </c:pt>
                <c:pt idx="11">
                  <c:v>0.96</c:v>
                </c:pt>
                <c:pt idx="12">
                  <c:v>0.95</c:v>
                </c:pt>
                <c:pt idx="13">
                  <c:v>0.95</c:v>
                </c:pt>
                <c:pt idx="14">
                  <c:v>0.95</c:v>
                </c:pt>
                <c:pt idx="15">
                  <c:v>0.95</c:v>
                </c:pt>
                <c:pt idx="16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B8-4244-A738-F766DEC19DBA}"/>
            </c:ext>
          </c:extLst>
        </c:ser>
        <c:ser>
          <c:idx val="1"/>
          <c:order val="1"/>
          <c:tx>
            <c:strRef>
              <c:f>Sheet3!$F$1</c:f>
              <c:strCache>
                <c:ptCount val="1"/>
                <c:pt idx="0">
                  <c:v>Naponi prije optimizacije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Sheet3!$F$2:$F$18</c:f>
              <c:numCache>
                <c:formatCode>General</c:formatCode>
                <c:ptCount val="17"/>
                <c:pt idx="0">
                  <c:v>0.95</c:v>
                </c:pt>
                <c:pt idx="1">
                  <c:v>0.95</c:v>
                </c:pt>
                <c:pt idx="2">
                  <c:v>0.94</c:v>
                </c:pt>
                <c:pt idx="3">
                  <c:v>0.94</c:v>
                </c:pt>
                <c:pt idx="4">
                  <c:v>0.93</c:v>
                </c:pt>
                <c:pt idx="5">
                  <c:v>0.93</c:v>
                </c:pt>
                <c:pt idx="6">
                  <c:v>0.94</c:v>
                </c:pt>
                <c:pt idx="7">
                  <c:v>0.94</c:v>
                </c:pt>
                <c:pt idx="8">
                  <c:v>0.94</c:v>
                </c:pt>
                <c:pt idx="9">
                  <c:v>0.93</c:v>
                </c:pt>
                <c:pt idx="10">
                  <c:v>0.92</c:v>
                </c:pt>
                <c:pt idx="11">
                  <c:v>0.91</c:v>
                </c:pt>
                <c:pt idx="12">
                  <c:v>0.9</c:v>
                </c:pt>
                <c:pt idx="13">
                  <c:v>0.9</c:v>
                </c:pt>
                <c:pt idx="14">
                  <c:v>0.9</c:v>
                </c:pt>
                <c:pt idx="15">
                  <c:v>0.88</c:v>
                </c:pt>
                <c:pt idx="16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B8-4244-A738-F766DEC19D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51898080"/>
        <c:axId val="251898640"/>
        <c:axId val="0"/>
      </c:bar3DChart>
      <c:catAx>
        <c:axId val="25189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98640"/>
        <c:crosses val="autoZero"/>
        <c:auto val="1"/>
        <c:lblAlgn val="ctr"/>
        <c:lblOffset val="100"/>
        <c:noMultiLvlLbl val="0"/>
      </c:catAx>
      <c:valAx>
        <c:axId val="25189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189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2041220627656219"/>
          <c:y val="0.88163431800324321"/>
          <c:w val="0.6166023065379217"/>
          <c:h val="9.2887974990387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rotWithShape="1">
      <a:gsLst>
        <a:gs pos="0">
          <a:schemeClr val="accent1">
            <a:shade val="51000"/>
            <a:satMod val="130000"/>
          </a:schemeClr>
        </a:gs>
        <a:gs pos="80000">
          <a:schemeClr val="accent1">
            <a:shade val="93000"/>
            <a:satMod val="130000"/>
          </a:schemeClr>
        </a:gs>
        <a:gs pos="100000">
          <a:schemeClr val="accent1">
            <a:shade val="94000"/>
            <a:satMod val="135000"/>
          </a:schemeClr>
        </a:gs>
      </a:gsLst>
      <a:lin ang="16200000" scaled="0"/>
    </a:gradFill>
    <a:ln w="9525" cap="flat" cmpd="sng" algn="ctr">
      <a:solidFill>
        <a:schemeClr val="accent1">
          <a:shade val="95000"/>
          <a:satMod val="105000"/>
        </a:schemeClr>
      </a:solidFill>
      <a:prstDash val="solid"/>
      <a:round/>
    </a:ln>
    <a:effectLst>
      <a:outerShdw blurRad="40000" dist="23000" dir="5400000" rotWithShape="0">
        <a:srgbClr val="000000">
          <a:alpha val="35000"/>
        </a:srgbClr>
      </a:outerShdw>
    </a:effectLst>
  </c:spPr>
  <c:txPr>
    <a:bodyPr/>
    <a:lstStyle/>
    <a:p>
      <a:pPr>
        <a:defRPr>
          <a:solidFill>
            <a:schemeClr val="lt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sr-Latn-ME" sz="2800" dirty="0">
                <a:solidFill>
                  <a:schemeClr val="bg1"/>
                </a:solidFill>
              </a:rPr>
              <a:t>Raspored baterija kondenzatora za odstupanje 4% (6300 kVar)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tx2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Sheet3!$B$22:$B$38</c:f>
              <c:strCache>
                <c:ptCount val="17"/>
                <c:pt idx="0">
                  <c:v>Qb1</c:v>
                </c:pt>
                <c:pt idx="1">
                  <c:v>Qb2</c:v>
                </c:pt>
                <c:pt idx="2">
                  <c:v>Qb3</c:v>
                </c:pt>
                <c:pt idx="3">
                  <c:v>Qb4</c:v>
                </c:pt>
                <c:pt idx="4">
                  <c:v>Qb5</c:v>
                </c:pt>
                <c:pt idx="5">
                  <c:v>Qb6</c:v>
                </c:pt>
                <c:pt idx="6">
                  <c:v>Qb7</c:v>
                </c:pt>
                <c:pt idx="7">
                  <c:v>Qb8</c:v>
                </c:pt>
                <c:pt idx="8">
                  <c:v>Qb9</c:v>
                </c:pt>
                <c:pt idx="9">
                  <c:v>Qb10</c:v>
                </c:pt>
                <c:pt idx="10">
                  <c:v>Qb11</c:v>
                </c:pt>
                <c:pt idx="11">
                  <c:v>Qb12</c:v>
                </c:pt>
                <c:pt idx="12">
                  <c:v>Qb13</c:v>
                </c:pt>
                <c:pt idx="13">
                  <c:v>Qb14</c:v>
                </c:pt>
                <c:pt idx="14">
                  <c:v>Qb15</c:v>
                </c:pt>
                <c:pt idx="15">
                  <c:v>Qb16</c:v>
                </c:pt>
                <c:pt idx="16">
                  <c:v>Qb17</c:v>
                </c:pt>
              </c:strCache>
            </c:strRef>
          </c:cat>
          <c:val>
            <c:numRef>
              <c:f>Sheet3!$D$22:$D$38</c:f>
              <c:numCache>
                <c:formatCode>General</c:formatCode>
                <c:ptCount val="17"/>
                <c:pt idx="0">
                  <c:v>450</c:v>
                </c:pt>
                <c:pt idx="1">
                  <c:v>0</c:v>
                </c:pt>
                <c:pt idx="2">
                  <c:v>450</c:v>
                </c:pt>
                <c:pt idx="3">
                  <c:v>300</c:v>
                </c:pt>
                <c:pt idx="4">
                  <c:v>150</c:v>
                </c:pt>
                <c:pt idx="5">
                  <c:v>450</c:v>
                </c:pt>
                <c:pt idx="6">
                  <c:v>450</c:v>
                </c:pt>
                <c:pt idx="7">
                  <c:v>450</c:v>
                </c:pt>
                <c:pt idx="8">
                  <c:v>300</c:v>
                </c:pt>
                <c:pt idx="9">
                  <c:v>450</c:v>
                </c:pt>
                <c:pt idx="10">
                  <c:v>450</c:v>
                </c:pt>
                <c:pt idx="11">
                  <c:v>450</c:v>
                </c:pt>
                <c:pt idx="12">
                  <c:v>300</c:v>
                </c:pt>
                <c:pt idx="13">
                  <c:v>450</c:v>
                </c:pt>
                <c:pt idx="14">
                  <c:v>300</c:v>
                </c:pt>
                <c:pt idx="15">
                  <c:v>450</c:v>
                </c:pt>
                <c:pt idx="1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BB-4290-B051-F1A1EE45127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40"/>
        <c:axId val="252892208"/>
        <c:axId val="252892768"/>
      </c:barChart>
      <c:catAx>
        <c:axId val="25289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892768"/>
        <c:crosses val="autoZero"/>
        <c:auto val="1"/>
        <c:lblAlgn val="ctr"/>
        <c:lblOffset val="100"/>
        <c:noMultiLvlLbl val="0"/>
      </c:catAx>
      <c:valAx>
        <c:axId val="252892768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 sz="1600">
                    <a:solidFill>
                      <a:schemeClr val="bg1"/>
                    </a:solidFill>
                  </a:rPr>
                  <a:t>kVar</a:t>
                </a:r>
                <a:endParaRPr lang="sr-Latn-ME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9.0594183710737772E-3"/>
              <c:y val="0.446358267716535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5289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sz="2400" b="0" dirty="0">
                <a:solidFill>
                  <a:schemeClr val="bg1"/>
                </a:solidFill>
              </a:rPr>
              <a:t>Naponi nakon optimizacije za odstupanje 4%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5"/>
              <c:layout>
                <c:manualLayout>
                  <c:x val="-2.126754572522331E-3"/>
                  <c:y val="-3.8461538461538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B5-42EC-94BD-D7D9F8EA2B24}"/>
                </c:ext>
              </c:extLst>
            </c:dLbl>
            <c:dLbl>
              <c:idx val="16"/>
              <c:layout>
                <c:manualLayout>
                  <c:x val="-1.5596020031942823E-16"/>
                  <c:y val="-3.8461538461538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7B5-42EC-94BD-D7D9F8EA2B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Sheet3!$D$2:$D$18</c:f>
              <c:numCache>
                <c:formatCode>General</c:formatCode>
                <c:ptCount val="17"/>
                <c:pt idx="0">
                  <c:v>0.98</c:v>
                </c:pt>
                <c:pt idx="1">
                  <c:v>0.98</c:v>
                </c:pt>
                <c:pt idx="2">
                  <c:v>0.97</c:v>
                </c:pt>
                <c:pt idx="3">
                  <c:v>0.97</c:v>
                </c:pt>
                <c:pt idx="4">
                  <c:v>0.96</c:v>
                </c:pt>
                <c:pt idx="5">
                  <c:v>0.96</c:v>
                </c:pt>
                <c:pt idx="6">
                  <c:v>0.97</c:v>
                </c:pt>
                <c:pt idx="7">
                  <c:v>0.97</c:v>
                </c:pt>
                <c:pt idx="8">
                  <c:v>0.97</c:v>
                </c:pt>
                <c:pt idx="9">
                  <c:v>0.97</c:v>
                </c:pt>
                <c:pt idx="10">
                  <c:v>0.96</c:v>
                </c:pt>
                <c:pt idx="11">
                  <c:v>0.96</c:v>
                </c:pt>
                <c:pt idx="12">
                  <c:v>0.96</c:v>
                </c:pt>
                <c:pt idx="13">
                  <c:v>0.96</c:v>
                </c:pt>
                <c:pt idx="14">
                  <c:v>0.96</c:v>
                </c:pt>
                <c:pt idx="15">
                  <c:v>0.95</c:v>
                </c:pt>
                <c:pt idx="16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B5-42EC-94BD-D7D9F8EA2B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52896128"/>
        <c:axId val="252896688"/>
      </c:barChart>
      <c:lineChart>
        <c:grouping val="standard"/>
        <c:varyColors val="0"/>
        <c:ser>
          <c:idx val="1"/>
          <c:order val="1"/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Sheet3!$I$2:$I$18</c:f>
              <c:numCache>
                <c:formatCode>General</c:formatCode>
                <c:ptCount val="17"/>
                <c:pt idx="0">
                  <c:v>0.96</c:v>
                </c:pt>
                <c:pt idx="1">
                  <c:v>0.96</c:v>
                </c:pt>
                <c:pt idx="2">
                  <c:v>0.96</c:v>
                </c:pt>
                <c:pt idx="3">
                  <c:v>0.96</c:v>
                </c:pt>
                <c:pt idx="4">
                  <c:v>0.96</c:v>
                </c:pt>
                <c:pt idx="5">
                  <c:v>0.96</c:v>
                </c:pt>
                <c:pt idx="6">
                  <c:v>0.96</c:v>
                </c:pt>
                <c:pt idx="7">
                  <c:v>0.96</c:v>
                </c:pt>
                <c:pt idx="8">
                  <c:v>0.96</c:v>
                </c:pt>
                <c:pt idx="9">
                  <c:v>0.96</c:v>
                </c:pt>
                <c:pt idx="10">
                  <c:v>0.96</c:v>
                </c:pt>
                <c:pt idx="11">
                  <c:v>0.96</c:v>
                </c:pt>
                <c:pt idx="12">
                  <c:v>0.96</c:v>
                </c:pt>
                <c:pt idx="13">
                  <c:v>0.96</c:v>
                </c:pt>
                <c:pt idx="14">
                  <c:v>0.96</c:v>
                </c:pt>
                <c:pt idx="15">
                  <c:v>0.96</c:v>
                </c:pt>
                <c:pt idx="16">
                  <c:v>0.96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7B5-42EC-94BD-D7D9F8EA2B24}"/>
            </c:ext>
          </c:extLst>
        </c:ser>
        <c:ser>
          <c:idx val="2"/>
          <c:order val="2"/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Sheet3!$J$2:$J$18</c:f>
              <c:numCache>
                <c:formatCode>General</c:formatCode>
                <c:ptCount val="17"/>
                <c:pt idx="0">
                  <c:v>1.04</c:v>
                </c:pt>
                <c:pt idx="1">
                  <c:v>1.04</c:v>
                </c:pt>
                <c:pt idx="2">
                  <c:v>1.04</c:v>
                </c:pt>
                <c:pt idx="3">
                  <c:v>1.04</c:v>
                </c:pt>
                <c:pt idx="4">
                  <c:v>1.04</c:v>
                </c:pt>
                <c:pt idx="5">
                  <c:v>1.04</c:v>
                </c:pt>
                <c:pt idx="6">
                  <c:v>1.04</c:v>
                </c:pt>
                <c:pt idx="7">
                  <c:v>1.04</c:v>
                </c:pt>
                <c:pt idx="8">
                  <c:v>1.04</c:v>
                </c:pt>
                <c:pt idx="9">
                  <c:v>1.04</c:v>
                </c:pt>
                <c:pt idx="10">
                  <c:v>1.04</c:v>
                </c:pt>
                <c:pt idx="11">
                  <c:v>1.04</c:v>
                </c:pt>
                <c:pt idx="12">
                  <c:v>1.04</c:v>
                </c:pt>
                <c:pt idx="13">
                  <c:v>1.04</c:v>
                </c:pt>
                <c:pt idx="14">
                  <c:v>1.04</c:v>
                </c:pt>
                <c:pt idx="15">
                  <c:v>1.04</c:v>
                </c:pt>
                <c:pt idx="16">
                  <c:v>1.04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7B5-42EC-94BD-D7D9F8EA2B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2896128"/>
        <c:axId val="252896688"/>
      </c:lineChart>
      <c:catAx>
        <c:axId val="25289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896688"/>
        <c:crosses val="autoZero"/>
        <c:auto val="1"/>
        <c:lblAlgn val="ctr"/>
        <c:lblOffset val="100"/>
        <c:noMultiLvlLbl val="0"/>
      </c:catAx>
      <c:valAx>
        <c:axId val="252896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2896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sr-Latn-ME" sz="2800" dirty="0">
                <a:solidFill>
                  <a:schemeClr val="bg1"/>
                </a:solidFill>
              </a:rPr>
              <a:t>Raspored baterija kondenzatora za odstupanje 3% (7200 kVar)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940850195800071E-2"/>
          <c:y val="0.19432888597258677"/>
          <c:w val="0.92199183409953711"/>
          <c:h val="0.698271726450860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Sheet3!$C$21</c:f>
              <c:strCache>
                <c:ptCount val="1"/>
                <c:pt idx="0">
                  <c:v>Za odstupanje 3%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2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Sheet3!$B$22:$B$38</c:f>
              <c:strCache>
                <c:ptCount val="17"/>
                <c:pt idx="0">
                  <c:v>Qb1</c:v>
                </c:pt>
                <c:pt idx="1">
                  <c:v>Qb2</c:v>
                </c:pt>
                <c:pt idx="2">
                  <c:v>Qb3</c:v>
                </c:pt>
                <c:pt idx="3">
                  <c:v>Qb4</c:v>
                </c:pt>
                <c:pt idx="4">
                  <c:v>Qb5</c:v>
                </c:pt>
                <c:pt idx="5">
                  <c:v>Qb6</c:v>
                </c:pt>
                <c:pt idx="6">
                  <c:v>Qb7</c:v>
                </c:pt>
                <c:pt idx="7">
                  <c:v>Qb8</c:v>
                </c:pt>
                <c:pt idx="8">
                  <c:v>Qb9</c:v>
                </c:pt>
                <c:pt idx="9">
                  <c:v>Qb10</c:v>
                </c:pt>
                <c:pt idx="10">
                  <c:v>Qb11</c:v>
                </c:pt>
                <c:pt idx="11">
                  <c:v>Qb12</c:v>
                </c:pt>
                <c:pt idx="12">
                  <c:v>Qb13</c:v>
                </c:pt>
                <c:pt idx="13">
                  <c:v>Qb14</c:v>
                </c:pt>
                <c:pt idx="14">
                  <c:v>Qb15</c:v>
                </c:pt>
                <c:pt idx="15">
                  <c:v>Qb16</c:v>
                </c:pt>
                <c:pt idx="16">
                  <c:v>Qb17</c:v>
                </c:pt>
              </c:strCache>
            </c:strRef>
          </c:cat>
          <c:val>
            <c:numRef>
              <c:f>Sheet3!$C$22:$C$38</c:f>
              <c:numCache>
                <c:formatCode>General</c:formatCode>
                <c:ptCount val="17"/>
                <c:pt idx="0">
                  <c:v>450</c:v>
                </c:pt>
                <c:pt idx="1">
                  <c:v>300</c:v>
                </c:pt>
                <c:pt idx="2">
                  <c:v>450</c:v>
                </c:pt>
                <c:pt idx="3">
                  <c:v>300</c:v>
                </c:pt>
                <c:pt idx="4">
                  <c:v>450</c:v>
                </c:pt>
                <c:pt idx="5">
                  <c:v>450</c:v>
                </c:pt>
                <c:pt idx="6">
                  <c:v>450</c:v>
                </c:pt>
                <c:pt idx="7">
                  <c:v>450</c:v>
                </c:pt>
                <c:pt idx="8">
                  <c:v>600</c:v>
                </c:pt>
                <c:pt idx="9">
                  <c:v>600</c:v>
                </c:pt>
                <c:pt idx="10">
                  <c:v>450</c:v>
                </c:pt>
                <c:pt idx="11">
                  <c:v>450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450</c:v>
                </c:pt>
                <c:pt idx="1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A7-45E9-AC67-6797E69686B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56273136"/>
        <c:axId val="256273696"/>
      </c:barChart>
      <c:catAx>
        <c:axId val="256273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273696"/>
        <c:crosses val="autoZero"/>
        <c:auto val="1"/>
        <c:lblAlgn val="ctr"/>
        <c:lblOffset val="100"/>
        <c:noMultiLvlLbl val="0"/>
      </c:catAx>
      <c:valAx>
        <c:axId val="256273696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Latn-ME" sz="1400">
                    <a:solidFill>
                      <a:schemeClr val="bg1"/>
                    </a:solidFill>
                  </a:rPr>
                  <a:t>kVar</a:t>
                </a:r>
              </a:p>
            </c:rich>
          </c:tx>
          <c:layout>
            <c:manualLayout>
              <c:xMode val="edge"/>
              <c:yMode val="edge"/>
              <c:x val="9.2668289261657009E-3"/>
              <c:y val="0.469124380285797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256273136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sz="2400" b="0" dirty="0">
                <a:solidFill>
                  <a:schemeClr val="bg1"/>
                </a:solidFill>
              </a:rPr>
              <a:t>Naponi nakon optimizacije za odstupanje 3%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Naponi za odstupanje 3 %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11"/>
              <c:layout>
                <c:manualLayout>
                  <c:x val="-1.3646985736519748E-16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DB-42F3-8AC1-8C32F2569905}"/>
                </c:ext>
              </c:extLst>
            </c:dLbl>
            <c:dLbl>
              <c:idx val="12"/>
              <c:layout>
                <c:manualLayout>
                  <c:x val="0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DDB-42F3-8AC1-8C32F2569905}"/>
                </c:ext>
              </c:extLst>
            </c:dLbl>
            <c:dLbl>
              <c:idx val="13"/>
              <c:layout>
                <c:manualLayout>
                  <c:x val="0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DDB-42F3-8AC1-8C32F25699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Sheet3!$C$2:$C$18</c:f>
              <c:numCache>
                <c:formatCode>General</c:formatCode>
                <c:ptCount val="17"/>
                <c:pt idx="0">
                  <c:v>0.98</c:v>
                </c:pt>
                <c:pt idx="1">
                  <c:v>0.98</c:v>
                </c:pt>
                <c:pt idx="2">
                  <c:v>0.98</c:v>
                </c:pt>
                <c:pt idx="3">
                  <c:v>0.97</c:v>
                </c:pt>
                <c:pt idx="4">
                  <c:v>0.97</c:v>
                </c:pt>
                <c:pt idx="5">
                  <c:v>0.97</c:v>
                </c:pt>
                <c:pt idx="6">
                  <c:v>0.97</c:v>
                </c:pt>
                <c:pt idx="7">
                  <c:v>0.97</c:v>
                </c:pt>
                <c:pt idx="8">
                  <c:v>0.97</c:v>
                </c:pt>
                <c:pt idx="9">
                  <c:v>0.97</c:v>
                </c:pt>
                <c:pt idx="10">
                  <c:v>0.97</c:v>
                </c:pt>
                <c:pt idx="11">
                  <c:v>0.96</c:v>
                </c:pt>
                <c:pt idx="12">
                  <c:v>0.96</c:v>
                </c:pt>
                <c:pt idx="13">
                  <c:v>0.96</c:v>
                </c:pt>
                <c:pt idx="14">
                  <c:v>0.95</c:v>
                </c:pt>
                <c:pt idx="15">
                  <c:v>0.95</c:v>
                </c:pt>
                <c:pt idx="16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DB-42F3-8AC1-8C32F25699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25"/>
        <c:axId val="256277056"/>
        <c:axId val="256277616"/>
      </c:barChart>
      <c:lineChart>
        <c:grouping val="standard"/>
        <c:varyColors val="0"/>
        <c:ser>
          <c:idx val="1"/>
          <c:order val="1"/>
          <c:tx>
            <c:strRef>
              <c:f>Sheet3!$G$1</c:f>
              <c:strCache>
                <c:ptCount val="1"/>
                <c:pt idx="0">
                  <c:v>Granica 3%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Sheet3!$G$2:$G$18</c:f>
              <c:numCache>
                <c:formatCode>General</c:formatCode>
                <c:ptCount val="17"/>
                <c:pt idx="0">
                  <c:v>0.97</c:v>
                </c:pt>
                <c:pt idx="1">
                  <c:v>0.97</c:v>
                </c:pt>
                <c:pt idx="2">
                  <c:v>0.97</c:v>
                </c:pt>
                <c:pt idx="3">
                  <c:v>0.97</c:v>
                </c:pt>
                <c:pt idx="4">
                  <c:v>0.97</c:v>
                </c:pt>
                <c:pt idx="5">
                  <c:v>0.97</c:v>
                </c:pt>
                <c:pt idx="6">
                  <c:v>0.97</c:v>
                </c:pt>
                <c:pt idx="7">
                  <c:v>0.97</c:v>
                </c:pt>
                <c:pt idx="8">
                  <c:v>0.97</c:v>
                </c:pt>
                <c:pt idx="9">
                  <c:v>0.97</c:v>
                </c:pt>
                <c:pt idx="10">
                  <c:v>0.97</c:v>
                </c:pt>
                <c:pt idx="11">
                  <c:v>0.97</c:v>
                </c:pt>
                <c:pt idx="12">
                  <c:v>0.97</c:v>
                </c:pt>
                <c:pt idx="13">
                  <c:v>0.97</c:v>
                </c:pt>
                <c:pt idx="14">
                  <c:v>0.97</c:v>
                </c:pt>
                <c:pt idx="15">
                  <c:v>0.97</c:v>
                </c:pt>
                <c:pt idx="16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DDB-42F3-8AC1-8C32F2569905}"/>
            </c:ext>
          </c:extLst>
        </c:ser>
        <c:ser>
          <c:idx val="2"/>
          <c:order val="2"/>
          <c:tx>
            <c:strRef>
              <c:f>Sheet3!$H$1</c:f>
              <c:strCache>
                <c:ptCount val="1"/>
                <c:pt idx="0">
                  <c:v>Granica 3%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elete val="1"/>
          </c:dLbls>
          <c:cat>
            <c:strRef>
              <c:f>Sheet3!$B$2:$B$18</c:f>
              <c:strCache>
                <c:ptCount val="17"/>
                <c:pt idx="0">
                  <c:v>Vb1</c:v>
                </c:pt>
                <c:pt idx="1">
                  <c:v>Vb2</c:v>
                </c:pt>
                <c:pt idx="2">
                  <c:v>Vb3</c:v>
                </c:pt>
                <c:pt idx="3">
                  <c:v>Vb4</c:v>
                </c:pt>
                <c:pt idx="4">
                  <c:v>Vb5</c:v>
                </c:pt>
                <c:pt idx="5">
                  <c:v>Vb6</c:v>
                </c:pt>
                <c:pt idx="6">
                  <c:v>Vb7</c:v>
                </c:pt>
                <c:pt idx="7">
                  <c:v>Vb8</c:v>
                </c:pt>
                <c:pt idx="8">
                  <c:v>Vb9</c:v>
                </c:pt>
                <c:pt idx="9">
                  <c:v>Vb10</c:v>
                </c:pt>
                <c:pt idx="10">
                  <c:v>Vb11</c:v>
                </c:pt>
                <c:pt idx="11">
                  <c:v>Vb12</c:v>
                </c:pt>
                <c:pt idx="12">
                  <c:v>Vb13</c:v>
                </c:pt>
                <c:pt idx="13">
                  <c:v>Vb14</c:v>
                </c:pt>
                <c:pt idx="14">
                  <c:v>Vb15</c:v>
                </c:pt>
                <c:pt idx="15">
                  <c:v>Vb16</c:v>
                </c:pt>
                <c:pt idx="16">
                  <c:v>Vb17</c:v>
                </c:pt>
              </c:strCache>
            </c:strRef>
          </c:cat>
          <c:val>
            <c:numRef>
              <c:f>Sheet3!$H$2:$H$18</c:f>
              <c:numCache>
                <c:formatCode>General</c:formatCode>
                <c:ptCount val="17"/>
                <c:pt idx="0">
                  <c:v>1.03</c:v>
                </c:pt>
                <c:pt idx="1">
                  <c:v>1.03</c:v>
                </c:pt>
                <c:pt idx="2">
                  <c:v>1.03</c:v>
                </c:pt>
                <c:pt idx="3">
                  <c:v>1.03</c:v>
                </c:pt>
                <c:pt idx="4">
                  <c:v>1.03</c:v>
                </c:pt>
                <c:pt idx="5">
                  <c:v>1.03</c:v>
                </c:pt>
                <c:pt idx="6">
                  <c:v>1.03</c:v>
                </c:pt>
                <c:pt idx="7">
                  <c:v>1.03</c:v>
                </c:pt>
                <c:pt idx="8">
                  <c:v>1.03</c:v>
                </c:pt>
                <c:pt idx="9">
                  <c:v>1.03</c:v>
                </c:pt>
                <c:pt idx="10">
                  <c:v>1.03</c:v>
                </c:pt>
                <c:pt idx="11">
                  <c:v>1.03</c:v>
                </c:pt>
                <c:pt idx="12">
                  <c:v>1.03</c:v>
                </c:pt>
                <c:pt idx="13">
                  <c:v>1.03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DDB-42F3-8AC1-8C32F256990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56277056"/>
        <c:axId val="256277616"/>
      </c:lineChart>
      <c:catAx>
        <c:axId val="256277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277616"/>
        <c:crosses val="autoZero"/>
        <c:auto val="1"/>
        <c:lblAlgn val="ctr"/>
        <c:lblOffset val="100"/>
        <c:noMultiLvlLbl val="0"/>
      </c:catAx>
      <c:valAx>
        <c:axId val="25627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627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Latn-ME" sz="2800" b="0" dirty="0">
                <a:solidFill>
                  <a:schemeClr val="bg1"/>
                </a:solidFill>
              </a:rPr>
              <a:t>Raspored</a:t>
            </a:r>
            <a:r>
              <a:rPr lang="sr-Latn-ME" sz="2800" b="0" baseline="0" dirty="0">
                <a:solidFill>
                  <a:schemeClr val="bg1"/>
                </a:solidFill>
              </a:rPr>
              <a:t> baterija kondenzatora za sva 3 odstupanja </a:t>
            </a:r>
            <a:endParaRPr lang="sr-Latn-ME" sz="2800" b="0" dirty="0">
              <a:solidFill>
                <a:schemeClr val="bg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Sheet3!$C$21</c:f>
              <c:strCache>
                <c:ptCount val="1"/>
                <c:pt idx="0">
                  <c:v>Za odstupanje 3%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CAF-45B8-BDDE-7B2F8940AAA8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AF-45B8-BDDE-7B2F8940AAA8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CAF-45B8-BDDE-7B2F8940AAA8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AF-45B8-BDDE-7B2F8940AAA8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CAF-45B8-BDDE-7B2F8940AAA8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AF-45B8-BDDE-7B2F8940AAA8}"/>
                </c:ext>
              </c:extLst>
            </c:dLbl>
            <c:dLbl>
              <c:idx val="12"/>
              <c:layout>
                <c:manualLayout>
                  <c:x val="-6.1349693251533744E-3"/>
                  <c:y val="-8.0940933984762867E-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245398773006133E-2"/>
                      <c:h val="7.05741252542107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ACAF-45B8-BDDE-7B2F8940AAA8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AF-45B8-BDDE-7B2F8940AAA8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CAF-45B8-BDDE-7B2F8940AA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Sheet3!$B$22:$B$38</c:f>
              <c:strCache>
                <c:ptCount val="17"/>
                <c:pt idx="0">
                  <c:v>Qb1</c:v>
                </c:pt>
                <c:pt idx="1">
                  <c:v>Qb2</c:v>
                </c:pt>
                <c:pt idx="2">
                  <c:v>Qb3</c:v>
                </c:pt>
                <c:pt idx="3">
                  <c:v>Qb4</c:v>
                </c:pt>
                <c:pt idx="4">
                  <c:v>Qb5</c:v>
                </c:pt>
                <c:pt idx="5">
                  <c:v>Qb6</c:v>
                </c:pt>
                <c:pt idx="6">
                  <c:v>Qb7</c:v>
                </c:pt>
                <c:pt idx="7">
                  <c:v>Qb8</c:v>
                </c:pt>
                <c:pt idx="8">
                  <c:v>Qb9</c:v>
                </c:pt>
                <c:pt idx="9">
                  <c:v>Qb10</c:v>
                </c:pt>
                <c:pt idx="10">
                  <c:v>Qb11</c:v>
                </c:pt>
                <c:pt idx="11">
                  <c:v>Qb12</c:v>
                </c:pt>
                <c:pt idx="12">
                  <c:v>Qb13</c:v>
                </c:pt>
                <c:pt idx="13">
                  <c:v>Qb14</c:v>
                </c:pt>
                <c:pt idx="14">
                  <c:v>Qb15</c:v>
                </c:pt>
                <c:pt idx="15">
                  <c:v>Qb16</c:v>
                </c:pt>
                <c:pt idx="16">
                  <c:v>Qb17</c:v>
                </c:pt>
              </c:strCache>
            </c:strRef>
          </c:cat>
          <c:val>
            <c:numRef>
              <c:f>Sheet3!$C$22:$C$38</c:f>
              <c:numCache>
                <c:formatCode>General</c:formatCode>
                <c:ptCount val="17"/>
                <c:pt idx="0">
                  <c:v>450</c:v>
                </c:pt>
                <c:pt idx="1">
                  <c:v>300</c:v>
                </c:pt>
                <c:pt idx="2">
                  <c:v>450</c:v>
                </c:pt>
                <c:pt idx="3">
                  <c:v>300</c:v>
                </c:pt>
                <c:pt idx="4">
                  <c:v>450</c:v>
                </c:pt>
                <c:pt idx="5">
                  <c:v>450</c:v>
                </c:pt>
                <c:pt idx="6">
                  <c:v>450</c:v>
                </c:pt>
                <c:pt idx="7">
                  <c:v>450</c:v>
                </c:pt>
                <c:pt idx="8">
                  <c:v>600</c:v>
                </c:pt>
                <c:pt idx="9">
                  <c:v>600</c:v>
                </c:pt>
                <c:pt idx="10">
                  <c:v>450</c:v>
                </c:pt>
                <c:pt idx="11">
                  <c:v>450</c:v>
                </c:pt>
                <c:pt idx="12">
                  <c:v>300</c:v>
                </c:pt>
                <c:pt idx="13">
                  <c:v>300</c:v>
                </c:pt>
                <c:pt idx="14">
                  <c:v>300</c:v>
                </c:pt>
                <c:pt idx="15">
                  <c:v>450</c:v>
                </c:pt>
                <c:pt idx="1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CAF-45B8-BDDE-7B2F8940AAA8}"/>
            </c:ext>
          </c:extLst>
        </c:ser>
        <c:ser>
          <c:idx val="1"/>
          <c:order val="1"/>
          <c:tx>
            <c:strRef>
              <c:f>Sheet3!$D$21</c:f>
              <c:strCache>
                <c:ptCount val="1"/>
                <c:pt idx="0">
                  <c:v>Za odstupanje 4%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delete val="1"/>
          </c:dLbls>
          <c:cat>
            <c:strRef>
              <c:f>Sheet3!$B$22:$B$38</c:f>
              <c:strCache>
                <c:ptCount val="17"/>
                <c:pt idx="0">
                  <c:v>Qb1</c:v>
                </c:pt>
                <c:pt idx="1">
                  <c:v>Qb2</c:v>
                </c:pt>
                <c:pt idx="2">
                  <c:v>Qb3</c:v>
                </c:pt>
                <c:pt idx="3">
                  <c:v>Qb4</c:v>
                </c:pt>
                <c:pt idx="4">
                  <c:v>Qb5</c:v>
                </c:pt>
                <c:pt idx="5">
                  <c:v>Qb6</c:v>
                </c:pt>
                <c:pt idx="6">
                  <c:v>Qb7</c:v>
                </c:pt>
                <c:pt idx="7">
                  <c:v>Qb8</c:v>
                </c:pt>
                <c:pt idx="8">
                  <c:v>Qb9</c:v>
                </c:pt>
                <c:pt idx="9">
                  <c:v>Qb10</c:v>
                </c:pt>
                <c:pt idx="10">
                  <c:v>Qb11</c:v>
                </c:pt>
                <c:pt idx="11">
                  <c:v>Qb12</c:v>
                </c:pt>
                <c:pt idx="12">
                  <c:v>Qb13</c:v>
                </c:pt>
                <c:pt idx="13">
                  <c:v>Qb14</c:v>
                </c:pt>
                <c:pt idx="14">
                  <c:v>Qb15</c:v>
                </c:pt>
                <c:pt idx="15">
                  <c:v>Qb16</c:v>
                </c:pt>
                <c:pt idx="16">
                  <c:v>Qb17</c:v>
                </c:pt>
              </c:strCache>
            </c:strRef>
          </c:cat>
          <c:val>
            <c:numRef>
              <c:f>Sheet3!$D$22:$D$38</c:f>
              <c:numCache>
                <c:formatCode>General</c:formatCode>
                <c:ptCount val="17"/>
                <c:pt idx="0">
                  <c:v>450</c:v>
                </c:pt>
                <c:pt idx="1">
                  <c:v>0</c:v>
                </c:pt>
                <c:pt idx="2">
                  <c:v>450</c:v>
                </c:pt>
                <c:pt idx="3">
                  <c:v>300</c:v>
                </c:pt>
                <c:pt idx="4">
                  <c:v>150</c:v>
                </c:pt>
                <c:pt idx="5">
                  <c:v>450</c:v>
                </c:pt>
                <c:pt idx="6">
                  <c:v>450</c:v>
                </c:pt>
                <c:pt idx="7">
                  <c:v>450</c:v>
                </c:pt>
                <c:pt idx="8">
                  <c:v>300</c:v>
                </c:pt>
                <c:pt idx="9">
                  <c:v>450</c:v>
                </c:pt>
                <c:pt idx="10">
                  <c:v>450</c:v>
                </c:pt>
                <c:pt idx="11">
                  <c:v>450</c:v>
                </c:pt>
                <c:pt idx="12">
                  <c:v>300</c:v>
                </c:pt>
                <c:pt idx="13">
                  <c:v>450</c:v>
                </c:pt>
                <c:pt idx="14">
                  <c:v>300</c:v>
                </c:pt>
                <c:pt idx="15">
                  <c:v>450</c:v>
                </c:pt>
                <c:pt idx="1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CAF-45B8-BDDE-7B2F8940AAA8}"/>
            </c:ext>
          </c:extLst>
        </c:ser>
        <c:ser>
          <c:idx val="2"/>
          <c:order val="2"/>
          <c:tx>
            <c:strRef>
              <c:f>Sheet3!$E$21</c:f>
              <c:strCache>
                <c:ptCount val="1"/>
                <c:pt idx="0">
                  <c:v>Za odstupanje 5%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delete val="1"/>
          </c:dLbls>
          <c:cat>
            <c:strRef>
              <c:f>Sheet3!$B$22:$B$38</c:f>
              <c:strCache>
                <c:ptCount val="17"/>
                <c:pt idx="0">
                  <c:v>Qb1</c:v>
                </c:pt>
                <c:pt idx="1">
                  <c:v>Qb2</c:v>
                </c:pt>
                <c:pt idx="2">
                  <c:v>Qb3</c:v>
                </c:pt>
                <c:pt idx="3">
                  <c:v>Qb4</c:v>
                </c:pt>
                <c:pt idx="4">
                  <c:v>Qb5</c:v>
                </c:pt>
                <c:pt idx="5">
                  <c:v>Qb6</c:v>
                </c:pt>
                <c:pt idx="6">
                  <c:v>Qb7</c:v>
                </c:pt>
                <c:pt idx="7">
                  <c:v>Qb8</c:v>
                </c:pt>
                <c:pt idx="8">
                  <c:v>Qb9</c:v>
                </c:pt>
                <c:pt idx="9">
                  <c:v>Qb10</c:v>
                </c:pt>
                <c:pt idx="10">
                  <c:v>Qb11</c:v>
                </c:pt>
                <c:pt idx="11">
                  <c:v>Qb12</c:v>
                </c:pt>
                <c:pt idx="12">
                  <c:v>Qb13</c:v>
                </c:pt>
                <c:pt idx="13">
                  <c:v>Qb14</c:v>
                </c:pt>
                <c:pt idx="14">
                  <c:v>Qb15</c:v>
                </c:pt>
                <c:pt idx="15">
                  <c:v>Qb16</c:v>
                </c:pt>
                <c:pt idx="16">
                  <c:v>Qb17</c:v>
                </c:pt>
              </c:strCache>
            </c:strRef>
          </c:cat>
          <c:val>
            <c:numRef>
              <c:f>Sheet3!$E$22:$E$38</c:f>
              <c:numCache>
                <c:formatCode>General</c:formatCode>
                <c:ptCount val="17"/>
                <c:pt idx="0">
                  <c:v>300</c:v>
                </c:pt>
                <c:pt idx="1">
                  <c:v>0</c:v>
                </c:pt>
                <c:pt idx="2">
                  <c:v>300</c:v>
                </c:pt>
                <c:pt idx="3">
                  <c:v>150</c:v>
                </c:pt>
                <c:pt idx="4">
                  <c:v>150</c:v>
                </c:pt>
                <c:pt idx="5">
                  <c:v>450</c:v>
                </c:pt>
                <c:pt idx="6">
                  <c:v>150</c:v>
                </c:pt>
                <c:pt idx="7">
                  <c:v>150</c:v>
                </c:pt>
                <c:pt idx="8">
                  <c:v>450</c:v>
                </c:pt>
                <c:pt idx="9">
                  <c:v>450</c:v>
                </c:pt>
                <c:pt idx="10">
                  <c:v>450</c:v>
                </c:pt>
                <c:pt idx="11">
                  <c:v>450</c:v>
                </c:pt>
                <c:pt idx="12">
                  <c:v>450</c:v>
                </c:pt>
                <c:pt idx="13">
                  <c:v>450</c:v>
                </c:pt>
                <c:pt idx="14">
                  <c:v>300</c:v>
                </c:pt>
                <c:pt idx="15">
                  <c:v>450</c:v>
                </c:pt>
                <c:pt idx="16">
                  <c:v>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CAF-45B8-BDDE-7B2F8940AA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54636704"/>
        <c:axId val="254637264"/>
        <c:axId val="0"/>
      </c:bar3DChart>
      <c:catAx>
        <c:axId val="25463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637264"/>
        <c:crosses val="autoZero"/>
        <c:auto val="1"/>
        <c:lblAlgn val="ctr"/>
        <c:lblOffset val="100"/>
        <c:noMultiLvlLbl val="0"/>
      </c:catAx>
      <c:valAx>
        <c:axId val="25463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4636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9341740485564304"/>
          <c:y val="9.5316118268293754E-2"/>
          <c:w val="0.61212344160104992"/>
          <c:h val="8.0233365020844161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EB9DF-2AD4-4E4C-A34D-9BEF034D9C0D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14B67-6D18-4597-9D5F-189A7B533480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19472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14B67-6D18-4597-9D5F-189A7B533480}" type="slidenum">
              <a:rPr lang="sr-Latn-ME" smtClean="0"/>
              <a:t>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14286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064034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53734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69659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6440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916306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2218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5374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817767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534553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66108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9783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AC1B5-B6BA-4DE1-9C83-073709FD6C24}" type="datetimeFigureOut">
              <a:rPr lang="sr-Latn-ME" smtClean="0"/>
              <a:t>12.5.2017.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F036F-36E7-4EAC-A08E-236CAC469097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3060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9227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sr-Latn-ME" sz="3600" b="1" dirty="0">
                <a:solidFill>
                  <a:schemeClr val="bg1"/>
                </a:solidFill>
                <a:latin typeface="Arial Narrow" panose="020B0606020202030204" pitchFamily="34" charset="0"/>
              </a:rPr>
              <a:t>V SAVJETOVANJE CRNOGORSKOG KOMITETA CIGRE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175019"/>
            <a:ext cx="10515600" cy="138248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spc="300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OPTIMIZACIJA NAPONSKOG PROFILA U DISTRIBUTIVNOJ MREŽI POMOĆU STRATEŠKOG RASPOREĐIVANJA OTOČNIH KONDENZATORSKIH BATERIJA </a:t>
            </a:r>
            <a:br>
              <a:rPr lang="sr-Latn-ME" sz="1800" b="1" dirty="0">
                <a:solidFill>
                  <a:schemeClr val="bg1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</a:br>
            <a:endParaRPr lang="sr-Latn-ME" dirty="0">
              <a:latin typeface="Arial Narrow" panose="020B0606020202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4176" y="4615773"/>
            <a:ext cx="116307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>
                <a:solidFill>
                  <a:schemeClr val="bg1"/>
                </a:solidFill>
                <a:latin typeface="Arial Narrow" panose="020B0606020202030204" pitchFamily="34" charset="0"/>
              </a:rPr>
              <a:t>Doc</a:t>
            </a:r>
            <a:r>
              <a:rPr lang="sr-Latn-ME" sz="3200" dirty="0">
                <a:solidFill>
                  <a:schemeClr val="bg1"/>
                </a:solidFill>
                <a:latin typeface="Arial Narrow" panose="020B0606020202030204" pitchFamily="34" charset="0"/>
              </a:rPr>
              <a:t>. dr Zoran Miljanić   </a:t>
            </a:r>
          </a:p>
          <a:p>
            <a:pPr algn="r"/>
            <a:r>
              <a:rPr lang="sr-Latn-ME" sz="3200" dirty="0">
                <a:solidFill>
                  <a:schemeClr val="bg1"/>
                </a:solidFill>
                <a:latin typeface="Arial Narrow" panose="020B0606020202030204" pitchFamily="34" charset="0"/>
              </a:rPr>
              <a:t>Pavle Grbović, CEDIS DOO                                           Univerzitet Crne Gore                  </a:t>
            </a:r>
          </a:p>
          <a:p>
            <a:pPr algn="r"/>
            <a:r>
              <a:rPr lang="sr-Latn-ME" sz="3200" dirty="0">
                <a:solidFill>
                  <a:schemeClr val="bg1"/>
                </a:solidFill>
                <a:latin typeface="Arial Narrow" panose="020B0606020202030204" pitchFamily="34" charset="0"/>
              </a:rPr>
              <a:t>Elektrotehnički fakultet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20181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8171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Naponske prilike prije optimizacije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6130459"/>
              </p:ext>
            </p:extLst>
          </p:nvPr>
        </p:nvGraphicFramePr>
        <p:xfrm>
          <a:off x="0" y="1763486"/>
          <a:ext cx="12191999" cy="5094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412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879" y="203080"/>
            <a:ext cx="10515600" cy="607148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Optimizacija za odstupanje 5%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6455214"/>
              </p:ext>
            </p:extLst>
          </p:nvPr>
        </p:nvGraphicFramePr>
        <p:xfrm>
          <a:off x="1" y="960700"/>
          <a:ext cx="12192000" cy="2604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38414915"/>
              </p:ext>
            </p:extLst>
          </p:nvPr>
        </p:nvGraphicFramePr>
        <p:xfrm>
          <a:off x="0" y="3495555"/>
          <a:ext cx="12192000" cy="3362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5239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34028" y="122058"/>
            <a:ext cx="10515600" cy="803918"/>
          </a:xfrm>
        </p:spPr>
        <p:txBody>
          <a:bodyPr>
            <a:normAutofit/>
          </a:bodyPr>
          <a:lstStyle/>
          <a:p>
            <a:pPr algn="ctr"/>
            <a:r>
              <a:rPr lang="sr-Latn-ME" sz="4000" dirty="0">
                <a:solidFill>
                  <a:schemeClr val="bg1"/>
                </a:solidFill>
                <a:latin typeface="Arial Narrow" panose="020B0606020202030204" pitchFamily="34" charset="0"/>
              </a:rPr>
              <a:t>Optimizacija</a:t>
            </a: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sr-Latn-ME" sz="4000" dirty="0">
                <a:solidFill>
                  <a:schemeClr val="bg1"/>
                </a:solidFill>
                <a:latin typeface="Arial Narrow" panose="020B0606020202030204" pitchFamily="34" charset="0"/>
              </a:rPr>
              <a:t>za odstupanje 5%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109452"/>
              </p:ext>
            </p:extLst>
          </p:nvPr>
        </p:nvGraphicFramePr>
        <p:xfrm>
          <a:off x="76200" y="1825625"/>
          <a:ext cx="12192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94116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4028" y="0"/>
            <a:ext cx="10515600" cy="861791"/>
          </a:xfrm>
        </p:spPr>
        <p:txBody>
          <a:bodyPr>
            <a:normAutofit/>
          </a:bodyPr>
          <a:lstStyle/>
          <a:p>
            <a:pPr algn="ctr"/>
            <a:r>
              <a:rPr lang="sr-Latn-ME" sz="4000" dirty="0">
                <a:solidFill>
                  <a:schemeClr val="bg1"/>
                </a:solidFill>
                <a:latin typeface="Arial Narrow" panose="020B0606020202030204" pitchFamily="34" charset="0"/>
              </a:rPr>
              <a:t>Optimizacija za odstupanje 4%</a:t>
            </a:r>
            <a:endParaRPr lang="sr-Latn-ME" sz="4000" dirty="0">
              <a:latin typeface="Arial Narrow" panose="020B0606020202030204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581549823"/>
              </p:ext>
            </p:extLst>
          </p:nvPr>
        </p:nvGraphicFramePr>
        <p:xfrm>
          <a:off x="0" y="861791"/>
          <a:ext cx="12192000" cy="2599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837229"/>
              </p:ext>
            </p:extLst>
          </p:nvPr>
        </p:nvGraphicFramePr>
        <p:xfrm>
          <a:off x="0" y="3437681"/>
          <a:ext cx="12192000" cy="3420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0038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22057"/>
            <a:ext cx="10515600" cy="722895"/>
          </a:xfrm>
        </p:spPr>
        <p:txBody>
          <a:bodyPr>
            <a:normAutofit/>
          </a:bodyPr>
          <a:lstStyle/>
          <a:p>
            <a:pPr algn="ctr"/>
            <a:r>
              <a:rPr lang="sr-Latn-ME" sz="4000" dirty="0">
                <a:solidFill>
                  <a:schemeClr val="bg1"/>
                </a:solidFill>
                <a:latin typeface="Arial Narrow" panose="020B0606020202030204" pitchFamily="34" charset="0"/>
              </a:rPr>
              <a:t>Optimizacija za odstupanje 3%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5056936"/>
              </p:ext>
            </p:extLst>
          </p:nvPr>
        </p:nvGraphicFramePr>
        <p:xfrm>
          <a:off x="0" y="969097"/>
          <a:ext cx="12191999" cy="2607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768161205"/>
              </p:ext>
            </p:extLst>
          </p:nvPr>
        </p:nvGraphicFramePr>
        <p:xfrm>
          <a:off x="0" y="3565003"/>
          <a:ext cx="12192000" cy="3292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53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954"/>
            <a:ext cx="10515600" cy="607148"/>
          </a:xfrm>
        </p:spPr>
        <p:txBody>
          <a:bodyPr>
            <a:normAutofit fontScale="90000"/>
          </a:bodyPr>
          <a:lstStyle/>
          <a:p>
            <a:pPr algn="ctr"/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Uporedna analiza sve 3 optimizacije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8566337"/>
              </p:ext>
            </p:extLst>
          </p:nvPr>
        </p:nvGraphicFramePr>
        <p:xfrm>
          <a:off x="0" y="1412111"/>
          <a:ext cx="12192000" cy="5445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414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080"/>
            <a:ext cx="10515600" cy="1081710"/>
          </a:xfrm>
        </p:spPr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Zaključak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91" y="1875099"/>
            <a:ext cx="11655706" cy="4780344"/>
          </a:xfrm>
        </p:spPr>
        <p:txBody>
          <a:bodyPr>
            <a:normAutofit fontScale="92500" lnSpcReduction="20000"/>
          </a:bodyPr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Ako se za baterije kondenzatora 150, 300, 450 i 600 kVar usvoje cijene 100, 180, 250 i 350 NJ (novčanih jedinica) respektivno onda se dobijaju sljedeći ukupni troškovi kompenzacije</a:t>
            </a:r>
          </a:p>
          <a:p>
            <a:endParaRPr lang="sr-Latn-ME" dirty="0">
              <a:solidFill>
                <a:schemeClr val="bg1"/>
              </a:solidFill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Može se zaključiti da je podešavanje</a:t>
            </a:r>
          </a:p>
          <a:p>
            <a:pPr marL="0" indent="0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optimizacija za odstupanje 4% najbolje </a:t>
            </a:r>
          </a:p>
          <a:p>
            <a:pPr marL="0" indent="0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tehno-ekonomsko rješenje</a:t>
            </a: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sr-Latn-ME" sz="3500" dirty="0">
                <a:solidFill>
                  <a:schemeClr val="bg1"/>
                </a:solidFill>
                <a:latin typeface="Arial Narrow" panose="020B0606020202030204" pitchFamily="34" charset="0"/>
              </a:rPr>
              <a:t>Dalji istraživački rad bi mogao</a:t>
            </a:r>
          </a:p>
          <a:p>
            <a:pPr marL="0" indent="0">
              <a:buNone/>
            </a:pPr>
            <a:r>
              <a:rPr lang="sr-Latn-ME" sz="3500" dirty="0">
                <a:solidFill>
                  <a:schemeClr val="bg1"/>
                </a:solidFill>
                <a:latin typeface="Arial Narrow" panose="020B0606020202030204" pitchFamily="34" charset="0"/>
              </a:rPr>
              <a:t> biti usmjeren ka programiranju</a:t>
            </a:r>
          </a:p>
          <a:p>
            <a:pPr marL="0" indent="0">
              <a:buNone/>
            </a:pPr>
            <a:r>
              <a:rPr lang="sr-Latn-ME" sz="3500" dirty="0">
                <a:solidFill>
                  <a:schemeClr val="bg1"/>
                </a:solidFill>
                <a:latin typeface="Arial Narrow" panose="020B0606020202030204" pitchFamily="34" charset="0"/>
              </a:rPr>
              <a:t> GA u cilju skraćenja vremana</a:t>
            </a:r>
          </a:p>
          <a:p>
            <a:pPr marL="0" indent="0">
              <a:buNone/>
            </a:pPr>
            <a:r>
              <a:rPr lang="sr-Latn-ME" sz="3500" dirty="0">
                <a:solidFill>
                  <a:schemeClr val="bg1"/>
                </a:solidFill>
                <a:latin typeface="Arial Narrow" panose="020B0606020202030204" pitchFamily="34" charset="0"/>
              </a:rPr>
              <a:t> izvršenja</a:t>
            </a:r>
            <a:r>
              <a:rPr lang="sr-Latn-ME" sz="26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41738311"/>
              </p:ext>
            </p:extLst>
          </p:nvPr>
        </p:nvGraphicFramePr>
        <p:xfrm>
          <a:off x="5138057" y="2547257"/>
          <a:ext cx="7053943" cy="431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5240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3080"/>
            <a:ext cx="10515600" cy="1081710"/>
          </a:xfrm>
        </p:spPr>
        <p:txBody>
          <a:bodyPr>
            <a:normAutofit/>
          </a:bodyPr>
          <a:lstStyle/>
          <a:p>
            <a:pPr algn="ctr"/>
            <a:r>
              <a:rPr lang="sr-Latn-ME" sz="4800" dirty="0">
                <a:solidFill>
                  <a:schemeClr val="bg1"/>
                </a:solidFill>
                <a:latin typeface="Arial Narrow" panose="020B0606020202030204" pitchFamily="34" charset="0"/>
              </a:rPr>
              <a:t>Pitanja za diskusiju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47" y="1552385"/>
            <a:ext cx="11655706" cy="48810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ME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r-Latn-ME" sz="3200" dirty="0">
                <a:solidFill>
                  <a:schemeClr val="bg1"/>
                </a:solidFill>
              </a:rPr>
              <a:t>Da li ovakve vrste optimizacije naponskih prilika upotrebom kondezatorskih baterija konstantne snage mogu dovesti do prekompenzovanost distributivne mreže i kakve poslijedice može donijeti distributivnom sistemu?</a:t>
            </a:r>
          </a:p>
          <a:p>
            <a:pPr marL="514350" indent="-514350">
              <a:buFont typeface="+mj-lt"/>
              <a:buAutoNum type="arabicPeriod"/>
            </a:pPr>
            <a:endParaRPr lang="sr-Latn-ME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sr-Latn-ME" sz="3200" dirty="0">
                <a:solidFill>
                  <a:schemeClr val="bg1"/>
                </a:solidFill>
              </a:rPr>
              <a:t>Da li je autoru poznata korelacija između nominalnog napona kondezatorskih baterija i njihove cijene? </a:t>
            </a:r>
          </a:p>
        </p:txBody>
      </p:sp>
    </p:spTree>
    <p:extLst>
      <p:ext uri="{BB962C8B-B14F-4D97-AF65-F5344CB8AC3E}">
        <p14:creationId xmlns:p14="http://schemas.microsoft.com/office/powerpoint/2010/main" val="2337299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2810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r-Latn-ME" sz="8000" dirty="0">
                <a:solidFill>
                  <a:schemeClr val="bg1"/>
                </a:solidFill>
                <a:latin typeface="Arial Narrow" panose="020B0606020202030204" pitchFamily="34" charset="0"/>
              </a:rPr>
              <a:t>Hvala na pažnji !!!</a:t>
            </a:r>
          </a:p>
        </p:txBody>
      </p:sp>
    </p:spTree>
    <p:extLst>
      <p:ext uri="{BB962C8B-B14F-4D97-AF65-F5344CB8AC3E}">
        <p14:creationId xmlns:p14="http://schemas.microsoft.com/office/powerpoint/2010/main" val="395506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53252"/>
            <a:ext cx="10515600" cy="1325563"/>
          </a:xfrm>
        </p:spPr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Uvod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09056"/>
            <a:ext cx="10515600" cy="4725197"/>
          </a:xfrm>
        </p:spPr>
        <p:txBody>
          <a:bodyPr>
            <a:normAutofit/>
          </a:bodyPr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Elektrodistributivni sistem Crne Gore (konfiguracije mrea radijalna)</a:t>
            </a: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Kvalitet električne energije (loše naponske prilike, podnaponska zaštita)</a:t>
            </a: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Regulacija napona (baterije kondenzatora)</a:t>
            </a:r>
          </a:p>
        </p:txBody>
      </p:sp>
    </p:spTree>
    <p:extLst>
      <p:ext uri="{BB962C8B-B14F-4D97-AF65-F5344CB8AC3E}">
        <p14:creationId xmlns:p14="http://schemas.microsoft.com/office/powerpoint/2010/main" val="1836015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Optimizacione metode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30570"/>
          </a:xfrm>
        </p:spPr>
        <p:txBody>
          <a:bodyPr>
            <a:normAutofit/>
          </a:bodyPr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Metode se dijeli na više načina :</a:t>
            </a: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514350" indent="-514350"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Prema tipu rješenja :</a:t>
            </a:r>
          </a:p>
          <a:p>
            <a:pPr marL="514350" indent="-514350">
              <a:buFont typeface="+mj-lt"/>
              <a:buAutoNum type="alphaL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 Analitičke ( analitičkim putem se dolazi do optimalnog rješenja)</a:t>
            </a:r>
          </a:p>
          <a:p>
            <a:pPr marL="514350" indent="-514350">
              <a:buFont typeface="+mj-lt"/>
              <a:buAutoNum type="alphaL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 Numeričke ( bira se početno rješenje, i procjenjuje se funkcija cilja a zatim se prelazi na drugo rješenje i ponovo se procjenjuje funckija cilja )</a:t>
            </a:r>
          </a:p>
          <a:p>
            <a:pPr marL="514350" indent="-514350">
              <a:buFont typeface="+mj-lt"/>
              <a:buAutoNum type="alphaLcPeriod"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2. Osim ove podjele metode se dijele i na egzaktne i heurističke</a:t>
            </a:r>
          </a:p>
          <a:p>
            <a:pPr marL="514350" indent="-514350">
              <a:buAutoNum type="arabicPeriod"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3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Genetski algoritam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805" y="1690688"/>
            <a:ext cx="11530361" cy="46715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Heuristička metoda koja se zasniva se na ideju evolucije u prirodi </a:t>
            </a:r>
          </a:p>
          <a:p>
            <a:pPr algn="just"/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Većina živih bića je zapisana u genetskom materijalu (hromozomima)</a:t>
            </a: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Usmjereno pretraživanje dijela prostora skupa mogućih rješenja </a:t>
            </a: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Teži se skraćenju vremena izvršenja i dobijanju što kvalitetnijih rješenja</a:t>
            </a: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 Uspješnost GA zavisi od prilagođenosti algoritma i problema, veličine populacije i broja iteracija, izbora operatora selekcije, ukrštanja i mutacije</a:t>
            </a:r>
          </a:p>
        </p:txBody>
      </p:sp>
    </p:spTree>
    <p:extLst>
      <p:ext uri="{BB962C8B-B14F-4D97-AF65-F5344CB8AC3E}">
        <p14:creationId xmlns:p14="http://schemas.microsoft.com/office/powerpoint/2010/main" val="44744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Genetski algoritam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Pristup GA je prilično jednostavan i sastoji se iz sljedećih koraka :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Nasumice se generiše inicijalna populacija rješenja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Vrši se procjena ovih rješenja na osnovu njihovih osobina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Ako vrijme izvršenja i ograničenja nisu zadovoljeni onda,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Treba izabrati roditelje (najbolja moguća rješenje do sada),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Prekombinovati roditelje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Dodati mutacije mogućih nasumičnih rješenja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Izvršiti procjenu novih rješenja na osnovu njihovih osobina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Vratiti se na korak 3</a:t>
            </a:r>
          </a:p>
        </p:txBody>
      </p:sp>
    </p:spTree>
    <p:extLst>
      <p:ext uri="{BB962C8B-B14F-4D97-AF65-F5344CB8AC3E}">
        <p14:creationId xmlns:p14="http://schemas.microsoft.com/office/powerpoint/2010/main" val="755436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9811"/>
            <a:ext cx="10515600" cy="1325563"/>
          </a:xfrm>
        </p:spPr>
        <p:txBody>
          <a:bodyPr>
            <a:normAutofit/>
          </a:bodyPr>
          <a:lstStyle/>
          <a:p>
            <a:r>
              <a:rPr lang="sr-Latn-ME" sz="3600" dirty="0">
                <a:solidFill>
                  <a:schemeClr val="bg1"/>
                </a:solidFill>
                <a:latin typeface="Arial Narrow" panose="020B0606020202030204" pitchFamily="34" charset="0"/>
              </a:rPr>
              <a:t>Program u Matlab-u za određivanje optimalnog rasporeda baterija kondenzatora u distributivnoj mreži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722" y="1799025"/>
            <a:ext cx="11991278" cy="5032375"/>
          </a:xfrm>
        </p:spPr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Za ovaj problem odabran je binarni zapis jedinki</a:t>
            </a: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Snage baterije koje su odabrane za ovu mrežu su 150, 300, 450, 600 kVar i svaka baterija je predstavljena subvektorom dužine 4.</a:t>
            </a: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Tako će u prvom čvoru snaga baterije kondenzatora biti Q1=0</a:t>
            </a: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U subvektoru II ima samo 1 jedinica pa je Q2=150 kVar</a:t>
            </a:r>
          </a:p>
          <a:p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  <a:p>
            <a:endParaRPr lang="sr-Latn-M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56024"/>
            <a:ext cx="12192000" cy="177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9725"/>
            <a:ext cx="10515600" cy="1325563"/>
          </a:xfrm>
        </p:spPr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Fitnes funkcija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599" y="1535288"/>
            <a:ext cx="12090401" cy="4865511"/>
          </a:xfrm>
        </p:spPr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Višeparametarska optimizacije (napon i ukupni troškovi kompenzacije)</a:t>
            </a:r>
          </a:p>
          <a:p>
            <a:pPr marL="0" indent="0" algn="ctr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F=C1+C2    </a:t>
            </a: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Prvi parametar C1 predstavlja ukupne troškove kompenzacije i računa se kao suma vektora cijena V baterija kondenzatora</a:t>
            </a:r>
          </a:p>
          <a:p>
            <a:pPr marL="0" indent="0" algn="ctr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C1=∑V</a:t>
            </a: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Parametar C2 zavisi od napona u mreži i računa se kao broj čvorova u kojima je napon van ograničenja pomnožen sa težinskim kojeficijentom Tk</a:t>
            </a:r>
          </a:p>
          <a:p>
            <a:pPr marL="0" indent="0" algn="ctr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C2=Br_Čvorova x Tk</a:t>
            </a: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F=∑V+Br_Čvorova x Tk</a:t>
            </a:r>
          </a:p>
          <a:p>
            <a:pPr marL="0" indent="0" algn="ctr">
              <a:buNone/>
            </a:pPr>
            <a:endParaRPr lang="sr-Latn-ME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sr-Latn-ME" dirty="0">
              <a:solidFill>
                <a:schemeClr val="bg1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921022" y="5317067"/>
            <a:ext cx="349956" cy="519289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7432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34" y="158539"/>
            <a:ext cx="10515600" cy="1141451"/>
          </a:xfrm>
        </p:spPr>
        <p:txBody>
          <a:bodyPr/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Primjer analize na realnoj 10kV mreži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5253" y="1484102"/>
            <a:ext cx="11100412" cy="5048900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Šemu sa slike najprije treba nacrtati tropolno u Matlab Simulink-u a zatim unijeti sljedeće parametre :</a:t>
            </a:r>
          </a:p>
          <a:p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Otpornost, induktivnost, </a:t>
            </a:r>
          </a:p>
          <a:p>
            <a:pPr marL="0" indent="0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kapacitivnost i dužine vodova</a:t>
            </a: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Otpornost, induktivnost kao </a:t>
            </a:r>
          </a:p>
          <a:p>
            <a:pPr marL="0" indent="0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i snagu transformatora</a:t>
            </a: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Aktivne i reaktivne snage </a:t>
            </a:r>
          </a:p>
          <a:p>
            <a:pPr marL="0" indent="0">
              <a:buNone/>
            </a:pPr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potrošača </a:t>
            </a:r>
          </a:p>
          <a:p>
            <a:pPr marL="0" indent="0">
              <a:buNone/>
            </a:pPr>
            <a:endParaRPr lang="sr-Latn-ME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sr-Latn-ME" dirty="0">
                <a:solidFill>
                  <a:schemeClr val="bg1"/>
                </a:solidFill>
                <a:latin typeface="Arial Narrow" panose="020B0606020202030204" pitchFamily="34" charset="0"/>
              </a:rPr>
              <a:t>Snagu N TS 110/10kv </a:t>
            </a:r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203" y="1994053"/>
            <a:ext cx="7487798" cy="4863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45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22051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529" y="0"/>
            <a:ext cx="2105319" cy="1228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749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664</Words>
  <Application>Microsoft Office PowerPoint</Application>
  <PresentationFormat>Widescreen</PresentationFormat>
  <Paragraphs>115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Office Theme</vt:lpstr>
      <vt:lpstr>V SAVJETOVANJE CRNOGORSKOG KOMITETA CIGRE</vt:lpstr>
      <vt:lpstr>Uvod</vt:lpstr>
      <vt:lpstr>Optimizacione metode</vt:lpstr>
      <vt:lpstr>Genetski algoritam</vt:lpstr>
      <vt:lpstr>Genetski algoritam</vt:lpstr>
      <vt:lpstr>Program u Matlab-u za određivanje optimalnog rasporeda baterija kondenzatora u distributivnoj mreži </vt:lpstr>
      <vt:lpstr>Fitnes funkcija</vt:lpstr>
      <vt:lpstr>Primjer analize na realnoj 10kV mreži </vt:lpstr>
      <vt:lpstr>PowerPoint Presentation</vt:lpstr>
      <vt:lpstr>Naponske prilike prije optimizacije</vt:lpstr>
      <vt:lpstr>Optimizacija za odstupanje 5%</vt:lpstr>
      <vt:lpstr>Optimizacija za odstupanje 5%</vt:lpstr>
      <vt:lpstr>Optimizacija za odstupanje 4%</vt:lpstr>
      <vt:lpstr>Optimizacija za odstupanje 3%</vt:lpstr>
      <vt:lpstr>Uporedna analiza sve 3 optimizacije</vt:lpstr>
      <vt:lpstr>Zaključak </vt:lpstr>
      <vt:lpstr>Pitanja za diskusiju</vt:lpstr>
      <vt:lpstr>Hvala na pažnji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Momir Grbovic</dc:creator>
  <cp:lastModifiedBy>cigre</cp:lastModifiedBy>
  <cp:revision>74</cp:revision>
  <dcterms:created xsi:type="dcterms:W3CDTF">2015-09-13T17:34:16Z</dcterms:created>
  <dcterms:modified xsi:type="dcterms:W3CDTF">2017-05-12T07:05:09Z</dcterms:modified>
</cp:coreProperties>
</file>