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84" r:id="rId4"/>
    <p:sldId id="310" r:id="rId5"/>
    <p:sldId id="308" r:id="rId6"/>
    <p:sldId id="311" r:id="rId7"/>
    <p:sldId id="314" r:id="rId8"/>
    <p:sldId id="290" r:id="rId9"/>
    <p:sldId id="313" r:id="rId10"/>
    <p:sldId id="295" r:id="rId11"/>
    <p:sldId id="305" r:id="rId12"/>
    <p:sldId id="293" r:id="rId13"/>
    <p:sldId id="292" r:id="rId14"/>
    <p:sldId id="306" r:id="rId15"/>
    <p:sldId id="297" r:id="rId16"/>
    <p:sldId id="298" r:id="rId17"/>
    <p:sldId id="302" r:id="rId18"/>
    <p:sldId id="301" r:id="rId19"/>
    <p:sldId id="304" r:id="rId20"/>
    <p:sldId id="30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576" autoAdjust="0"/>
  </p:normalViewPr>
  <p:slideViewPr>
    <p:cSldViewPr>
      <p:cViewPr>
        <p:scale>
          <a:sx n="70" d="100"/>
          <a:sy n="70" d="100"/>
        </p:scale>
        <p:origin x="-1086" y="-84"/>
      </p:cViewPr>
      <p:guideLst>
        <p:guide orient="horz" pos="2160"/>
        <p:guide pos="2880"/>
      </p:guideLst>
    </p:cSldViewPr>
  </p:slideViewPr>
  <p:outlineViewPr>
    <p:cViewPr>
      <p:scale>
        <a:sx n="33" d="100"/>
        <a:sy n="33" d="100"/>
      </p:scale>
      <p:origin x="0" y="158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D67877-3B89-4225-834E-03110D6DAE5E}"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en-US"/>
        </a:p>
      </dgm:t>
    </dgm:pt>
    <dgm:pt modelId="{88FADEAB-0284-4426-93B2-18B7E270FE6F}">
      <dgm:prSet phldrT="[Text]"/>
      <dgm:spPr/>
      <dgm:t>
        <a:bodyPr/>
        <a:lstStyle/>
        <a:p>
          <a:r>
            <a:rPr lang="sr-Latn-RS" dirty="0" smtClean="0"/>
            <a:t>2. </a:t>
          </a:r>
          <a:endParaRPr lang="en-US" dirty="0"/>
        </a:p>
      </dgm:t>
    </dgm:pt>
    <dgm:pt modelId="{A442B32F-7925-4693-9FC3-BE279DE200CC}" type="parTrans" cxnId="{91B2C4EE-EC09-4DED-898C-5AF7B9F666EA}">
      <dgm:prSet/>
      <dgm:spPr/>
      <dgm:t>
        <a:bodyPr/>
        <a:lstStyle/>
        <a:p>
          <a:endParaRPr lang="en-US"/>
        </a:p>
      </dgm:t>
    </dgm:pt>
    <dgm:pt modelId="{0B0D360F-A3E2-4349-9487-289C842F3856}" type="sibTrans" cxnId="{91B2C4EE-EC09-4DED-898C-5AF7B9F666EA}">
      <dgm:prSet/>
      <dgm:spPr/>
      <dgm:t>
        <a:bodyPr/>
        <a:lstStyle/>
        <a:p>
          <a:endParaRPr lang="en-US"/>
        </a:p>
      </dgm:t>
    </dgm:pt>
    <dgm:pt modelId="{5753762B-80D5-4448-A87F-74CEACCEE1E4}">
      <dgm:prSet phldrT="[Text]"/>
      <dgm:spPr/>
      <dgm:t>
        <a:bodyPr/>
        <a:lstStyle/>
        <a:p>
          <a:r>
            <a:rPr lang="sr-Latn-RS" dirty="0" smtClean="0"/>
            <a:t>3. </a:t>
          </a:r>
        </a:p>
      </dgm:t>
    </dgm:pt>
    <dgm:pt modelId="{F2B4BC02-5E6D-4D42-8347-0AB941C03424}" type="parTrans" cxnId="{26E4DE47-A20E-4B70-8275-143583A55D33}">
      <dgm:prSet/>
      <dgm:spPr/>
      <dgm:t>
        <a:bodyPr/>
        <a:lstStyle/>
        <a:p>
          <a:endParaRPr lang="en-US"/>
        </a:p>
      </dgm:t>
    </dgm:pt>
    <dgm:pt modelId="{2C13711C-90CE-4AE7-8A3F-B0FF7A6E30A4}" type="sibTrans" cxnId="{26E4DE47-A20E-4B70-8275-143583A55D33}">
      <dgm:prSet/>
      <dgm:spPr/>
      <dgm:t>
        <a:bodyPr/>
        <a:lstStyle/>
        <a:p>
          <a:endParaRPr lang="en-US"/>
        </a:p>
      </dgm:t>
    </dgm:pt>
    <dgm:pt modelId="{CFF58524-C90B-47BC-88AD-7DD3D3AE6097}">
      <dgm:prSet phldrT="[Text]"/>
      <dgm:spPr/>
      <dgm:t>
        <a:bodyPr/>
        <a:lstStyle/>
        <a:p>
          <a:r>
            <a:rPr lang="sr-Latn-RS" dirty="0" smtClean="0"/>
            <a:t>4. </a:t>
          </a:r>
          <a:endParaRPr lang="en-US" dirty="0"/>
        </a:p>
      </dgm:t>
    </dgm:pt>
    <dgm:pt modelId="{281B733F-9D35-4015-94E6-905D260ADFED}" type="parTrans" cxnId="{3C50A22D-80F9-469B-ACD8-F00AA6782724}">
      <dgm:prSet/>
      <dgm:spPr/>
      <dgm:t>
        <a:bodyPr/>
        <a:lstStyle/>
        <a:p>
          <a:endParaRPr lang="en-US"/>
        </a:p>
      </dgm:t>
    </dgm:pt>
    <dgm:pt modelId="{A72628F2-F2D6-48B8-8ABC-C1383993EBD4}" type="sibTrans" cxnId="{3C50A22D-80F9-469B-ACD8-F00AA6782724}">
      <dgm:prSet/>
      <dgm:spPr/>
      <dgm:t>
        <a:bodyPr/>
        <a:lstStyle/>
        <a:p>
          <a:endParaRPr lang="en-US"/>
        </a:p>
      </dgm:t>
    </dgm:pt>
    <dgm:pt modelId="{0CCE268E-7531-4B33-8842-305A87B38F31}">
      <dgm:prSet/>
      <dgm:spPr/>
      <dgm:t>
        <a:bodyPr/>
        <a:lstStyle/>
        <a:p>
          <a:r>
            <a:rPr lang="sr-Latn-RS" baseline="0" dirty="0" smtClean="0"/>
            <a:t>1.</a:t>
          </a:r>
          <a:endParaRPr lang="en-US" dirty="0"/>
        </a:p>
      </dgm:t>
    </dgm:pt>
    <dgm:pt modelId="{437B11F9-D0AD-4A9B-AC40-65B9F353C265}" type="parTrans" cxnId="{E59F2A63-B984-4D30-9F5F-1A801F8B34D3}">
      <dgm:prSet/>
      <dgm:spPr/>
      <dgm:t>
        <a:bodyPr/>
        <a:lstStyle/>
        <a:p>
          <a:endParaRPr lang="en-US"/>
        </a:p>
      </dgm:t>
    </dgm:pt>
    <dgm:pt modelId="{4C0DC64A-CC5C-4ABA-B1DD-6F9F5FEA3E20}" type="sibTrans" cxnId="{E59F2A63-B984-4D30-9F5F-1A801F8B34D3}">
      <dgm:prSet/>
      <dgm:spPr/>
      <dgm:t>
        <a:bodyPr/>
        <a:lstStyle/>
        <a:p>
          <a:endParaRPr lang="en-US"/>
        </a:p>
      </dgm:t>
    </dgm:pt>
    <dgm:pt modelId="{A647B7B7-E146-486D-A478-29D6422692D1}">
      <dgm:prSet phldrT="[Text]"/>
      <dgm:spPr/>
      <dgm:t>
        <a:bodyPr/>
        <a:lstStyle/>
        <a:p>
          <a:r>
            <a:rPr lang="sr-Latn-RS" dirty="0" smtClean="0"/>
            <a:t>Aktivno uprav</a:t>
          </a:r>
          <a:r>
            <a:rPr lang="en-US" dirty="0" smtClean="0"/>
            <a:t>l</a:t>
          </a:r>
          <a:r>
            <a:rPr lang="sr-Latn-RS" dirty="0" smtClean="0"/>
            <a:t>janje i koordinisana regulacija napona</a:t>
          </a:r>
          <a:endParaRPr lang="en-US" dirty="0"/>
        </a:p>
      </dgm:t>
    </dgm:pt>
    <dgm:pt modelId="{EA594444-2ADB-47D0-A657-B35458ED3080}" type="parTrans" cxnId="{6290BFD9-FB8A-43DC-B8E9-6509C1A14AF4}">
      <dgm:prSet/>
      <dgm:spPr/>
      <dgm:t>
        <a:bodyPr/>
        <a:lstStyle/>
        <a:p>
          <a:endParaRPr lang="en-US"/>
        </a:p>
      </dgm:t>
    </dgm:pt>
    <dgm:pt modelId="{7B2AD6C5-5E2A-465A-8443-26BBF77B7851}" type="sibTrans" cxnId="{6290BFD9-FB8A-43DC-B8E9-6509C1A14AF4}">
      <dgm:prSet/>
      <dgm:spPr/>
      <dgm:t>
        <a:bodyPr/>
        <a:lstStyle/>
        <a:p>
          <a:endParaRPr lang="en-US"/>
        </a:p>
      </dgm:t>
    </dgm:pt>
    <dgm:pt modelId="{B508D188-2A1B-462E-9156-DD545D6CECA0}">
      <dgm:prSet/>
      <dgm:spPr/>
      <dgm:t>
        <a:bodyPr/>
        <a:lstStyle/>
        <a:p>
          <a:r>
            <a:rPr lang="sr-Latn-RS" baseline="0" smtClean="0"/>
            <a:t>Uvod	</a:t>
          </a:r>
          <a:endParaRPr lang="en-US"/>
        </a:p>
      </dgm:t>
    </dgm:pt>
    <dgm:pt modelId="{8ED1B01E-61C4-4AD0-B380-498E078AA8EC}" type="parTrans" cxnId="{96BE319A-C1A2-460F-9E9C-2944C32988EE}">
      <dgm:prSet/>
      <dgm:spPr/>
      <dgm:t>
        <a:bodyPr/>
        <a:lstStyle/>
        <a:p>
          <a:endParaRPr lang="en-US"/>
        </a:p>
      </dgm:t>
    </dgm:pt>
    <dgm:pt modelId="{1D505A71-268E-46FF-8EF7-3FE92C14CF50}" type="sibTrans" cxnId="{96BE319A-C1A2-460F-9E9C-2944C32988EE}">
      <dgm:prSet/>
      <dgm:spPr/>
      <dgm:t>
        <a:bodyPr/>
        <a:lstStyle/>
        <a:p>
          <a:endParaRPr lang="en-US"/>
        </a:p>
      </dgm:t>
    </dgm:pt>
    <dgm:pt modelId="{93D05D50-8936-4A11-B606-AEB097A2AD6C}">
      <dgm:prSet phldrT="[Text]"/>
      <dgm:spPr/>
      <dgm:t>
        <a:bodyPr/>
        <a:lstStyle/>
        <a:p>
          <a:r>
            <a:rPr lang="sr-Latn-CS" dirty="0" smtClean="0"/>
            <a:t>Optimizacija</a:t>
          </a:r>
          <a:r>
            <a:rPr lang="sr-Latn-CS" baseline="0" dirty="0" smtClean="0"/>
            <a:t> naponskog profila distributivne mreže upotrebom KRN</a:t>
          </a:r>
          <a:endParaRPr lang="en-US" dirty="0"/>
        </a:p>
      </dgm:t>
    </dgm:pt>
    <dgm:pt modelId="{08BF191D-3B00-41D2-B6D2-18D28F366024}" type="parTrans" cxnId="{496744AA-F525-445D-B207-5B2AF42C3481}">
      <dgm:prSet/>
      <dgm:spPr/>
      <dgm:t>
        <a:bodyPr/>
        <a:lstStyle/>
        <a:p>
          <a:endParaRPr lang="en-US"/>
        </a:p>
      </dgm:t>
    </dgm:pt>
    <dgm:pt modelId="{9CDCFED3-10DB-4E47-9DD8-CAE5FB038CF5}" type="sibTrans" cxnId="{496744AA-F525-445D-B207-5B2AF42C3481}">
      <dgm:prSet/>
      <dgm:spPr/>
      <dgm:t>
        <a:bodyPr/>
        <a:lstStyle/>
        <a:p>
          <a:endParaRPr lang="en-US"/>
        </a:p>
      </dgm:t>
    </dgm:pt>
    <dgm:pt modelId="{CDC91FD9-EBEF-4681-976D-00B6CBAF3FF6}">
      <dgm:prSet phldrT="[Text]"/>
      <dgm:spPr/>
      <dgm:t>
        <a:bodyPr/>
        <a:lstStyle/>
        <a:p>
          <a:r>
            <a:rPr lang="sr-Latn-RS" smtClean="0"/>
            <a:t>Zaključak</a:t>
          </a:r>
          <a:endParaRPr lang="en-US"/>
        </a:p>
      </dgm:t>
    </dgm:pt>
    <dgm:pt modelId="{5CA95B2A-985A-40FD-A5AC-129866124401}" type="parTrans" cxnId="{BBA01549-805F-4DD6-A579-6C6AA0B9848C}">
      <dgm:prSet/>
      <dgm:spPr/>
      <dgm:t>
        <a:bodyPr/>
        <a:lstStyle/>
        <a:p>
          <a:endParaRPr lang="en-US"/>
        </a:p>
      </dgm:t>
    </dgm:pt>
    <dgm:pt modelId="{B67555ED-64F3-42E3-B854-1C0FCC7F0DA2}" type="sibTrans" cxnId="{BBA01549-805F-4DD6-A579-6C6AA0B9848C}">
      <dgm:prSet/>
      <dgm:spPr/>
      <dgm:t>
        <a:bodyPr/>
        <a:lstStyle/>
        <a:p>
          <a:endParaRPr lang="en-US"/>
        </a:p>
      </dgm:t>
    </dgm:pt>
    <dgm:pt modelId="{41A7FA4E-5626-413C-BA35-4641F15E91CC}" type="pres">
      <dgm:prSet presAssocID="{F3D67877-3B89-4225-834E-03110D6DAE5E}" presName="linearFlow" presStyleCnt="0">
        <dgm:presLayoutVars>
          <dgm:dir/>
          <dgm:animLvl val="lvl"/>
          <dgm:resizeHandles val="exact"/>
        </dgm:presLayoutVars>
      </dgm:prSet>
      <dgm:spPr/>
      <dgm:t>
        <a:bodyPr/>
        <a:lstStyle/>
        <a:p>
          <a:endParaRPr lang="en-US"/>
        </a:p>
      </dgm:t>
    </dgm:pt>
    <dgm:pt modelId="{F4244882-146D-4D89-AB77-6D8B4999E468}" type="pres">
      <dgm:prSet presAssocID="{0CCE268E-7531-4B33-8842-305A87B38F31}" presName="composite" presStyleCnt="0"/>
      <dgm:spPr/>
    </dgm:pt>
    <dgm:pt modelId="{22FEB656-0FB0-455F-984D-06B72A3BA453}" type="pres">
      <dgm:prSet presAssocID="{0CCE268E-7531-4B33-8842-305A87B38F31}" presName="parentText" presStyleLbl="alignNode1" presStyleIdx="0" presStyleCnt="4">
        <dgm:presLayoutVars>
          <dgm:chMax val="1"/>
          <dgm:bulletEnabled val="1"/>
        </dgm:presLayoutVars>
      </dgm:prSet>
      <dgm:spPr/>
      <dgm:t>
        <a:bodyPr/>
        <a:lstStyle/>
        <a:p>
          <a:endParaRPr lang="en-US"/>
        </a:p>
      </dgm:t>
    </dgm:pt>
    <dgm:pt modelId="{84625627-8B59-4EBB-B79C-4B011ECACB9B}" type="pres">
      <dgm:prSet presAssocID="{0CCE268E-7531-4B33-8842-305A87B38F31}" presName="descendantText" presStyleLbl="alignAcc1" presStyleIdx="0" presStyleCnt="4">
        <dgm:presLayoutVars>
          <dgm:bulletEnabled val="1"/>
        </dgm:presLayoutVars>
      </dgm:prSet>
      <dgm:spPr/>
      <dgm:t>
        <a:bodyPr/>
        <a:lstStyle/>
        <a:p>
          <a:endParaRPr lang="en-US"/>
        </a:p>
      </dgm:t>
    </dgm:pt>
    <dgm:pt modelId="{09FAB979-74FB-4F61-959F-CED299817BE8}" type="pres">
      <dgm:prSet presAssocID="{4C0DC64A-CC5C-4ABA-B1DD-6F9F5FEA3E20}" presName="sp" presStyleCnt="0"/>
      <dgm:spPr/>
    </dgm:pt>
    <dgm:pt modelId="{E4DA45AC-D075-488A-9A7B-EB3E8CBCDC62}" type="pres">
      <dgm:prSet presAssocID="{88FADEAB-0284-4426-93B2-18B7E270FE6F}" presName="composite" presStyleCnt="0"/>
      <dgm:spPr/>
    </dgm:pt>
    <dgm:pt modelId="{7B4B7CAF-3F26-4926-AB83-78CC550F4A35}" type="pres">
      <dgm:prSet presAssocID="{88FADEAB-0284-4426-93B2-18B7E270FE6F}" presName="parentText" presStyleLbl="alignNode1" presStyleIdx="1" presStyleCnt="4">
        <dgm:presLayoutVars>
          <dgm:chMax val="1"/>
          <dgm:bulletEnabled val="1"/>
        </dgm:presLayoutVars>
      </dgm:prSet>
      <dgm:spPr/>
      <dgm:t>
        <a:bodyPr/>
        <a:lstStyle/>
        <a:p>
          <a:endParaRPr lang="en-US"/>
        </a:p>
      </dgm:t>
    </dgm:pt>
    <dgm:pt modelId="{5CB1963E-EDDD-462E-AC54-7AEC43D2BC80}" type="pres">
      <dgm:prSet presAssocID="{88FADEAB-0284-4426-93B2-18B7E270FE6F}" presName="descendantText" presStyleLbl="alignAcc1" presStyleIdx="1" presStyleCnt="4">
        <dgm:presLayoutVars>
          <dgm:bulletEnabled val="1"/>
        </dgm:presLayoutVars>
      </dgm:prSet>
      <dgm:spPr/>
      <dgm:t>
        <a:bodyPr/>
        <a:lstStyle/>
        <a:p>
          <a:endParaRPr lang="en-US"/>
        </a:p>
      </dgm:t>
    </dgm:pt>
    <dgm:pt modelId="{00644969-E8B5-468C-88BB-F33AEB7E77FE}" type="pres">
      <dgm:prSet presAssocID="{0B0D360F-A3E2-4349-9487-289C842F3856}" presName="sp" presStyleCnt="0"/>
      <dgm:spPr/>
    </dgm:pt>
    <dgm:pt modelId="{EE6C3F6A-75A8-42CE-A9EE-1BDF6599E338}" type="pres">
      <dgm:prSet presAssocID="{5753762B-80D5-4448-A87F-74CEACCEE1E4}" presName="composite" presStyleCnt="0"/>
      <dgm:spPr/>
    </dgm:pt>
    <dgm:pt modelId="{D4C8D892-57A0-41BA-A2C2-F406263146E8}" type="pres">
      <dgm:prSet presAssocID="{5753762B-80D5-4448-A87F-74CEACCEE1E4}" presName="parentText" presStyleLbl="alignNode1" presStyleIdx="2" presStyleCnt="4">
        <dgm:presLayoutVars>
          <dgm:chMax val="1"/>
          <dgm:bulletEnabled val="1"/>
        </dgm:presLayoutVars>
      </dgm:prSet>
      <dgm:spPr/>
      <dgm:t>
        <a:bodyPr/>
        <a:lstStyle/>
        <a:p>
          <a:endParaRPr lang="en-US"/>
        </a:p>
      </dgm:t>
    </dgm:pt>
    <dgm:pt modelId="{F6FEA265-D3B9-4AA8-9EDF-74ECDEC7497F}" type="pres">
      <dgm:prSet presAssocID="{5753762B-80D5-4448-A87F-74CEACCEE1E4}" presName="descendantText" presStyleLbl="alignAcc1" presStyleIdx="2" presStyleCnt="4">
        <dgm:presLayoutVars>
          <dgm:bulletEnabled val="1"/>
        </dgm:presLayoutVars>
      </dgm:prSet>
      <dgm:spPr/>
      <dgm:t>
        <a:bodyPr/>
        <a:lstStyle/>
        <a:p>
          <a:endParaRPr lang="en-US"/>
        </a:p>
      </dgm:t>
    </dgm:pt>
    <dgm:pt modelId="{C981F3E6-AF41-42E9-821E-C97E5CB86CA9}" type="pres">
      <dgm:prSet presAssocID="{2C13711C-90CE-4AE7-8A3F-B0FF7A6E30A4}" presName="sp" presStyleCnt="0"/>
      <dgm:spPr/>
    </dgm:pt>
    <dgm:pt modelId="{01B34F68-2144-43E8-B457-D4C9AEA63B96}" type="pres">
      <dgm:prSet presAssocID="{CFF58524-C90B-47BC-88AD-7DD3D3AE6097}" presName="composite" presStyleCnt="0"/>
      <dgm:spPr/>
    </dgm:pt>
    <dgm:pt modelId="{B5CBB80F-5B65-4905-BB3A-7C63D4041166}" type="pres">
      <dgm:prSet presAssocID="{CFF58524-C90B-47BC-88AD-7DD3D3AE6097}" presName="parentText" presStyleLbl="alignNode1" presStyleIdx="3" presStyleCnt="4">
        <dgm:presLayoutVars>
          <dgm:chMax val="1"/>
          <dgm:bulletEnabled val="1"/>
        </dgm:presLayoutVars>
      </dgm:prSet>
      <dgm:spPr/>
      <dgm:t>
        <a:bodyPr/>
        <a:lstStyle/>
        <a:p>
          <a:endParaRPr lang="en-US"/>
        </a:p>
      </dgm:t>
    </dgm:pt>
    <dgm:pt modelId="{DF4911D4-5E84-4473-80F7-1D4F5657DD70}" type="pres">
      <dgm:prSet presAssocID="{CFF58524-C90B-47BC-88AD-7DD3D3AE6097}" presName="descendantText" presStyleLbl="alignAcc1" presStyleIdx="3" presStyleCnt="4">
        <dgm:presLayoutVars>
          <dgm:bulletEnabled val="1"/>
        </dgm:presLayoutVars>
      </dgm:prSet>
      <dgm:spPr/>
      <dgm:t>
        <a:bodyPr/>
        <a:lstStyle/>
        <a:p>
          <a:endParaRPr lang="en-US"/>
        </a:p>
      </dgm:t>
    </dgm:pt>
  </dgm:ptLst>
  <dgm:cxnLst>
    <dgm:cxn modelId="{9A961AC2-D7A7-4E98-9A1A-BF9874358F77}" type="presOf" srcId="{A647B7B7-E146-486D-A478-29D6422692D1}" destId="{5CB1963E-EDDD-462E-AC54-7AEC43D2BC80}" srcOrd="0" destOrd="0" presId="urn:microsoft.com/office/officeart/2005/8/layout/chevron2"/>
    <dgm:cxn modelId="{765F37CA-10CD-4233-85C8-535F56E26A09}" type="presOf" srcId="{B508D188-2A1B-462E-9156-DD545D6CECA0}" destId="{84625627-8B59-4EBB-B79C-4B011ECACB9B}" srcOrd="0" destOrd="0" presId="urn:microsoft.com/office/officeart/2005/8/layout/chevron2"/>
    <dgm:cxn modelId="{BBA01549-805F-4DD6-A579-6C6AA0B9848C}" srcId="{CFF58524-C90B-47BC-88AD-7DD3D3AE6097}" destId="{CDC91FD9-EBEF-4681-976D-00B6CBAF3FF6}" srcOrd="0" destOrd="0" parTransId="{5CA95B2A-985A-40FD-A5AC-129866124401}" sibTransId="{B67555ED-64F3-42E3-B854-1C0FCC7F0DA2}"/>
    <dgm:cxn modelId="{7AD2310F-EECB-4ABB-BA25-B62ED3067F1B}" type="presOf" srcId="{5753762B-80D5-4448-A87F-74CEACCEE1E4}" destId="{D4C8D892-57A0-41BA-A2C2-F406263146E8}" srcOrd="0" destOrd="0" presId="urn:microsoft.com/office/officeart/2005/8/layout/chevron2"/>
    <dgm:cxn modelId="{3C50A22D-80F9-469B-ACD8-F00AA6782724}" srcId="{F3D67877-3B89-4225-834E-03110D6DAE5E}" destId="{CFF58524-C90B-47BC-88AD-7DD3D3AE6097}" srcOrd="3" destOrd="0" parTransId="{281B733F-9D35-4015-94E6-905D260ADFED}" sibTransId="{A72628F2-F2D6-48B8-8ABC-C1383993EBD4}"/>
    <dgm:cxn modelId="{7472D434-C707-4EA3-B089-EC08332B4535}" type="presOf" srcId="{F3D67877-3B89-4225-834E-03110D6DAE5E}" destId="{41A7FA4E-5626-413C-BA35-4641F15E91CC}" srcOrd="0" destOrd="0" presId="urn:microsoft.com/office/officeart/2005/8/layout/chevron2"/>
    <dgm:cxn modelId="{833B19AD-7F9F-4DCB-A2F5-F73A5822ED3A}" type="presOf" srcId="{93D05D50-8936-4A11-B606-AEB097A2AD6C}" destId="{F6FEA265-D3B9-4AA8-9EDF-74ECDEC7497F}" srcOrd="0" destOrd="0" presId="urn:microsoft.com/office/officeart/2005/8/layout/chevron2"/>
    <dgm:cxn modelId="{91B2C4EE-EC09-4DED-898C-5AF7B9F666EA}" srcId="{F3D67877-3B89-4225-834E-03110D6DAE5E}" destId="{88FADEAB-0284-4426-93B2-18B7E270FE6F}" srcOrd="1" destOrd="0" parTransId="{A442B32F-7925-4693-9FC3-BE279DE200CC}" sibTransId="{0B0D360F-A3E2-4349-9487-289C842F3856}"/>
    <dgm:cxn modelId="{6290BFD9-FB8A-43DC-B8E9-6509C1A14AF4}" srcId="{88FADEAB-0284-4426-93B2-18B7E270FE6F}" destId="{A647B7B7-E146-486D-A478-29D6422692D1}" srcOrd="0" destOrd="0" parTransId="{EA594444-2ADB-47D0-A657-B35458ED3080}" sibTransId="{7B2AD6C5-5E2A-465A-8443-26BBF77B7851}"/>
    <dgm:cxn modelId="{C53CBF41-7568-48CE-BF65-E276A7E86DEA}" type="presOf" srcId="{CDC91FD9-EBEF-4681-976D-00B6CBAF3FF6}" destId="{DF4911D4-5E84-4473-80F7-1D4F5657DD70}" srcOrd="0" destOrd="0" presId="urn:microsoft.com/office/officeart/2005/8/layout/chevron2"/>
    <dgm:cxn modelId="{496744AA-F525-445D-B207-5B2AF42C3481}" srcId="{5753762B-80D5-4448-A87F-74CEACCEE1E4}" destId="{93D05D50-8936-4A11-B606-AEB097A2AD6C}" srcOrd="0" destOrd="0" parTransId="{08BF191D-3B00-41D2-B6D2-18D28F366024}" sibTransId="{9CDCFED3-10DB-4E47-9DD8-CAE5FB038CF5}"/>
    <dgm:cxn modelId="{8130FEA9-DF95-4878-BB54-BDC64F588EF4}" type="presOf" srcId="{0CCE268E-7531-4B33-8842-305A87B38F31}" destId="{22FEB656-0FB0-455F-984D-06B72A3BA453}" srcOrd="0" destOrd="0" presId="urn:microsoft.com/office/officeart/2005/8/layout/chevron2"/>
    <dgm:cxn modelId="{4B94C5D6-5B83-402E-ACCB-C9EE25EF7B75}" type="presOf" srcId="{88FADEAB-0284-4426-93B2-18B7E270FE6F}" destId="{7B4B7CAF-3F26-4926-AB83-78CC550F4A35}" srcOrd="0" destOrd="0" presId="urn:microsoft.com/office/officeart/2005/8/layout/chevron2"/>
    <dgm:cxn modelId="{45074C29-8BE4-40F2-8B3F-F0110E9C4123}" type="presOf" srcId="{CFF58524-C90B-47BC-88AD-7DD3D3AE6097}" destId="{B5CBB80F-5B65-4905-BB3A-7C63D4041166}" srcOrd="0" destOrd="0" presId="urn:microsoft.com/office/officeart/2005/8/layout/chevron2"/>
    <dgm:cxn modelId="{96BE319A-C1A2-460F-9E9C-2944C32988EE}" srcId="{0CCE268E-7531-4B33-8842-305A87B38F31}" destId="{B508D188-2A1B-462E-9156-DD545D6CECA0}" srcOrd="0" destOrd="0" parTransId="{8ED1B01E-61C4-4AD0-B380-498E078AA8EC}" sibTransId="{1D505A71-268E-46FF-8EF7-3FE92C14CF50}"/>
    <dgm:cxn modelId="{26E4DE47-A20E-4B70-8275-143583A55D33}" srcId="{F3D67877-3B89-4225-834E-03110D6DAE5E}" destId="{5753762B-80D5-4448-A87F-74CEACCEE1E4}" srcOrd="2" destOrd="0" parTransId="{F2B4BC02-5E6D-4D42-8347-0AB941C03424}" sibTransId="{2C13711C-90CE-4AE7-8A3F-B0FF7A6E30A4}"/>
    <dgm:cxn modelId="{E59F2A63-B984-4D30-9F5F-1A801F8B34D3}" srcId="{F3D67877-3B89-4225-834E-03110D6DAE5E}" destId="{0CCE268E-7531-4B33-8842-305A87B38F31}" srcOrd="0" destOrd="0" parTransId="{437B11F9-D0AD-4A9B-AC40-65B9F353C265}" sibTransId="{4C0DC64A-CC5C-4ABA-B1DD-6F9F5FEA3E20}"/>
    <dgm:cxn modelId="{99C1AC0B-99A7-471D-94B7-DAF21079502C}" type="presParOf" srcId="{41A7FA4E-5626-413C-BA35-4641F15E91CC}" destId="{F4244882-146D-4D89-AB77-6D8B4999E468}" srcOrd="0" destOrd="0" presId="urn:microsoft.com/office/officeart/2005/8/layout/chevron2"/>
    <dgm:cxn modelId="{DF01A159-9514-4928-862B-A8F680CA9049}" type="presParOf" srcId="{F4244882-146D-4D89-AB77-6D8B4999E468}" destId="{22FEB656-0FB0-455F-984D-06B72A3BA453}" srcOrd="0" destOrd="0" presId="urn:microsoft.com/office/officeart/2005/8/layout/chevron2"/>
    <dgm:cxn modelId="{05808684-BB75-4225-9EE0-4106289DB4D8}" type="presParOf" srcId="{F4244882-146D-4D89-AB77-6D8B4999E468}" destId="{84625627-8B59-4EBB-B79C-4B011ECACB9B}" srcOrd="1" destOrd="0" presId="urn:microsoft.com/office/officeart/2005/8/layout/chevron2"/>
    <dgm:cxn modelId="{A2C27F46-7300-493A-B30E-DC307E4088E1}" type="presParOf" srcId="{41A7FA4E-5626-413C-BA35-4641F15E91CC}" destId="{09FAB979-74FB-4F61-959F-CED299817BE8}" srcOrd="1" destOrd="0" presId="urn:microsoft.com/office/officeart/2005/8/layout/chevron2"/>
    <dgm:cxn modelId="{D355A578-EFC2-40D4-B8E5-84A03DFD39BE}" type="presParOf" srcId="{41A7FA4E-5626-413C-BA35-4641F15E91CC}" destId="{E4DA45AC-D075-488A-9A7B-EB3E8CBCDC62}" srcOrd="2" destOrd="0" presId="urn:microsoft.com/office/officeart/2005/8/layout/chevron2"/>
    <dgm:cxn modelId="{27B8283C-3888-44D6-80EC-C976F35DEAF1}" type="presParOf" srcId="{E4DA45AC-D075-488A-9A7B-EB3E8CBCDC62}" destId="{7B4B7CAF-3F26-4926-AB83-78CC550F4A35}" srcOrd="0" destOrd="0" presId="urn:microsoft.com/office/officeart/2005/8/layout/chevron2"/>
    <dgm:cxn modelId="{E79BCC39-B9D9-4718-93C2-120A73F22760}" type="presParOf" srcId="{E4DA45AC-D075-488A-9A7B-EB3E8CBCDC62}" destId="{5CB1963E-EDDD-462E-AC54-7AEC43D2BC80}" srcOrd="1" destOrd="0" presId="urn:microsoft.com/office/officeart/2005/8/layout/chevron2"/>
    <dgm:cxn modelId="{857D971B-B3AF-4D5D-8966-07C68DC7BE10}" type="presParOf" srcId="{41A7FA4E-5626-413C-BA35-4641F15E91CC}" destId="{00644969-E8B5-468C-88BB-F33AEB7E77FE}" srcOrd="3" destOrd="0" presId="urn:microsoft.com/office/officeart/2005/8/layout/chevron2"/>
    <dgm:cxn modelId="{DDB61C42-50E3-403E-BA33-4017BD78C880}" type="presParOf" srcId="{41A7FA4E-5626-413C-BA35-4641F15E91CC}" destId="{EE6C3F6A-75A8-42CE-A9EE-1BDF6599E338}" srcOrd="4" destOrd="0" presId="urn:microsoft.com/office/officeart/2005/8/layout/chevron2"/>
    <dgm:cxn modelId="{0A641730-4E3A-4406-A8A4-D11204F4BE48}" type="presParOf" srcId="{EE6C3F6A-75A8-42CE-A9EE-1BDF6599E338}" destId="{D4C8D892-57A0-41BA-A2C2-F406263146E8}" srcOrd="0" destOrd="0" presId="urn:microsoft.com/office/officeart/2005/8/layout/chevron2"/>
    <dgm:cxn modelId="{384C6573-135E-4F17-8296-ADB1F0505E7A}" type="presParOf" srcId="{EE6C3F6A-75A8-42CE-A9EE-1BDF6599E338}" destId="{F6FEA265-D3B9-4AA8-9EDF-74ECDEC7497F}" srcOrd="1" destOrd="0" presId="urn:microsoft.com/office/officeart/2005/8/layout/chevron2"/>
    <dgm:cxn modelId="{A45FB28D-9578-4308-99A8-1B55AB18C4E3}" type="presParOf" srcId="{41A7FA4E-5626-413C-BA35-4641F15E91CC}" destId="{C981F3E6-AF41-42E9-821E-C97E5CB86CA9}" srcOrd="5" destOrd="0" presId="urn:microsoft.com/office/officeart/2005/8/layout/chevron2"/>
    <dgm:cxn modelId="{A9699889-E8EC-4145-A116-9E2CBF76543D}" type="presParOf" srcId="{41A7FA4E-5626-413C-BA35-4641F15E91CC}" destId="{01B34F68-2144-43E8-B457-D4C9AEA63B96}" srcOrd="6" destOrd="0" presId="urn:microsoft.com/office/officeart/2005/8/layout/chevron2"/>
    <dgm:cxn modelId="{69437EB5-37CA-4BF9-ACF1-2938D2EAA2CC}" type="presParOf" srcId="{01B34F68-2144-43E8-B457-D4C9AEA63B96}" destId="{B5CBB80F-5B65-4905-BB3A-7C63D4041166}" srcOrd="0" destOrd="0" presId="urn:microsoft.com/office/officeart/2005/8/layout/chevron2"/>
    <dgm:cxn modelId="{D8031BA6-1611-4871-9229-656D2E51EC52}" type="presParOf" srcId="{01B34F68-2144-43E8-B457-D4C9AEA63B96}" destId="{DF4911D4-5E84-4473-80F7-1D4F5657DD7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AC02C-F578-4F1C-B98D-C443C76D6C15}"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en-US"/>
        </a:p>
      </dgm:t>
    </dgm:pt>
    <dgm:pt modelId="{74CD0200-EEDA-4D2A-8C60-DB6C49F5C617}">
      <dgm:prSet phldrT="[Text]"/>
      <dgm:spPr/>
      <dgm:t>
        <a:bodyPr/>
        <a:lstStyle/>
        <a:p>
          <a:r>
            <a:rPr lang="sr-Latn-RS" dirty="0" smtClean="0"/>
            <a:t>1</a:t>
          </a:r>
          <a:endParaRPr lang="en-US" dirty="0"/>
        </a:p>
      </dgm:t>
    </dgm:pt>
    <dgm:pt modelId="{20871B4C-7A1B-46E2-9369-CEDD419D1D73}" type="parTrans" cxnId="{4E6670C8-DA29-42BA-BFCA-6C2CC7E7D284}">
      <dgm:prSet/>
      <dgm:spPr/>
      <dgm:t>
        <a:bodyPr/>
        <a:lstStyle/>
        <a:p>
          <a:endParaRPr lang="en-US"/>
        </a:p>
      </dgm:t>
    </dgm:pt>
    <dgm:pt modelId="{34000304-FF47-4CBB-B709-0C634C1B7172}" type="sibTrans" cxnId="{4E6670C8-DA29-42BA-BFCA-6C2CC7E7D284}">
      <dgm:prSet/>
      <dgm:spPr/>
      <dgm:t>
        <a:bodyPr/>
        <a:lstStyle/>
        <a:p>
          <a:endParaRPr lang="en-US"/>
        </a:p>
      </dgm:t>
    </dgm:pt>
    <dgm:pt modelId="{4081C3F4-BA9B-4586-B6FE-FD6A343C2D0A}">
      <dgm:prSet phldrT="[Text]"/>
      <dgm:spPr/>
      <dgm:t>
        <a:bodyPr/>
        <a:lstStyle/>
        <a:p>
          <a:r>
            <a:rPr lang="sr-Latn-RS" dirty="0" smtClean="0"/>
            <a:t>Pasivna regulacija: Distrubtivne mreže sadrže samo opterećenja</a:t>
          </a:r>
          <a:endParaRPr lang="en-US" dirty="0"/>
        </a:p>
      </dgm:t>
    </dgm:pt>
    <dgm:pt modelId="{69315946-87E5-4C6C-97A4-433D73AB65D6}" type="parTrans" cxnId="{385EC3D4-DBD3-4DCD-8444-2A5C6742A20B}">
      <dgm:prSet/>
      <dgm:spPr/>
      <dgm:t>
        <a:bodyPr/>
        <a:lstStyle/>
        <a:p>
          <a:endParaRPr lang="en-US"/>
        </a:p>
      </dgm:t>
    </dgm:pt>
    <dgm:pt modelId="{9A73A4A9-93C2-4887-B155-ED03F2353FEC}" type="sibTrans" cxnId="{385EC3D4-DBD3-4DCD-8444-2A5C6742A20B}">
      <dgm:prSet/>
      <dgm:spPr/>
      <dgm:t>
        <a:bodyPr/>
        <a:lstStyle/>
        <a:p>
          <a:endParaRPr lang="en-US"/>
        </a:p>
      </dgm:t>
    </dgm:pt>
    <dgm:pt modelId="{713E3B20-C7FF-45DF-9922-D8E9D762B2A5}">
      <dgm:prSet phldrT="[Text]"/>
      <dgm:spPr/>
      <dgm:t>
        <a:bodyPr/>
        <a:lstStyle/>
        <a:p>
          <a:r>
            <a:rPr lang="sr-Latn-RS" dirty="0" smtClean="0"/>
            <a:t>2</a:t>
          </a:r>
          <a:endParaRPr lang="en-US" dirty="0"/>
        </a:p>
      </dgm:t>
    </dgm:pt>
    <dgm:pt modelId="{FD77C3D7-289D-47A0-B025-5833AD49FA28}" type="parTrans" cxnId="{8EB848E8-C4AF-4361-9480-356F2CD4CD2B}">
      <dgm:prSet/>
      <dgm:spPr/>
      <dgm:t>
        <a:bodyPr/>
        <a:lstStyle/>
        <a:p>
          <a:endParaRPr lang="en-US"/>
        </a:p>
      </dgm:t>
    </dgm:pt>
    <dgm:pt modelId="{121E37B1-25F2-4E5F-B03F-6102B7E55A51}" type="sibTrans" cxnId="{8EB848E8-C4AF-4361-9480-356F2CD4CD2B}">
      <dgm:prSet/>
      <dgm:spPr/>
      <dgm:t>
        <a:bodyPr/>
        <a:lstStyle/>
        <a:p>
          <a:endParaRPr lang="en-US"/>
        </a:p>
      </dgm:t>
    </dgm:pt>
    <dgm:pt modelId="{8E522CC2-C803-431D-8F44-22DC3214063D}">
      <dgm:prSet phldrT="[Text]"/>
      <dgm:spPr/>
      <dgm:t>
        <a:bodyPr/>
        <a:lstStyle/>
        <a:p>
          <a:r>
            <a:rPr lang="sr-Latn-RS" dirty="0" smtClean="0"/>
            <a:t>Pasivna regulacija: Prisustvo distribuirane proizvodnje, rad DI sa konstantnim faktorom snage</a:t>
          </a:r>
          <a:endParaRPr lang="en-US" dirty="0"/>
        </a:p>
      </dgm:t>
    </dgm:pt>
    <dgm:pt modelId="{AC5D4B2E-6222-479A-AF58-9AE5ABA056BA}" type="parTrans" cxnId="{6B7044C7-FBC3-48E9-8F00-96EF697DF878}">
      <dgm:prSet/>
      <dgm:spPr/>
      <dgm:t>
        <a:bodyPr/>
        <a:lstStyle/>
        <a:p>
          <a:endParaRPr lang="en-US"/>
        </a:p>
      </dgm:t>
    </dgm:pt>
    <dgm:pt modelId="{EBDD83CE-795B-47D5-AA68-65623512E68D}" type="sibTrans" cxnId="{6B7044C7-FBC3-48E9-8F00-96EF697DF878}">
      <dgm:prSet/>
      <dgm:spPr/>
      <dgm:t>
        <a:bodyPr/>
        <a:lstStyle/>
        <a:p>
          <a:endParaRPr lang="en-US"/>
        </a:p>
      </dgm:t>
    </dgm:pt>
    <dgm:pt modelId="{CBA8EFAA-35DA-42DD-AFDE-B5AE4D95AC3C}">
      <dgm:prSet phldrT="[Text]"/>
      <dgm:spPr/>
      <dgm:t>
        <a:bodyPr/>
        <a:lstStyle/>
        <a:p>
          <a:r>
            <a:rPr lang="sr-Latn-RS" dirty="0" smtClean="0"/>
            <a:t>3</a:t>
          </a:r>
          <a:endParaRPr lang="en-US" dirty="0"/>
        </a:p>
      </dgm:t>
    </dgm:pt>
    <dgm:pt modelId="{C41D62C6-063D-4036-BFFE-B1F9BE67DF0B}" type="parTrans" cxnId="{29CD2E5D-3279-475D-A81C-643F260ECA86}">
      <dgm:prSet/>
      <dgm:spPr/>
      <dgm:t>
        <a:bodyPr/>
        <a:lstStyle/>
        <a:p>
          <a:endParaRPr lang="en-US"/>
        </a:p>
      </dgm:t>
    </dgm:pt>
    <dgm:pt modelId="{1100132D-FDF0-44AC-ACB1-6B4CFA66A4DB}" type="sibTrans" cxnId="{29CD2E5D-3279-475D-A81C-643F260ECA86}">
      <dgm:prSet/>
      <dgm:spPr/>
      <dgm:t>
        <a:bodyPr/>
        <a:lstStyle/>
        <a:p>
          <a:endParaRPr lang="en-US"/>
        </a:p>
      </dgm:t>
    </dgm:pt>
    <dgm:pt modelId="{96761041-4C65-4ED8-8F3E-97BF62CA3F7C}">
      <dgm:prSet phldrT="[Text]"/>
      <dgm:spPr/>
      <dgm:t>
        <a:bodyPr/>
        <a:lstStyle/>
        <a:p>
          <a:r>
            <a:rPr lang="sr-Latn-RS" dirty="0" smtClean="0"/>
            <a:t>Regulacija napona zasnovana na lokalnim mjerenjima: Doprinos DI regulaciji napona, statička podešavanja regulatora, ne zahtijevaju se velike promjene u principima upravljanja</a:t>
          </a:r>
          <a:endParaRPr lang="en-US" dirty="0"/>
        </a:p>
      </dgm:t>
    </dgm:pt>
    <dgm:pt modelId="{1704A201-0BE2-443C-A0CA-223077BEA168}" type="parTrans" cxnId="{E2DF2DCB-46DF-4CC2-A7D0-9AE18C12F5EF}">
      <dgm:prSet/>
      <dgm:spPr/>
      <dgm:t>
        <a:bodyPr/>
        <a:lstStyle/>
        <a:p>
          <a:endParaRPr lang="en-US"/>
        </a:p>
      </dgm:t>
    </dgm:pt>
    <dgm:pt modelId="{EE37320E-64E1-463C-8C36-5A53909ED2C4}" type="sibTrans" cxnId="{E2DF2DCB-46DF-4CC2-A7D0-9AE18C12F5EF}">
      <dgm:prSet/>
      <dgm:spPr/>
      <dgm:t>
        <a:bodyPr/>
        <a:lstStyle/>
        <a:p>
          <a:endParaRPr lang="en-US"/>
        </a:p>
      </dgm:t>
    </dgm:pt>
    <dgm:pt modelId="{2B423DB6-01BF-47A6-ACB4-9952DCAA1588}">
      <dgm:prSet phldrT="[Text]"/>
      <dgm:spPr/>
      <dgm:t>
        <a:bodyPr/>
        <a:lstStyle/>
        <a:p>
          <a:endParaRPr lang="en-US" dirty="0"/>
        </a:p>
      </dgm:t>
    </dgm:pt>
    <dgm:pt modelId="{5CCD144B-FD2D-422C-8AEB-EB494BFF8549}" type="parTrans" cxnId="{5CE1DC0D-6B1F-43F6-A063-D71E9484239A}">
      <dgm:prSet/>
      <dgm:spPr/>
      <dgm:t>
        <a:bodyPr/>
        <a:lstStyle/>
        <a:p>
          <a:endParaRPr lang="en-US"/>
        </a:p>
      </dgm:t>
    </dgm:pt>
    <dgm:pt modelId="{200188B8-0324-46E1-9FC0-4ADDB5B9A680}" type="sibTrans" cxnId="{5CE1DC0D-6B1F-43F6-A063-D71E9484239A}">
      <dgm:prSet/>
      <dgm:spPr/>
      <dgm:t>
        <a:bodyPr/>
        <a:lstStyle/>
        <a:p>
          <a:endParaRPr lang="en-US"/>
        </a:p>
      </dgm:t>
    </dgm:pt>
    <dgm:pt modelId="{B51A3504-77EC-4B33-9E7A-DE7EDEF0186C}">
      <dgm:prSet/>
      <dgm:spPr/>
      <dgm:t>
        <a:bodyPr/>
        <a:lstStyle/>
        <a:p>
          <a:r>
            <a:rPr lang="sr-Latn-RS" dirty="0" smtClean="0"/>
            <a:t>4</a:t>
          </a:r>
          <a:endParaRPr lang="en-US" dirty="0"/>
        </a:p>
      </dgm:t>
    </dgm:pt>
    <dgm:pt modelId="{4A877392-74FA-4C30-98D3-6F27C83A8A51}" type="parTrans" cxnId="{6B7AB92C-A460-43B7-9736-3D737BCE0C31}">
      <dgm:prSet/>
      <dgm:spPr/>
      <dgm:t>
        <a:bodyPr/>
        <a:lstStyle/>
        <a:p>
          <a:endParaRPr lang="en-US"/>
        </a:p>
      </dgm:t>
    </dgm:pt>
    <dgm:pt modelId="{BF0F71A7-B6A6-47AB-BA9C-47937125205B}" type="sibTrans" cxnId="{6B7AB92C-A460-43B7-9736-3D737BCE0C31}">
      <dgm:prSet/>
      <dgm:spPr/>
      <dgm:t>
        <a:bodyPr/>
        <a:lstStyle/>
        <a:p>
          <a:endParaRPr lang="en-US"/>
        </a:p>
      </dgm:t>
    </dgm:pt>
    <dgm:pt modelId="{2BE28FBA-3B5B-45D8-8373-9979C428E8D7}">
      <dgm:prSet/>
      <dgm:spPr/>
      <dgm:t>
        <a:bodyPr/>
        <a:lstStyle/>
        <a:p>
          <a:r>
            <a:rPr lang="sr-Latn-RS" dirty="0" smtClean="0"/>
            <a:t>Centralizovana koordinisana regulacija napona: Veća zastupljenost ICT rješenja, centralizovana kontrola, optimizacija upravljanja, proširen opseg regulacionih mogućnosti</a:t>
          </a:r>
          <a:endParaRPr lang="en-US" dirty="0"/>
        </a:p>
      </dgm:t>
    </dgm:pt>
    <dgm:pt modelId="{346DE892-14A1-435F-B3FE-0C672E2A94D2}" type="parTrans" cxnId="{8BDB86B2-C7CE-41E6-9AC0-A6A3F08C49CE}">
      <dgm:prSet/>
      <dgm:spPr/>
      <dgm:t>
        <a:bodyPr/>
        <a:lstStyle/>
        <a:p>
          <a:endParaRPr lang="en-US"/>
        </a:p>
      </dgm:t>
    </dgm:pt>
    <dgm:pt modelId="{A63F8233-BE4F-4D94-806C-D3C8402C713C}" type="sibTrans" cxnId="{8BDB86B2-C7CE-41E6-9AC0-A6A3F08C49CE}">
      <dgm:prSet/>
      <dgm:spPr/>
      <dgm:t>
        <a:bodyPr/>
        <a:lstStyle/>
        <a:p>
          <a:endParaRPr lang="en-US"/>
        </a:p>
      </dgm:t>
    </dgm:pt>
    <dgm:pt modelId="{ACA4BC40-4C28-4B33-AB07-73BD1358DAE7}" type="pres">
      <dgm:prSet presAssocID="{7A1AC02C-F578-4F1C-B98D-C443C76D6C15}" presName="linearFlow" presStyleCnt="0">
        <dgm:presLayoutVars>
          <dgm:dir/>
          <dgm:animLvl val="lvl"/>
          <dgm:resizeHandles val="exact"/>
        </dgm:presLayoutVars>
      </dgm:prSet>
      <dgm:spPr/>
      <dgm:t>
        <a:bodyPr/>
        <a:lstStyle/>
        <a:p>
          <a:endParaRPr lang="en-US"/>
        </a:p>
      </dgm:t>
    </dgm:pt>
    <dgm:pt modelId="{0ABBE237-B525-4466-A529-0F0AF4062848}" type="pres">
      <dgm:prSet presAssocID="{74CD0200-EEDA-4D2A-8C60-DB6C49F5C617}" presName="composite" presStyleCnt="0"/>
      <dgm:spPr/>
      <dgm:t>
        <a:bodyPr/>
        <a:lstStyle/>
        <a:p>
          <a:endParaRPr lang="en-US"/>
        </a:p>
      </dgm:t>
    </dgm:pt>
    <dgm:pt modelId="{4DEC83DE-9243-4245-A21D-8210A7A47198}" type="pres">
      <dgm:prSet presAssocID="{74CD0200-EEDA-4D2A-8C60-DB6C49F5C617}" presName="parentText" presStyleLbl="alignNode1" presStyleIdx="0" presStyleCnt="4">
        <dgm:presLayoutVars>
          <dgm:chMax val="1"/>
          <dgm:bulletEnabled val="1"/>
        </dgm:presLayoutVars>
      </dgm:prSet>
      <dgm:spPr/>
      <dgm:t>
        <a:bodyPr/>
        <a:lstStyle/>
        <a:p>
          <a:endParaRPr lang="en-US"/>
        </a:p>
      </dgm:t>
    </dgm:pt>
    <dgm:pt modelId="{4CB0FFC3-80BB-4EC6-AFA6-DD27D0A1F261}" type="pres">
      <dgm:prSet presAssocID="{74CD0200-EEDA-4D2A-8C60-DB6C49F5C617}" presName="descendantText" presStyleLbl="alignAcc1" presStyleIdx="0" presStyleCnt="4">
        <dgm:presLayoutVars>
          <dgm:bulletEnabled val="1"/>
        </dgm:presLayoutVars>
      </dgm:prSet>
      <dgm:spPr/>
      <dgm:t>
        <a:bodyPr/>
        <a:lstStyle/>
        <a:p>
          <a:endParaRPr lang="en-US"/>
        </a:p>
      </dgm:t>
    </dgm:pt>
    <dgm:pt modelId="{82111F59-D603-4640-B366-160DE7B91527}" type="pres">
      <dgm:prSet presAssocID="{34000304-FF47-4CBB-B709-0C634C1B7172}" presName="sp" presStyleCnt="0"/>
      <dgm:spPr/>
      <dgm:t>
        <a:bodyPr/>
        <a:lstStyle/>
        <a:p>
          <a:endParaRPr lang="en-US"/>
        </a:p>
      </dgm:t>
    </dgm:pt>
    <dgm:pt modelId="{D08E9B06-BB2B-429A-AED1-EF9F78D75074}" type="pres">
      <dgm:prSet presAssocID="{713E3B20-C7FF-45DF-9922-D8E9D762B2A5}" presName="composite" presStyleCnt="0"/>
      <dgm:spPr/>
      <dgm:t>
        <a:bodyPr/>
        <a:lstStyle/>
        <a:p>
          <a:endParaRPr lang="en-US"/>
        </a:p>
      </dgm:t>
    </dgm:pt>
    <dgm:pt modelId="{71AF3F22-A5BB-490F-9AF7-51A0440AAF9B}" type="pres">
      <dgm:prSet presAssocID="{713E3B20-C7FF-45DF-9922-D8E9D762B2A5}" presName="parentText" presStyleLbl="alignNode1" presStyleIdx="1" presStyleCnt="4">
        <dgm:presLayoutVars>
          <dgm:chMax val="1"/>
          <dgm:bulletEnabled val="1"/>
        </dgm:presLayoutVars>
      </dgm:prSet>
      <dgm:spPr/>
      <dgm:t>
        <a:bodyPr/>
        <a:lstStyle/>
        <a:p>
          <a:endParaRPr lang="en-US"/>
        </a:p>
      </dgm:t>
    </dgm:pt>
    <dgm:pt modelId="{9B6E427B-076A-4140-859F-DBE16C2840ED}" type="pres">
      <dgm:prSet presAssocID="{713E3B20-C7FF-45DF-9922-D8E9D762B2A5}" presName="descendantText" presStyleLbl="alignAcc1" presStyleIdx="1" presStyleCnt="4">
        <dgm:presLayoutVars>
          <dgm:bulletEnabled val="1"/>
        </dgm:presLayoutVars>
      </dgm:prSet>
      <dgm:spPr/>
      <dgm:t>
        <a:bodyPr/>
        <a:lstStyle/>
        <a:p>
          <a:endParaRPr lang="en-US"/>
        </a:p>
      </dgm:t>
    </dgm:pt>
    <dgm:pt modelId="{ADADE000-1039-489F-B5B3-543500098EB1}" type="pres">
      <dgm:prSet presAssocID="{121E37B1-25F2-4E5F-B03F-6102B7E55A51}" presName="sp" presStyleCnt="0"/>
      <dgm:spPr/>
      <dgm:t>
        <a:bodyPr/>
        <a:lstStyle/>
        <a:p>
          <a:endParaRPr lang="en-US"/>
        </a:p>
      </dgm:t>
    </dgm:pt>
    <dgm:pt modelId="{06B87BCA-BA49-4F81-8A66-C84622C220F5}" type="pres">
      <dgm:prSet presAssocID="{CBA8EFAA-35DA-42DD-AFDE-B5AE4D95AC3C}" presName="composite" presStyleCnt="0"/>
      <dgm:spPr/>
      <dgm:t>
        <a:bodyPr/>
        <a:lstStyle/>
        <a:p>
          <a:endParaRPr lang="en-US"/>
        </a:p>
      </dgm:t>
    </dgm:pt>
    <dgm:pt modelId="{71CAE507-5A08-481A-ABD9-C35B744D19A1}" type="pres">
      <dgm:prSet presAssocID="{CBA8EFAA-35DA-42DD-AFDE-B5AE4D95AC3C}" presName="parentText" presStyleLbl="alignNode1" presStyleIdx="2" presStyleCnt="4">
        <dgm:presLayoutVars>
          <dgm:chMax val="1"/>
          <dgm:bulletEnabled val="1"/>
        </dgm:presLayoutVars>
      </dgm:prSet>
      <dgm:spPr/>
      <dgm:t>
        <a:bodyPr/>
        <a:lstStyle/>
        <a:p>
          <a:endParaRPr lang="en-US"/>
        </a:p>
      </dgm:t>
    </dgm:pt>
    <dgm:pt modelId="{6681B886-24DF-42AF-85B1-7F098256725F}" type="pres">
      <dgm:prSet presAssocID="{CBA8EFAA-35DA-42DD-AFDE-B5AE4D95AC3C}" presName="descendantText" presStyleLbl="alignAcc1" presStyleIdx="2" presStyleCnt="4">
        <dgm:presLayoutVars>
          <dgm:bulletEnabled val="1"/>
        </dgm:presLayoutVars>
      </dgm:prSet>
      <dgm:spPr/>
      <dgm:t>
        <a:bodyPr/>
        <a:lstStyle/>
        <a:p>
          <a:endParaRPr lang="en-US"/>
        </a:p>
      </dgm:t>
    </dgm:pt>
    <dgm:pt modelId="{E6498AB5-52F4-4A22-96A9-8DB4500B6ED0}" type="pres">
      <dgm:prSet presAssocID="{1100132D-FDF0-44AC-ACB1-6B4CFA66A4DB}" presName="sp" presStyleCnt="0"/>
      <dgm:spPr/>
      <dgm:t>
        <a:bodyPr/>
        <a:lstStyle/>
        <a:p>
          <a:endParaRPr lang="en-US"/>
        </a:p>
      </dgm:t>
    </dgm:pt>
    <dgm:pt modelId="{56E9E6AB-0C6F-4933-A55B-D8C93EED085C}" type="pres">
      <dgm:prSet presAssocID="{B51A3504-77EC-4B33-9E7A-DE7EDEF0186C}" presName="composite" presStyleCnt="0"/>
      <dgm:spPr/>
      <dgm:t>
        <a:bodyPr/>
        <a:lstStyle/>
        <a:p>
          <a:endParaRPr lang="en-US"/>
        </a:p>
      </dgm:t>
    </dgm:pt>
    <dgm:pt modelId="{BE510B9C-7F3B-41C3-8420-27A71C5E988A}" type="pres">
      <dgm:prSet presAssocID="{B51A3504-77EC-4B33-9E7A-DE7EDEF0186C}" presName="parentText" presStyleLbl="alignNode1" presStyleIdx="3" presStyleCnt="4">
        <dgm:presLayoutVars>
          <dgm:chMax val="1"/>
          <dgm:bulletEnabled val="1"/>
        </dgm:presLayoutVars>
      </dgm:prSet>
      <dgm:spPr/>
      <dgm:t>
        <a:bodyPr/>
        <a:lstStyle/>
        <a:p>
          <a:endParaRPr lang="en-US"/>
        </a:p>
      </dgm:t>
    </dgm:pt>
    <dgm:pt modelId="{5CFCF059-BCA7-4A83-8DF7-796B0885F382}" type="pres">
      <dgm:prSet presAssocID="{B51A3504-77EC-4B33-9E7A-DE7EDEF0186C}" presName="descendantText" presStyleLbl="alignAcc1" presStyleIdx="3" presStyleCnt="4">
        <dgm:presLayoutVars>
          <dgm:bulletEnabled val="1"/>
        </dgm:presLayoutVars>
      </dgm:prSet>
      <dgm:spPr/>
      <dgm:t>
        <a:bodyPr/>
        <a:lstStyle/>
        <a:p>
          <a:endParaRPr lang="en-US"/>
        </a:p>
      </dgm:t>
    </dgm:pt>
  </dgm:ptLst>
  <dgm:cxnLst>
    <dgm:cxn modelId="{E2DF2DCB-46DF-4CC2-A7D0-9AE18C12F5EF}" srcId="{CBA8EFAA-35DA-42DD-AFDE-B5AE4D95AC3C}" destId="{96761041-4C65-4ED8-8F3E-97BF62CA3F7C}" srcOrd="0" destOrd="0" parTransId="{1704A201-0BE2-443C-A0CA-223077BEA168}" sibTransId="{EE37320E-64E1-463C-8C36-5A53909ED2C4}"/>
    <dgm:cxn modelId="{18F9183F-34C1-4ED3-AFEB-249512522EEB}" type="presOf" srcId="{2BE28FBA-3B5B-45D8-8373-9979C428E8D7}" destId="{5CFCF059-BCA7-4A83-8DF7-796B0885F382}" srcOrd="0" destOrd="0" presId="urn:microsoft.com/office/officeart/2005/8/layout/chevron2"/>
    <dgm:cxn modelId="{E0DE6D96-2E84-42AA-A8DD-F85C9FD151A1}" type="presOf" srcId="{8E522CC2-C803-431D-8F44-22DC3214063D}" destId="{9B6E427B-076A-4140-859F-DBE16C2840ED}" srcOrd="0" destOrd="0" presId="urn:microsoft.com/office/officeart/2005/8/layout/chevron2"/>
    <dgm:cxn modelId="{0C6974FB-9A2D-4AE0-B6CB-5885DAD3E92E}" type="presOf" srcId="{7A1AC02C-F578-4F1C-B98D-C443C76D6C15}" destId="{ACA4BC40-4C28-4B33-AB07-73BD1358DAE7}" srcOrd="0" destOrd="0" presId="urn:microsoft.com/office/officeart/2005/8/layout/chevron2"/>
    <dgm:cxn modelId="{C5FEC19C-B8EC-4073-991D-407A11BF54C9}" type="presOf" srcId="{96761041-4C65-4ED8-8F3E-97BF62CA3F7C}" destId="{6681B886-24DF-42AF-85B1-7F098256725F}" srcOrd="0" destOrd="0" presId="urn:microsoft.com/office/officeart/2005/8/layout/chevron2"/>
    <dgm:cxn modelId="{D774241E-E308-4CD9-9B3D-7098EE0D46D5}" type="presOf" srcId="{B51A3504-77EC-4B33-9E7A-DE7EDEF0186C}" destId="{BE510B9C-7F3B-41C3-8420-27A71C5E988A}" srcOrd="0" destOrd="0" presId="urn:microsoft.com/office/officeart/2005/8/layout/chevron2"/>
    <dgm:cxn modelId="{6B7044C7-FBC3-48E9-8F00-96EF697DF878}" srcId="{713E3B20-C7FF-45DF-9922-D8E9D762B2A5}" destId="{8E522CC2-C803-431D-8F44-22DC3214063D}" srcOrd="0" destOrd="0" parTransId="{AC5D4B2E-6222-479A-AF58-9AE5ABA056BA}" sibTransId="{EBDD83CE-795B-47D5-AA68-65623512E68D}"/>
    <dgm:cxn modelId="{8BDB86B2-C7CE-41E6-9AC0-A6A3F08C49CE}" srcId="{B51A3504-77EC-4B33-9E7A-DE7EDEF0186C}" destId="{2BE28FBA-3B5B-45D8-8373-9979C428E8D7}" srcOrd="0" destOrd="0" parTransId="{346DE892-14A1-435F-B3FE-0C672E2A94D2}" sibTransId="{A63F8233-BE4F-4D94-806C-D3C8402C713C}"/>
    <dgm:cxn modelId="{4E6670C8-DA29-42BA-BFCA-6C2CC7E7D284}" srcId="{7A1AC02C-F578-4F1C-B98D-C443C76D6C15}" destId="{74CD0200-EEDA-4D2A-8C60-DB6C49F5C617}" srcOrd="0" destOrd="0" parTransId="{20871B4C-7A1B-46E2-9369-CEDD419D1D73}" sibTransId="{34000304-FF47-4CBB-B709-0C634C1B7172}"/>
    <dgm:cxn modelId="{D06B129F-F657-40BC-8A24-6C8C350D74A5}" type="presOf" srcId="{CBA8EFAA-35DA-42DD-AFDE-B5AE4D95AC3C}" destId="{71CAE507-5A08-481A-ABD9-C35B744D19A1}" srcOrd="0" destOrd="0" presId="urn:microsoft.com/office/officeart/2005/8/layout/chevron2"/>
    <dgm:cxn modelId="{8EB848E8-C4AF-4361-9480-356F2CD4CD2B}" srcId="{7A1AC02C-F578-4F1C-B98D-C443C76D6C15}" destId="{713E3B20-C7FF-45DF-9922-D8E9D762B2A5}" srcOrd="1" destOrd="0" parTransId="{FD77C3D7-289D-47A0-B025-5833AD49FA28}" sibTransId="{121E37B1-25F2-4E5F-B03F-6102B7E55A51}"/>
    <dgm:cxn modelId="{FA507815-F615-469E-A4CA-A56DE61EA6AA}" type="presOf" srcId="{74CD0200-EEDA-4D2A-8C60-DB6C49F5C617}" destId="{4DEC83DE-9243-4245-A21D-8210A7A47198}" srcOrd="0" destOrd="0" presId="urn:microsoft.com/office/officeart/2005/8/layout/chevron2"/>
    <dgm:cxn modelId="{A2A8BEFD-446D-48E7-943D-035C135A6433}" type="presOf" srcId="{2B423DB6-01BF-47A6-ACB4-9952DCAA1588}" destId="{4CB0FFC3-80BB-4EC6-AFA6-DD27D0A1F261}" srcOrd="0" destOrd="1" presId="urn:microsoft.com/office/officeart/2005/8/layout/chevron2"/>
    <dgm:cxn modelId="{29CD2E5D-3279-475D-A81C-643F260ECA86}" srcId="{7A1AC02C-F578-4F1C-B98D-C443C76D6C15}" destId="{CBA8EFAA-35DA-42DD-AFDE-B5AE4D95AC3C}" srcOrd="2" destOrd="0" parTransId="{C41D62C6-063D-4036-BFFE-B1F9BE67DF0B}" sibTransId="{1100132D-FDF0-44AC-ACB1-6B4CFA66A4DB}"/>
    <dgm:cxn modelId="{6B7AB92C-A460-43B7-9736-3D737BCE0C31}" srcId="{7A1AC02C-F578-4F1C-B98D-C443C76D6C15}" destId="{B51A3504-77EC-4B33-9E7A-DE7EDEF0186C}" srcOrd="3" destOrd="0" parTransId="{4A877392-74FA-4C30-98D3-6F27C83A8A51}" sibTransId="{BF0F71A7-B6A6-47AB-BA9C-47937125205B}"/>
    <dgm:cxn modelId="{7FE77795-113C-4338-B0D1-8C02FF785380}" type="presOf" srcId="{4081C3F4-BA9B-4586-B6FE-FD6A343C2D0A}" destId="{4CB0FFC3-80BB-4EC6-AFA6-DD27D0A1F261}" srcOrd="0" destOrd="0" presId="urn:microsoft.com/office/officeart/2005/8/layout/chevron2"/>
    <dgm:cxn modelId="{5CE1DC0D-6B1F-43F6-A063-D71E9484239A}" srcId="{74CD0200-EEDA-4D2A-8C60-DB6C49F5C617}" destId="{2B423DB6-01BF-47A6-ACB4-9952DCAA1588}" srcOrd="1" destOrd="0" parTransId="{5CCD144B-FD2D-422C-8AEB-EB494BFF8549}" sibTransId="{200188B8-0324-46E1-9FC0-4ADDB5B9A680}"/>
    <dgm:cxn modelId="{385EC3D4-DBD3-4DCD-8444-2A5C6742A20B}" srcId="{74CD0200-EEDA-4D2A-8C60-DB6C49F5C617}" destId="{4081C3F4-BA9B-4586-B6FE-FD6A343C2D0A}" srcOrd="0" destOrd="0" parTransId="{69315946-87E5-4C6C-97A4-433D73AB65D6}" sibTransId="{9A73A4A9-93C2-4887-B155-ED03F2353FEC}"/>
    <dgm:cxn modelId="{48A39976-2C56-4F5C-96D9-D081550B0DEF}" type="presOf" srcId="{713E3B20-C7FF-45DF-9922-D8E9D762B2A5}" destId="{71AF3F22-A5BB-490F-9AF7-51A0440AAF9B}" srcOrd="0" destOrd="0" presId="urn:microsoft.com/office/officeart/2005/8/layout/chevron2"/>
    <dgm:cxn modelId="{24112F04-1030-4B54-83FC-DBC84182C3EB}" type="presParOf" srcId="{ACA4BC40-4C28-4B33-AB07-73BD1358DAE7}" destId="{0ABBE237-B525-4466-A529-0F0AF4062848}" srcOrd="0" destOrd="0" presId="urn:microsoft.com/office/officeart/2005/8/layout/chevron2"/>
    <dgm:cxn modelId="{24AC8533-51E0-4C2C-916C-E8C2C0F230FD}" type="presParOf" srcId="{0ABBE237-B525-4466-A529-0F0AF4062848}" destId="{4DEC83DE-9243-4245-A21D-8210A7A47198}" srcOrd="0" destOrd="0" presId="urn:microsoft.com/office/officeart/2005/8/layout/chevron2"/>
    <dgm:cxn modelId="{740F5057-F78D-4D1A-9639-D35024969CEE}" type="presParOf" srcId="{0ABBE237-B525-4466-A529-0F0AF4062848}" destId="{4CB0FFC3-80BB-4EC6-AFA6-DD27D0A1F261}" srcOrd="1" destOrd="0" presId="urn:microsoft.com/office/officeart/2005/8/layout/chevron2"/>
    <dgm:cxn modelId="{E93A9ED4-5728-4BFA-96F2-F0FB57C2E1E9}" type="presParOf" srcId="{ACA4BC40-4C28-4B33-AB07-73BD1358DAE7}" destId="{82111F59-D603-4640-B366-160DE7B91527}" srcOrd="1" destOrd="0" presId="urn:microsoft.com/office/officeart/2005/8/layout/chevron2"/>
    <dgm:cxn modelId="{20FB4CF0-0EF5-4651-8EE4-933DE9C07161}" type="presParOf" srcId="{ACA4BC40-4C28-4B33-AB07-73BD1358DAE7}" destId="{D08E9B06-BB2B-429A-AED1-EF9F78D75074}" srcOrd="2" destOrd="0" presId="urn:microsoft.com/office/officeart/2005/8/layout/chevron2"/>
    <dgm:cxn modelId="{DC63165A-835E-4E91-9B5C-30ECDBC0AA41}" type="presParOf" srcId="{D08E9B06-BB2B-429A-AED1-EF9F78D75074}" destId="{71AF3F22-A5BB-490F-9AF7-51A0440AAF9B}" srcOrd="0" destOrd="0" presId="urn:microsoft.com/office/officeart/2005/8/layout/chevron2"/>
    <dgm:cxn modelId="{50EA1062-9653-44DA-A477-11194ECE3020}" type="presParOf" srcId="{D08E9B06-BB2B-429A-AED1-EF9F78D75074}" destId="{9B6E427B-076A-4140-859F-DBE16C2840ED}" srcOrd="1" destOrd="0" presId="urn:microsoft.com/office/officeart/2005/8/layout/chevron2"/>
    <dgm:cxn modelId="{1B397647-E96F-4D7D-9DDB-B5D74FC85F72}" type="presParOf" srcId="{ACA4BC40-4C28-4B33-AB07-73BD1358DAE7}" destId="{ADADE000-1039-489F-B5B3-543500098EB1}" srcOrd="3" destOrd="0" presId="urn:microsoft.com/office/officeart/2005/8/layout/chevron2"/>
    <dgm:cxn modelId="{141C8E46-662D-4A9A-8061-2B338FA82A3D}" type="presParOf" srcId="{ACA4BC40-4C28-4B33-AB07-73BD1358DAE7}" destId="{06B87BCA-BA49-4F81-8A66-C84622C220F5}" srcOrd="4" destOrd="0" presId="urn:microsoft.com/office/officeart/2005/8/layout/chevron2"/>
    <dgm:cxn modelId="{9FBB0FC1-E7D4-433C-947C-CF96499DF62B}" type="presParOf" srcId="{06B87BCA-BA49-4F81-8A66-C84622C220F5}" destId="{71CAE507-5A08-481A-ABD9-C35B744D19A1}" srcOrd="0" destOrd="0" presId="urn:microsoft.com/office/officeart/2005/8/layout/chevron2"/>
    <dgm:cxn modelId="{FE806BA3-AAF1-4702-892A-B62A06400909}" type="presParOf" srcId="{06B87BCA-BA49-4F81-8A66-C84622C220F5}" destId="{6681B886-24DF-42AF-85B1-7F098256725F}" srcOrd="1" destOrd="0" presId="urn:microsoft.com/office/officeart/2005/8/layout/chevron2"/>
    <dgm:cxn modelId="{D960DFD7-BAB7-4C15-BDAA-59608DE5430D}" type="presParOf" srcId="{ACA4BC40-4C28-4B33-AB07-73BD1358DAE7}" destId="{E6498AB5-52F4-4A22-96A9-8DB4500B6ED0}" srcOrd="5" destOrd="0" presId="urn:microsoft.com/office/officeart/2005/8/layout/chevron2"/>
    <dgm:cxn modelId="{49D522E0-E3A9-4021-8EDC-7556F47DEA8C}" type="presParOf" srcId="{ACA4BC40-4C28-4B33-AB07-73BD1358DAE7}" destId="{56E9E6AB-0C6F-4933-A55B-D8C93EED085C}" srcOrd="6" destOrd="0" presId="urn:microsoft.com/office/officeart/2005/8/layout/chevron2"/>
    <dgm:cxn modelId="{D0DE2236-103D-4E1E-B4BC-DC63913CADBF}" type="presParOf" srcId="{56E9E6AB-0C6F-4933-A55B-D8C93EED085C}" destId="{BE510B9C-7F3B-41C3-8420-27A71C5E988A}" srcOrd="0" destOrd="0" presId="urn:microsoft.com/office/officeart/2005/8/layout/chevron2"/>
    <dgm:cxn modelId="{338991C1-665B-4556-AD43-F6F3299EE264}" type="presParOf" srcId="{56E9E6AB-0C6F-4933-A55B-D8C93EED085C}" destId="{5CFCF059-BCA7-4A83-8DF7-796B0885F38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FEB656-0FB0-455F-984D-06B72A3BA453}">
      <dsp:nvSpPr>
        <dsp:cNvPr id="0" name=""/>
        <dsp:cNvSpPr/>
      </dsp:nvSpPr>
      <dsp:spPr>
        <a:xfrm rot="5400000">
          <a:off x="-182243" y="183016"/>
          <a:ext cx="1214958" cy="850470"/>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sr-Latn-RS" sz="2600" kern="1200" baseline="0" dirty="0" smtClean="0"/>
            <a:t>1.</a:t>
          </a:r>
          <a:endParaRPr lang="en-US" sz="2600" kern="1200" dirty="0"/>
        </a:p>
      </dsp:txBody>
      <dsp:txXfrm rot="5400000">
        <a:off x="-182243" y="183016"/>
        <a:ext cx="1214958" cy="850470"/>
      </dsp:txXfrm>
    </dsp:sp>
    <dsp:sp modelId="{84625627-8B59-4EBB-B79C-4B011ECACB9B}">
      <dsp:nvSpPr>
        <dsp:cNvPr id="0" name=""/>
        <dsp:cNvSpPr/>
      </dsp:nvSpPr>
      <dsp:spPr>
        <a:xfrm rot="5400000">
          <a:off x="4107073" y="-3255830"/>
          <a:ext cx="789722" cy="730292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sr-Latn-RS" sz="2700" kern="1200" baseline="0" smtClean="0"/>
            <a:t>Uvod	</a:t>
          </a:r>
          <a:endParaRPr lang="en-US" sz="2700" kern="1200"/>
        </a:p>
      </dsp:txBody>
      <dsp:txXfrm rot="5400000">
        <a:off x="4107073" y="-3255830"/>
        <a:ext cx="789722" cy="7302929"/>
      </dsp:txXfrm>
    </dsp:sp>
    <dsp:sp modelId="{7B4B7CAF-3F26-4926-AB83-78CC550F4A35}">
      <dsp:nvSpPr>
        <dsp:cNvPr id="0" name=""/>
        <dsp:cNvSpPr/>
      </dsp:nvSpPr>
      <dsp:spPr>
        <a:xfrm rot="5400000">
          <a:off x="-182243" y="1250715"/>
          <a:ext cx="1214958" cy="850470"/>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sr-Latn-RS" sz="2600" kern="1200" dirty="0" smtClean="0"/>
            <a:t>2. </a:t>
          </a:r>
          <a:endParaRPr lang="en-US" sz="2600" kern="1200" dirty="0"/>
        </a:p>
      </dsp:txBody>
      <dsp:txXfrm rot="5400000">
        <a:off x="-182243" y="1250715"/>
        <a:ext cx="1214958" cy="850470"/>
      </dsp:txXfrm>
    </dsp:sp>
    <dsp:sp modelId="{5CB1963E-EDDD-462E-AC54-7AEC43D2BC80}">
      <dsp:nvSpPr>
        <dsp:cNvPr id="0" name=""/>
        <dsp:cNvSpPr/>
      </dsp:nvSpPr>
      <dsp:spPr>
        <a:xfrm rot="5400000">
          <a:off x="4107073" y="-2188131"/>
          <a:ext cx="789722" cy="730292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sr-Latn-RS" sz="2700" kern="1200" dirty="0" smtClean="0"/>
            <a:t>Aktivno uprav</a:t>
          </a:r>
          <a:r>
            <a:rPr lang="en-US" sz="2700" kern="1200" dirty="0" smtClean="0"/>
            <a:t>l</a:t>
          </a:r>
          <a:r>
            <a:rPr lang="sr-Latn-RS" sz="2700" kern="1200" dirty="0" smtClean="0"/>
            <a:t>janje i koordinisana regulacija napona</a:t>
          </a:r>
          <a:endParaRPr lang="en-US" sz="2700" kern="1200" dirty="0"/>
        </a:p>
      </dsp:txBody>
      <dsp:txXfrm rot="5400000">
        <a:off x="4107073" y="-2188131"/>
        <a:ext cx="789722" cy="7302929"/>
      </dsp:txXfrm>
    </dsp:sp>
    <dsp:sp modelId="{D4C8D892-57A0-41BA-A2C2-F406263146E8}">
      <dsp:nvSpPr>
        <dsp:cNvPr id="0" name=""/>
        <dsp:cNvSpPr/>
      </dsp:nvSpPr>
      <dsp:spPr>
        <a:xfrm rot="5400000">
          <a:off x="-182243" y="2318413"/>
          <a:ext cx="1214958" cy="850470"/>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sr-Latn-RS" sz="2600" kern="1200" dirty="0" smtClean="0"/>
            <a:t>3. </a:t>
          </a:r>
        </a:p>
      </dsp:txBody>
      <dsp:txXfrm rot="5400000">
        <a:off x="-182243" y="2318413"/>
        <a:ext cx="1214958" cy="850470"/>
      </dsp:txXfrm>
    </dsp:sp>
    <dsp:sp modelId="{F6FEA265-D3B9-4AA8-9EDF-74ECDEC7497F}">
      <dsp:nvSpPr>
        <dsp:cNvPr id="0" name=""/>
        <dsp:cNvSpPr/>
      </dsp:nvSpPr>
      <dsp:spPr>
        <a:xfrm rot="5400000">
          <a:off x="4107073" y="-1120432"/>
          <a:ext cx="789722" cy="730292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sr-Latn-CS" sz="2700" kern="1200" dirty="0" smtClean="0"/>
            <a:t>Optimizacija</a:t>
          </a:r>
          <a:r>
            <a:rPr lang="sr-Latn-CS" sz="2700" kern="1200" baseline="0" dirty="0" smtClean="0"/>
            <a:t> naponskog profila distributivne mreže upotrebom KRN</a:t>
          </a:r>
          <a:endParaRPr lang="en-US" sz="2700" kern="1200" dirty="0"/>
        </a:p>
      </dsp:txBody>
      <dsp:txXfrm rot="5400000">
        <a:off x="4107073" y="-1120432"/>
        <a:ext cx="789722" cy="7302929"/>
      </dsp:txXfrm>
    </dsp:sp>
    <dsp:sp modelId="{B5CBB80F-5B65-4905-BB3A-7C63D4041166}">
      <dsp:nvSpPr>
        <dsp:cNvPr id="0" name=""/>
        <dsp:cNvSpPr/>
      </dsp:nvSpPr>
      <dsp:spPr>
        <a:xfrm rot="5400000">
          <a:off x="-182243" y="3386112"/>
          <a:ext cx="1214958" cy="850470"/>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sr-Latn-RS" sz="2600" kern="1200" dirty="0" smtClean="0"/>
            <a:t>4. </a:t>
          </a:r>
          <a:endParaRPr lang="en-US" sz="2600" kern="1200" dirty="0"/>
        </a:p>
      </dsp:txBody>
      <dsp:txXfrm rot="5400000">
        <a:off x="-182243" y="3386112"/>
        <a:ext cx="1214958" cy="850470"/>
      </dsp:txXfrm>
    </dsp:sp>
    <dsp:sp modelId="{DF4911D4-5E84-4473-80F7-1D4F5657DD70}">
      <dsp:nvSpPr>
        <dsp:cNvPr id="0" name=""/>
        <dsp:cNvSpPr/>
      </dsp:nvSpPr>
      <dsp:spPr>
        <a:xfrm rot="5400000">
          <a:off x="4107073" y="-52734"/>
          <a:ext cx="789722" cy="730292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sr-Latn-RS" sz="2700" kern="1200" smtClean="0"/>
            <a:t>Zaključak</a:t>
          </a:r>
          <a:endParaRPr lang="en-US" sz="2700" kern="1200"/>
        </a:p>
      </dsp:txBody>
      <dsp:txXfrm rot="5400000">
        <a:off x="4107073" y="-52734"/>
        <a:ext cx="789722" cy="730292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EC83DE-9243-4245-A21D-8210A7A47198}">
      <dsp:nvSpPr>
        <dsp:cNvPr id="0" name=""/>
        <dsp:cNvSpPr/>
      </dsp:nvSpPr>
      <dsp:spPr>
        <a:xfrm rot="5400000">
          <a:off x="-198953" y="203176"/>
          <a:ext cx="1326356" cy="928449"/>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sr-Latn-RS" sz="2900" kern="1200" dirty="0" smtClean="0"/>
            <a:t>1</a:t>
          </a:r>
          <a:endParaRPr lang="en-US" sz="2900" kern="1200" dirty="0"/>
        </a:p>
      </dsp:txBody>
      <dsp:txXfrm rot="5400000">
        <a:off x="-198953" y="203176"/>
        <a:ext cx="1326356" cy="928449"/>
      </dsp:txXfrm>
    </dsp:sp>
    <dsp:sp modelId="{4CB0FFC3-80BB-4EC6-AFA6-DD27D0A1F261}">
      <dsp:nvSpPr>
        <dsp:cNvPr id="0" name=""/>
        <dsp:cNvSpPr/>
      </dsp:nvSpPr>
      <dsp:spPr>
        <a:xfrm rot="5400000">
          <a:off x="4146371" y="-3213699"/>
          <a:ext cx="862131" cy="729797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sr-Latn-RS" sz="2000" kern="1200" dirty="0" smtClean="0"/>
            <a:t>Pasivna regulacija: Distrubtivne mreže sadrže samo opterećenja</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rot="5400000">
        <a:off x="4146371" y="-3213699"/>
        <a:ext cx="862131" cy="7297976"/>
      </dsp:txXfrm>
    </dsp:sp>
    <dsp:sp modelId="{71AF3F22-A5BB-490F-9AF7-51A0440AAF9B}">
      <dsp:nvSpPr>
        <dsp:cNvPr id="0" name=""/>
        <dsp:cNvSpPr/>
      </dsp:nvSpPr>
      <dsp:spPr>
        <a:xfrm rot="5400000">
          <a:off x="-198953" y="1383842"/>
          <a:ext cx="1326356" cy="928449"/>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sr-Latn-RS" sz="2900" kern="1200" dirty="0" smtClean="0"/>
            <a:t>2</a:t>
          </a:r>
          <a:endParaRPr lang="en-US" sz="2900" kern="1200" dirty="0"/>
        </a:p>
      </dsp:txBody>
      <dsp:txXfrm rot="5400000">
        <a:off x="-198953" y="1383842"/>
        <a:ext cx="1326356" cy="928449"/>
      </dsp:txXfrm>
    </dsp:sp>
    <dsp:sp modelId="{9B6E427B-076A-4140-859F-DBE16C2840ED}">
      <dsp:nvSpPr>
        <dsp:cNvPr id="0" name=""/>
        <dsp:cNvSpPr/>
      </dsp:nvSpPr>
      <dsp:spPr>
        <a:xfrm rot="5400000">
          <a:off x="4146371" y="-2033033"/>
          <a:ext cx="862131" cy="729797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sr-Latn-RS" sz="2000" kern="1200" dirty="0" smtClean="0"/>
            <a:t>Pasivna regulacija: Prisustvo distribuirane proizvodnje, rad DI sa konstantnim faktorom snage</a:t>
          </a:r>
          <a:endParaRPr lang="en-US" sz="2000" kern="1200" dirty="0"/>
        </a:p>
      </dsp:txBody>
      <dsp:txXfrm rot="5400000">
        <a:off x="4146371" y="-2033033"/>
        <a:ext cx="862131" cy="7297976"/>
      </dsp:txXfrm>
    </dsp:sp>
    <dsp:sp modelId="{71CAE507-5A08-481A-ABD9-C35B744D19A1}">
      <dsp:nvSpPr>
        <dsp:cNvPr id="0" name=""/>
        <dsp:cNvSpPr/>
      </dsp:nvSpPr>
      <dsp:spPr>
        <a:xfrm rot="5400000">
          <a:off x="-198953" y="2564508"/>
          <a:ext cx="1326356" cy="928449"/>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sr-Latn-RS" sz="2900" kern="1200" dirty="0" smtClean="0"/>
            <a:t>3</a:t>
          </a:r>
          <a:endParaRPr lang="en-US" sz="2900" kern="1200" dirty="0"/>
        </a:p>
      </dsp:txBody>
      <dsp:txXfrm rot="5400000">
        <a:off x="-198953" y="2564508"/>
        <a:ext cx="1326356" cy="928449"/>
      </dsp:txXfrm>
    </dsp:sp>
    <dsp:sp modelId="{6681B886-24DF-42AF-85B1-7F098256725F}">
      <dsp:nvSpPr>
        <dsp:cNvPr id="0" name=""/>
        <dsp:cNvSpPr/>
      </dsp:nvSpPr>
      <dsp:spPr>
        <a:xfrm rot="5400000">
          <a:off x="4146371" y="-852367"/>
          <a:ext cx="862131" cy="729797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sr-Latn-RS" sz="2000" kern="1200" dirty="0" smtClean="0"/>
            <a:t>Regulacija napona zasnovana na lokalnim mjerenjima: Doprinos DI regulaciji napona, statička podešavanja regulatora, ne zahtijevaju se velike promjene u principima upravljanja</a:t>
          </a:r>
          <a:endParaRPr lang="en-US" sz="2000" kern="1200" dirty="0"/>
        </a:p>
      </dsp:txBody>
      <dsp:txXfrm rot="5400000">
        <a:off x="4146371" y="-852367"/>
        <a:ext cx="862131" cy="7297976"/>
      </dsp:txXfrm>
    </dsp:sp>
    <dsp:sp modelId="{BE510B9C-7F3B-41C3-8420-27A71C5E988A}">
      <dsp:nvSpPr>
        <dsp:cNvPr id="0" name=""/>
        <dsp:cNvSpPr/>
      </dsp:nvSpPr>
      <dsp:spPr>
        <a:xfrm rot="5400000">
          <a:off x="-198953" y="3745174"/>
          <a:ext cx="1326356" cy="928449"/>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sr-Latn-RS" sz="2900" kern="1200" dirty="0" smtClean="0"/>
            <a:t>4</a:t>
          </a:r>
          <a:endParaRPr lang="en-US" sz="2900" kern="1200" dirty="0"/>
        </a:p>
      </dsp:txBody>
      <dsp:txXfrm rot="5400000">
        <a:off x="-198953" y="3745174"/>
        <a:ext cx="1326356" cy="928449"/>
      </dsp:txXfrm>
    </dsp:sp>
    <dsp:sp modelId="{5CFCF059-BCA7-4A83-8DF7-796B0885F382}">
      <dsp:nvSpPr>
        <dsp:cNvPr id="0" name=""/>
        <dsp:cNvSpPr/>
      </dsp:nvSpPr>
      <dsp:spPr>
        <a:xfrm rot="5400000">
          <a:off x="4146371" y="328298"/>
          <a:ext cx="862131" cy="729797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sr-Latn-RS" sz="2000" kern="1200" dirty="0" smtClean="0"/>
            <a:t>Centralizovana koordinisana regulacija napona: Veća zastupljenost ICT rješenja, centralizovana kontrola, optimizacija upravljanja, proširen opseg regulacionih mogućnosti</a:t>
          </a:r>
          <a:endParaRPr lang="en-US" sz="2000" kern="1200" dirty="0"/>
        </a:p>
      </dsp:txBody>
      <dsp:txXfrm rot="5400000">
        <a:off x="4146371" y="328298"/>
        <a:ext cx="862131" cy="72979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2AC5B7-40E3-4761-A141-B1369C4AE7D4}" type="datetimeFigureOut">
              <a:rPr lang="en-US" smtClean="0"/>
              <a:pPr/>
              <a:t>5/12/2017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B3EB4-7D8B-414A-B9AF-4EB07EFAD9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6C68AB8-8260-45EB-943D-88F29CD9621B}" type="datetimeFigureOut">
              <a:rPr lang="en-US" smtClean="0"/>
              <a:pPr/>
              <a:t>5/12/2017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A01F142-7450-41EC-B1DC-F718088197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C68AB8-8260-45EB-943D-88F29CD9621B}" type="datetimeFigureOut">
              <a:rPr lang="en-US" smtClean="0"/>
              <a:pPr/>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1F142-7450-41EC-B1DC-F718088197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6C68AB8-8260-45EB-943D-88F29CD9621B}" type="datetimeFigureOut">
              <a:rPr lang="en-US" smtClean="0"/>
              <a:pPr/>
              <a:t>5/12/2017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A01F142-7450-41EC-B1DC-F718088197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6C68AB8-8260-45EB-943D-88F29CD9621B}" type="datetimeFigureOut">
              <a:rPr lang="en-US" smtClean="0"/>
              <a:pPr/>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A01F142-7450-41EC-B1DC-F718088197BD}"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6C68AB8-8260-45EB-943D-88F29CD9621B}" type="datetimeFigureOut">
              <a:rPr lang="en-US" smtClean="0"/>
              <a:pPr/>
              <a:t>5/12/2017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A01F142-7450-41EC-B1DC-F718088197BD}"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6C68AB8-8260-45EB-943D-88F29CD9621B}" type="datetimeFigureOut">
              <a:rPr lang="en-US" smtClean="0"/>
              <a:pPr/>
              <a:t>5/12/2017</a:t>
            </a:fld>
            <a:endParaRPr lang="en-US"/>
          </a:p>
        </p:txBody>
      </p:sp>
      <p:sp>
        <p:nvSpPr>
          <p:cNvPr id="10" name="Slide Number Placeholder 9"/>
          <p:cNvSpPr>
            <a:spLocks noGrp="1"/>
          </p:cNvSpPr>
          <p:nvPr>
            <p:ph type="sldNum" sz="quarter" idx="16"/>
          </p:nvPr>
        </p:nvSpPr>
        <p:spPr/>
        <p:txBody>
          <a:bodyPr rtlCol="0"/>
          <a:lstStyle/>
          <a:p>
            <a:fld id="{EA01F142-7450-41EC-B1DC-F718088197BD}"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6C68AB8-8260-45EB-943D-88F29CD9621B}" type="datetimeFigureOut">
              <a:rPr lang="en-US" smtClean="0"/>
              <a:pPr/>
              <a:t>5/12/2017</a:t>
            </a:fld>
            <a:endParaRPr lang="en-US"/>
          </a:p>
        </p:txBody>
      </p:sp>
      <p:sp>
        <p:nvSpPr>
          <p:cNvPr id="12" name="Slide Number Placeholder 11"/>
          <p:cNvSpPr>
            <a:spLocks noGrp="1"/>
          </p:cNvSpPr>
          <p:nvPr>
            <p:ph type="sldNum" sz="quarter" idx="16"/>
          </p:nvPr>
        </p:nvSpPr>
        <p:spPr/>
        <p:txBody>
          <a:bodyPr rtlCol="0"/>
          <a:lstStyle/>
          <a:p>
            <a:fld id="{EA01F142-7450-41EC-B1DC-F718088197BD}"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6C68AB8-8260-45EB-943D-88F29CD9621B}" type="datetimeFigureOut">
              <a:rPr lang="en-US" smtClean="0"/>
              <a:pPr/>
              <a:t>5/12/2017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A01F142-7450-41EC-B1DC-F718088197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68AB8-8260-45EB-943D-88F29CD9621B}" type="datetimeFigureOut">
              <a:rPr lang="en-US" smtClean="0"/>
              <a:pPr/>
              <a:t>5/12/2017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A01F142-7450-41EC-B1DC-F718088197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6C68AB8-8260-45EB-943D-88F29CD9621B}" type="datetimeFigureOut">
              <a:rPr lang="en-US" smtClean="0"/>
              <a:pPr/>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A01F142-7450-41EC-B1DC-F718088197BD}"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6C68AB8-8260-45EB-943D-88F29CD9621B}" type="datetimeFigureOut">
              <a:rPr lang="en-US" smtClean="0"/>
              <a:pPr/>
              <a:t>5/12/2017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A01F142-7450-41EC-B1DC-F718088197BD}"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6C68AB8-8260-45EB-943D-88F29CD9621B}" type="datetimeFigureOut">
              <a:rPr lang="en-US" smtClean="0"/>
              <a:pPr/>
              <a:t>5/12/2017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A01F142-7450-41EC-B1DC-F718088197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1"/>
            <a:ext cx="9144000" cy="1676400"/>
          </a:xfrm>
        </p:spPr>
        <p:txBody>
          <a:bodyPr>
            <a:noAutofit/>
          </a:bodyPr>
          <a:lstStyle/>
          <a:p>
            <a:pPr algn="ctr"/>
            <a:r>
              <a:rPr lang="en-US" sz="2800" b="1" spc="300" dirty="0" err="1" smtClean="0">
                <a:solidFill>
                  <a:prstClr val="black"/>
                </a:solidFill>
                <a:latin typeface="Times New Roman" pitchFamily="18" charset="0"/>
                <a:ea typeface="Calibri"/>
                <a:cs typeface="Times New Roman" pitchFamily="18" charset="0"/>
              </a:rPr>
              <a:t>Koordinacija</a:t>
            </a:r>
            <a:r>
              <a:rPr lang="en-US" sz="2800" b="1" spc="300" dirty="0" smtClean="0">
                <a:solidFill>
                  <a:prstClr val="black"/>
                </a:solidFill>
                <a:latin typeface="Times New Roman" pitchFamily="18" charset="0"/>
                <a:ea typeface="Calibri"/>
                <a:cs typeface="Times New Roman" pitchFamily="18" charset="0"/>
              </a:rPr>
              <a:t> </a:t>
            </a:r>
            <a:r>
              <a:rPr lang="en-US" sz="2800" b="1" spc="300" dirty="0" err="1" smtClean="0">
                <a:solidFill>
                  <a:prstClr val="black"/>
                </a:solidFill>
                <a:latin typeface="Times New Roman" pitchFamily="18" charset="0"/>
                <a:ea typeface="Calibri"/>
                <a:cs typeface="Times New Roman" pitchFamily="18" charset="0"/>
              </a:rPr>
              <a:t>regulacije</a:t>
            </a:r>
            <a:r>
              <a:rPr lang="en-US" sz="2800" b="1" spc="300" dirty="0" smtClean="0">
                <a:solidFill>
                  <a:prstClr val="black"/>
                </a:solidFill>
                <a:latin typeface="Times New Roman" pitchFamily="18" charset="0"/>
                <a:ea typeface="Calibri"/>
                <a:cs typeface="Times New Roman" pitchFamily="18" charset="0"/>
              </a:rPr>
              <a:t> </a:t>
            </a:r>
            <a:r>
              <a:rPr lang="en-US" sz="2800" b="1" spc="300" dirty="0" err="1" smtClean="0">
                <a:solidFill>
                  <a:prstClr val="black"/>
                </a:solidFill>
                <a:latin typeface="Times New Roman" pitchFamily="18" charset="0"/>
                <a:ea typeface="Calibri"/>
                <a:cs typeface="Times New Roman" pitchFamily="18" charset="0"/>
              </a:rPr>
              <a:t>napona</a:t>
            </a:r>
            <a:r>
              <a:rPr lang="en-US" sz="2800" b="1" spc="300" dirty="0" smtClean="0">
                <a:solidFill>
                  <a:prstClr val="black"/>
                </a:solidFill>
                <a:latin typeface="Times New Roman" pitchFamily="18" charset="0"/>
                <a:ea typeface="Calibri"/>
                <a:cs typeface="Times New Roman" pitchFamily="18" charset="0"/>
              </a:rPr>
              <a:t> u</a:t>
            </a:r>
            <a:r>
              <a:rPr lang="sr-Latn-RS" sz="2800" b="1" spc="300" dirty="0" smtClean="0">
                <a:solidFill>
                  <a:prstClr val="black"/>
                </a:solidFill>
                <a:latin typeface="Times New Roman" pitchFamily="18" charset="0"/>
                <a:ea typeface="Calibri"/>
                <a:cs typeface="Times New Roman" pitchFamily="18" charset="0"/>
              </a:rPr>
              <a:t> Aktivnoj</a:t>
            </a:r>
            <a:r>
              <a:rPr lang="en-US" sz="2800" b="1" spc="300" dirty="0" smtClean="0">
                <a:solidFill>
                  <a:prstClr val="black"/>
                </a:solidFill>
                <a:latin typeface="Times New Roman" pitchFamily="18" charset="0"/>
                <a:ea typeface="Calibri"/>
                <a:cs typeface="Times New Roman" pitchFamily="18" charset="0"/>
              </a:rPr>
              <a:t> </a:t>
            </a:r>
            <a:r>
              <a:rPr lang="en-US" sz="2800" b="1" spc="300" dirty="0" err="1" smtClean="0">
                <a:solidFill>
                  <a:prstClr val="black"/>
                </a:solidFill>
                <a:latin typeface="Times New Roman" pitchFamily="18" charset="0"/>
                <a:ea typeface="Calibri"/>
                <a:cs typeface="Times New Roman" pitchFamily="18" charset="0"/>
              </a:rPr>
              <a:t>srednjenaponskoj</a:t>
            </a:r>
            <a:r>
              <a:rPr lang="en-US" sz="2800" b="1" spc="300" dirty="0" smtClean="0">
                <a:solidFill>
                  <a:prstClr val="black"/>
                </a:solidFill>
                <a:latin typeface="Times New Roman" pitchFamily="18" charset="0"/>
                <a:ea typeface="Calibri"/>
                <a:cs typeface="Times New Roman" pitchFamily="18" charset="0"/>
              </a:rPr>
              <a:t> </a:t>
            </a:r>
            <a:r>
              <a:rPr lang="en-US" sz="2800" b="1" spc="300" dirty="0" err="1" smtClean="0">
                <a:solidFill>
                  <a:prstClr val="black"/>
                </a:solidFill>
                <a:latin typeface="Times New Roman" pitchFamily="18" charset="0"/>
                <a:ea typeface="Calibri"/>
                <a:cs typeface="Times New Roman" pitchFamily="18" charset="0"/>
              </a:rPr>
              <a:t>distributivnoj</a:t>
            </a:r>
            <a:r>
              <a:rPr lang="en-US" sz="2800" b="1" spc="300" dirty="0" smtClean="0">
                <a:solidFill>
                  <a:prstClr val="black"/>
                </a:solidFill>
                <a:latin typeface="Times New Roman" pitchFamily="18" charset="0"/>
                <a:ea typeface="Calibri"/>
                <a:cs typeface="Times New Roman" pitchFamily="18" charset="0"/>
              </a:rPr>
              <a:t> </a:t>
            </a:r>
            <a:r>
              <a:rPr lang="en-US" sz="2800" b="1" spc="300" dirty="0" err="1" smtClean="0">
                <a:solidFill>
                  <a:prstClr val="black"/>
                </a:solidFill>
                <a:latin typeface="Times New Roman" pitchFamily="18" charset="0"/>
                <a:ea typeface="Calibri"/>
                <a:cs typeface="Times New Roman" pitchFamily="18" charset="0"/>
              </a:rPr>
              <a:t>mre</a:t>
            </a:r>
            <a:r>
              <a:rPr lang="sr-Latn-RS" sz="2800" b="1" spc="300" dirty="0" smtClean="0">
                <a:solidFill>
                  <a:prstClr val="black"/>
                </a:solidFill>
                <a:latin typeface="Times New Roman" pitchFamily="18" charset="0"/>
                <a:ea typeface="Calibri"/>
                <a:cs typeface="Times New Roman" pitchFamily="18" charset="0"/>
              </a:rPr>
              <a:t>žI</a:t>
            </a:r>
            <a:r>
              <a:rPr lang="en-US" sz="2800" b="1" dirty="0">
                <a:solidFill>
                  <a:prstClr val="black"/>
                </a:solidFill>
                <a:latin typeface="Times New Roman" pitchFamily="18" charset="0"/>
                <a:ea typeface="Calibri"/>
                <a:cs typeface="Times New Roman" pitchFamily="18" charset="0"/>
              </a:rPr>
              <a:t/>
            </a:r>
            <a:br>
              <a:rPr lang="en-US" sz="2800" b="1" dirty="0">
                <a:solidFill>
                  <a:prstClr val="black"/>
                </a:solidFill>
                <a:latin typeface="Times New Roman" pitchFamily="18" charset="0"/>
                <a:ea typeface="Calibri"/>
                <a:cs typeface="Times New Roman" pitchFamily="18" charset="0"/>
              </a:rPr>
            </a:br>
            <a:endParaRPr lang="en-US" sz="2800" b="1" dirty="0"/>
          </a:p>
        </p:txBody>
      </p:sp>
      <p:sp>
        <p:nvSpPr>
          <p:cNvPr id="3" name="Subtitle 2"/>
          <p:cNvSpPr>
            <a:spLocks noGrp="1"/>
          </p:cNvSpPr>
          <p:nvPr>
            <p:ph type="subTitle" idx="1"/>
          </p:nvPr>
        </p:nvSpPr>
        <p:spPr>
          <a:xfrm>
            <a:off x="152400" y="5029200"/>
            <a:ext cx="7620000" cy="914400"/>
          </a:xfrm>
        </p:spPr>
        <p:txBody>
          <a:bodyPr>
            <a:normAutofit/>
          </a:bodyPr>
          <a:lstStyle/>
          <a:p>
            <a:r>
              <a:rPr lang="sr-Latn-RS" dirty="0" smtClean="0">
                <a:solidFill>
                  <a:schemeClr val="tx1"/>
                </a:solidFill>
                <a:cs typeface="Times New Roman" pitchFamily="18" charset="0"/>
              </a:rPr>
              <a:t>Ljubo Čepić</a:t>
            </a:r>
            <a:endParaRPr lang="en-US" dirty="0">
              <a:solidFill>
                <a:schemeClr val="tx1"/>
              </a:solidFill>
              <a:cs typeface="Times New Roman" pitchFamily="18" charset="0"/>
            </a:endParaRPr>
          </a:p>
        </p:txBody>
      </p:sp>
      <p:cxnSp>
        <p:nvCxnSpPr>
          <p:cNvPr id="5" name="Straight Connector 4"/>
          <p:cNvCxnSpPr/>
          <p:nvPr/>
        </p:nvCxnSpPr>
        <p:spPr>
          <a:xfrm>
            <a:off x="0" y="914400"/>
            <a:ext cx="9144000" cy="0"/>
          </a:xfrm>
          <a:prstGeom prst="line">
            <a:avLst/>
          </a:prstGeom>
          <a:ln w="28575">
            <a:solidFill>
              <a:schemeClr val="accent2"/>
            </a:solidFill>
          </a:ln>
        </p:spPr>
        <p:style>
          <a:lnRef idx="1">
            <a:schemeClr val="dk1"/>
          </a:lnRef>
          <a:fillRef idx="0">
            <a:schemeClr val="dk1"/>
          </a:fillRef>
          <a:effectRef idx="0">
            <a:schemeClr val="dk1"/>
          </a:effectRef>
          <a:fontRef idx="minor">
            <a:schemeClr val="tx1"/>
          </a:fontRef>
        </p:style>
      </p:cxnSp>
      <p:pic>
        <p:nvPicPr>
          <p:cNvPr id="6" name="Picture 2" descr="logo CG KO CIGRE"/>
          <p:cNvPicPr>
            <a:picLocks noChangeAspect="1" noChangeArrowheads="1"/>
          </p:cNvPicPr>
          <p:nvPr/>
        </p:nvPicPr>
        <p:blipFill>
          <a:blip r:embed="rId2" cstate="print"/>
          <a:srcRect/>
          <a:stretch>
            <a:fillRect/>
          </a:stretch>
        </p:blipFill>
        <p:spPr bwMode="auto">
          <a:xfrm>
            <a:off x="0" y="0"/>
            <a:ext cx="1579418" cy="914400"/>
          </a:xfrm>
          <a:prstGeom prst="rect">
            <a:avLst/>
          </a:prstGeom>
          <a:noFill/>
          <a:ln w="9525">
            <a:noFill/>
            <a:miter lim="800000"/>
            <a:headEnd/>
            <a:tailEnd/>
          </a:ln>
        </p:spPr>
      </p:pic>
      <p:sp>
        <p:nvSpPr>
          <p:cNvPr id="7" name="TextBox 6"/>
          <p:cNvSpPr txBox="1"/>
          <p:nvPr/>
        </p:nvSpPr>
        <p:spPr>
          <a:xfrm>
            <a:off x="1676400" y="-1"/>
            <a:ext cx="7467600" cy="1200329"/>
          </a:xfrm>
          <a:prstGeom prst="rect">
            <a:avLst/>
          </a:prstGeom>
          <a:noFill/>
        </p:spPr>
        <p:txBody>
          <a:bodyPr wrap="square" rtlCol="0">
            <a:spAutoFit/>
          </a:bodyPr>
          <a:lstStyle/>
          <a:p>
            <a:pPr algn="ctr"/>
            <a:endParaRPr lang="en-US" sz="2400" b="1" dirty="0" smtClean="0"/>
          </a:p>
          <a:p>
            <a:pPr algn="ctr"/>
            <a:r>
              <a:rPr lang="en-US" sz="2400" b="1" dirty="0" smtClean="0"/>
              <a:t>V </a:t>
            </a:r>
            <a:r>
              <a:rPr lang="en-US" sz="2400" b="1" dirty="0" err="1" smtClean="0"/>
              <a:t>Savjetovanje</a:t>
            </a:r>
            <a:r>
              <a:rPr lang="en-US" sz="2400" b="1" dirty="0" smtClean="0"/>
              <a:t> CG KO CIGRE, </a:t>
            </a:r>
            <a:r>
              <a:rPr lang="en-US" sz="2400" b="1" dirty="0" err="1" smtClean="0"/>
              <a:t>maj</a:t>
            </a:r>
            <a:r>
              <a:rPr lang="en-US" sz="2400" b="1" dirty="0" smtClean="0"/>
              <a:t> 2017</a:t>
            </a:r>
            <a:r>
              <a:rPr lang="sr-Latn-RS" sz="2400" b="1" dirty="0" smtClean="0"/>
              <a:t>.</a:t>
            </a:r>
            <a:endParaRPr lang="en-US" sz="2400" b="1" dirty="0" smtClean="0"/>
          </a:p>
          <a:p>
            <a:pPr algn="ctr"/>
            <a:r>
              <a:rPr lang="en-US" sz="2400" b="1" dirty="0" smtClean="0"/>
              <a:t> </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09600" y="685800"/>
            <a:ext cx="8229600" cy="808038"/>
          </a:xfrm>
          <a:prstGeom prst="rect">
            <a:avLst/>
          </a:prstGeom>
        </p:spPr>
        <p:txBody>
          <a:bodyPr vert="horz" anchor="t" anchorCtr="0">
            <a:normAutofit/>
          </a:bodyPr>
          <a:lstStyle/>
          <a:p>
            <a:pPr lvl="0">
              <a:spcBef>
                <a:spcPct val="0"/>
              </a:spcBef>
              <a:defRPr/>
            </a:pPr>
            <a:r>
              <a:rPr lang="sr-Latn-RS" sz="3200" dirty="0" smtClean="0"/>
              <a:t>Postavka problema</a:t>
            </a:r>
            <a:endParaRPr kumimoji="0" lang="sr-Latn-C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 name="Content Placeholder 17"/>
          <p:cNvPicPr>
            <a:picLocks noGrp="1"/>
          </p:cNvPicPr>
          <p:nvPr>
            <p:ph sz="quarter" idx="1"/>
          </p:nvPr>
        </p:nvPicPr>
        <p:blipFill>
          <a:blip r:embed="rId2" cstate="print"/>
          <a:srcRect l="27490" t="42944" r="21732" b="22772"/>
          <a:stretch>
            <a:fillRect/>
          </a:stretch>
        </p:blipFill>
        <p:spPr bwMode="auto">
          <a:xfrm>
            <a:off x="609600" y="1676400"/>
            <a:ext cx="8136000" cy="4392000"/>
          </a:xfrm>
          <a:prstGeom prst="rect">
            <a:avLst/>
          </a:prstGeom>
          <a:noFill/>
          <a:ln w="9525">
            <a:noFill/>
            <a:miter lim="800000"/>
            <a:headEnd/>
            <a:tailEnd/>
          </a:ln>
        </p:spPr>
      </p:pic>
      <p:pic>
        <p:nvPicPr>
          <p:cNvPr id="9" name="Picture 2" descr="logo CG KO CIGRE"/>
          <p:cNvPicPr>
            <a:picLocks noChangeAspect="1" noChangeArrowheads="1"/>
          </p:cNvPicPr>
          <p:nvPr/>
        </p:nvPicPr>
        <p:blipFill>
          <a:blip r:embed="rId3" cstate="print"/>
          <a:srcRect/>
          <a:stretch>
            <a:fillRect/>
          </a:stretch>
        </p:blipFill>
        <p:spPr bwMode="auto">
          <a:xfrm>
            <a:off x="0" y="0"/>
            <a:ext cx="1057089" cy="612000"/>
          </a:xfrm>
          <a:prstGeom prst="rect">
            <a:avLst/>
          </a:prstGeom>
          <a:noFill/>
          <a:ln w="9525">
            <a:noFill/>
            <a:miter lim="800000"/>
            <a:headEnd/>
            <a:tailEnd/>
          </a:ln>
        </p:spPr>
      </p:pic>
      <p:cxnSp>
        <p:nvCxnSpPr>
          <p:cNvPr id="10" name="Straight Connector 9"/>
          <p:cNvCxnSpPr/>
          <p:nvPr/>
        </p:nvCxnSpPr>
        <p:spPr>
          <a:xfrm>
            <a:off x="0" y="609600"/>
            <a:ext cx="9144000"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DijagramOpterecenja.png"/>
          <p:cNvPicPr>
            <a:picLocks noGrp="1"/>
          </p:cNvPicPr>
          <p:nvPr>
            <p:ph sz="quarter" idx="1"/>
          </p:nvPr>
        </p:nvPicPr>
        <p:blipFill>
          <a:blip r:embed="rId2" cstate="print"/>
          <a:stretch>
            <a:fillRect/>
          </a:stretch>
        </p:blipFill>
        <p:spPr bwMode="auto">
          <a:xfrm>
            <a:off x="612775" y="1669613"/>
            <a:ext cx="8136000" cy="4320000"/>
          </a:xfrm>
          <a:prstGeom prst="rect">
            <a:avLst/>
          </a:prstGeom>
          <a:noFill/>
          <a:ln w="9525">
            <a:noFill/>
            <a:miter lim="800000"/>
            <a:headEnd/>
            <a:tailEnd/>
          </a:ln>
        </p:spPr>
      </p:pic>
      <p:sp>
        <p:nvSpPr>
          <p:cNvPr id="8" name="Title 1"/>
          <p:cNvSpPr txBox="1">
            <a:spLocks/>
          </p:cNvSpPr>
          <p:nvPr/>
        </p:nvSpPr>
        <p:spPr>
          <a:xfrm>
            <a:off x="609600" y="685800"/>
            <a:ext cx="8229600" cy="808038"/>
          </a:xfrm>
          <a:prstGeom prst="rect">
            <a:avLst/>
          </a:prstGeom>
        </p:spPr>
        <p:txBody>
          <a:bodyPr vert="horz" anchor="t" anchorCtr="0">
            <a:normAutofit/>
          </a:bodyPr>
          <a:lstStyle/>
          <a:p>
            <a:pPr lvl="0">
              <a:spcBef>
                <a:spcPct val="0"/>
              </a:spcBef>
              <a:defRPr/>
            </a:pPr>
            <a:r>
              <a:rPr lang="sr-Latn-RS" sz="3200" dirty="0" smtClean="0"/>
              <a:t>Postavka problema</a:t>
            </a:r>
            <a:endParaRPr kumimoji="0" lang="sr-Latn-C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2" descr="logo CG KO CIGRE"/>
          <p:cNvPicPr>
            <a:picLocks noChangeAspect="1" noChangeArrowheads="1"/>
          </p:cNvPicPr>
          <p:nvPr/>
        </p:nvPicPr>
        <p:blipFill>
          <a:blip r:embed="rId3" cstate="print"/>
          <a:srcRect/>
          <a:stretch>
            <a:fillRect/>
          </a:stretch>
        </p:blipFill>
        <p:spPr bwMode="auto">
          <a:xfrm>
            <a:off x="0" y="0"/>
            <a:ext cx="1057089" cy="612000"/>
          </a:xfrm>
          <a:prstGeom prst="rect">
            <a:avLst/>
          </a:prstGeom>
          <a:noFill/>
          <a:ln w="9525">
            <a:noFill/>
            <a:miter lim="800000"/>
            <a:headEnd/>
            <a:tailEnd/>
          </a:ln>
        </p:spPr>
      </p:pic>
      <p:cxnSp>
        <p:nvCxnSpPr>
          <p:cNvPr id="11" name="Straight Connector 10"/>
          <p:cNvCxnSpPr/>
          <p:nvPr/>
        </p:nvCxnSpPr>
        <p:spPr>
          <a:xfrm>
            <a:off x="0" y="609600"/>
            <a:ext cx="9144000"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lstStyle/>
          <a:p>
            <a:pPr algn="just">
              <a:buFont typeface="Arial" pitchFamily="34" charset="0"/>
              <a:buChar char="•"/>
            </a:pPr>
            <a:r>
              <a:rPr lang="hr-HR" sz="2000" dirty="0" smtClean="0"/>
              <a:t>Cilj je za svaki segment dijagrama opterećenja odrediti najpovoljniju kombinaciju pozicije regulacionog otcjepa VN/SN OLTC transformatora i vrijednosti reaktivne snage generatora tako da to rezultuje ispunjenjem zadatog kriterijuma.</a:t>
            </a:r>
          </a:p>
          <a:p>
            <a:pPr>
              <a:buFont typeface="Arial" pitchFamily="34" charset="0"/>
              <a:buChar char="•"/>
            </a:pPr>
            <a:r>
              <a:rPr lang="sr-Latn-CS" sz="2000" dirty="0" smtClean="0"/>
              <a:t>Kriterijumska funkcija je definisana kao:</a:t>
            </a:r>
          </a:p>
          <a:p>
            <a:pPr>
              <a:buFont typeface="Arial" pitchFamily="34" charset="0"/>
              <a:buChar char="•"/>
            </a:pPr>
            <a:endParaRPr lang="sr-Latn-CS" sz="2000" dirty="0" smtClean="0"/>
          </a:p>
          <a:p>
            <a:pPr>
              <a:buFont typeface="Arial" pitchFamily="34" charset="0"/>
              <a:buChar char="•"/>
            </a:pPr>
            <a:endParaRPr lang="sr-Latn-CS" sz="2000" dirty="0" smtClean="0"/>
          </a:p>
          <a:p>
            <a:pPr>
              <a:buFont typeface="Arial" pitchFamily="34" charset="0"/>
              <a:buChar char="•"/>
            </a:pPr>
            <a:r>
              <a:rPr lang="sr-Latn-CS" sz="2000" dirty="0" smtClean="0"/>
              <a:t>Rješavanje pomoću programske realizacije genetskog algoritma</a:t>
            </a:r>
            <a:r>
              <a:rPr lang="en-US" sz="2000" dirty="0" smtClean="0"/>
              <a:t>.</a:t>
            </a:r>
            <a:endParaRPr lang="sr-Latn-CS" sz="2000" dirty="0" smtClean="0"/>
          </a:p>
        </p:txBody>
      </p:sp>
      <p:sp>
        <p:nvSpPr>
          <p:cNvPr id="8" name="Title 1"/>
          <p:cNvSpPr txBox="1">
            <a:spLocks/>
          </p:cNvSpPr>
          <p:nvPr/>
        </p:nvSpPr>
        <p:spPr>
          <a:xfrm>
            <a:off x="609600" y="685800"/>
            <a:ext cx="8229600" cy="808038"/>
          </a:xfrm>
          <a:prstGeom prst="rect">
            <a:avLst/>
          </a:prstGeom>
        </p:spPr>
        <p:txBody>
          <a:bodyPr vert="horz" anchor="t" anchorCtr="0">
            <a:normAutofit/>
          </a:bodyPr>
          <a:lstStyle/>
          <a:p>
            <a:pPr lvl="0">
              <a:spcBef>
                <a:spcPct val="0"/>
              </a:spcBef>
              <a:defRPr/>
            </a:pPr>
            <a:r>
              <a:rPr lang="sr-Latn-RS" sz="3200" dirty="0" smtClean="0"/>
              <a:t>Postavka problema</a:t>
            </a:r>
            <a:endParaRPr kumimoji="0" lang="sr-Latn-C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555" name="Rectangle 3"/>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Object 10"/>
          <p:cNvGraphicFramePr>
            <a:graphicFrameLocks noChangeAspect="1"/>
          </p:cNvGraphicFramePr>
          <p:nvPr/>
        </p:nvGraphicFramePr>
        <p:xfrm>
          <a:off x="1143000" y="3429000"/>
          <a:ext cx="2700000" cy="720000"/>
        </p:xfrm>
        <a:graphic>
          <a:graphicData uri="http://schemas.openxmlformats.org/presentationml/2006/ole">
            <p:oleObj spid="_x0000_s2050" name="Ecuación" r:id="rId3" imgW="1054080" imgH="431640" progId="Equation.3">
              <p:embed/>
            </p:oleObj>
          </a:graphicData>
        </a:graphic>
      </p:graphicFrame>
      <p:pic>
        <p:nvPicPr>
          <p:cNvPr id="12" name="Picture 2" descr="logo CG KO CIGRE"/>
          <p:cNvPicPr>
            <a:picLocks noChangeAspect="1" noChangeArrowheads="1"/>
          </p:cNvPicPr>
          <p:nvPr/>
        </p:nvPicPr>
        <p:blipFill>
          <a:blip r:embed="rId4" cstate="print"/>
          <a:srcRect/>
          <a:stretch>
            <a:fillRect/>
          </a:stretch>
        </p:blipFill>
        <p:spPr bwMode="auto">
          <a:xfrm>
            <a:off x="0" y="0"/>
            <a:ext cx="1057089" cy="612000"/>
          </a:xfrm>
          <a:prstGeom prst="rect">
            <a:avLst/>
          </a:prstGeom>
          <a:noFill/>
          <a:ln w="9525">
            <a:noFill/>
            <a:miter lim="800000"/>
            <a:headEnd/>
            <a:tailEnd/>
          </a:ln>
        </p:spPr>
      </p:pic>
      <p:cxnSp>
        <p:nvCxnSpPr>
          <p:cNvPr id="13" name="Straight Connector 12"/>
          <p:cNvCxnSpPr/>
          <p:nvPr/>
        </p:nvCxnSpPr>
        <p:spPr>
          <a:xfrm>
            <a:off x="0" y="609600"/>
            <a:ext cx="9144000"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609600" y="1524000"/>
            <a:ext cx="4038600" cy="5116033"/>
          </a:xfrm>
        </p:spPr>
        <p:txBody>
          <a:bodyPr>
            <a:normAutofit/>
          </a:bodyPr>
          <a:lstStyle/>
          <a:p>
            <a:pPr>
              <a:buFont typeface="Arial" pitchFamily="34" charset="0"/>
              <a:buChar char="•"/>
            </a:pPr>
            <a:r>
              <a:rPr lang="hr-HR" sz="2000" dirty="0" smtClean="0"/>
              <a:t>Genetski algoritmi (GA) svoje funkcionisanje zasnivaju na oponašanju mehanizma prirodne evolucije. </a:t>
            </a:r>
          </a:p>
          <a:p>
            <a:pPr>
              <a:buFont typeface="Arial" pitchFamily="34" charset="0"/>
              <a:buChar char="•"/>
            </a:pPr>
            <a:r>
              <a:rPr lang="hr-HR" sz="2000" dirty="0" smtClean="0"/>
              <a:t>Baziraju se na usmjerenom slučajnom pretraživanju prostora rješenja koristeći „iskustvene“ informacije za usmjeravanje pretrage ka oblastima sa boljim performansama.</a:t>
            </a:r>
          </a:p>
          <a:p>
            <a:pPr>
              <a:buNone/>
            </a:pPr>
            <a:endParaRPr lang="hr-HR" sz="2000" dirty="0" smtClean="0"/>
          </a:p>
          <a:p>
            <a:pPr>
              <a:buFont typeface="Arial" pitchFamily="34" charset="0"/>
              <a:buChar char="•"/>
            </a:pPr>
            <a:endParaRPr lang="sr-Latn-CS" sz="2000" dirty="0" smtClean="0"/>
          </a:p>
        </p:txBody>
      </p:sp>
      <p:sp>
        <p:nvSpPr>
          <p:cNvPr id="8" name="Title 1"/>
          <p:cNvSpPr txBox="1">
            <a:spLocks/>
          </p:cNvSpPr>
          <p:nvPr/>
        </p:nvSpPr>
        <p:spPr>
          <a:xfrm>
            <a:off x="609600" y="685800"/>
            <a:ext cx="8229600" cy="808038"/>
          </a:xfrm>
          <a:prstGeom prst="rect">
            <a:avLst/>
          </a:prstGeom>
        </p:spPr>
        <p:txBody>
          <a:bodyPr vert="horz" anchor="t" anchorCtr="0">
            <a:normAutofit/>
          </a:bodyPr>
          <a:lstStyle/>
          <a:p>
            <a:pPr lvl="0">
              <a:spcBef>
                <a:spcPct val="0"/>
              </a:spcBef>
              <a:defRPr/>
            </a:pPr>
            <a:r>
              <a:rPr lang="sr-Latn-RS" sz="3200" dirty="0" smtClean="0"/>
              <a:t>Genetski algoritam</a:t>
            </a:r>
            <a:endParaRPr kumimoji="0" lang="sr-Latn-C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9" name="Picture 2" descr="logo CG KO CIGRE"/>
          <p:cNvPicPr>
            <a:picLocks noChangeAspect="1" noChangeArrowheads="1"/>
          </p:cNvPicPr>
          <p:nvPr/>
        </p:nvPicPr>
        <p:blipFill>
          <a:blip r:embed="rId2" cstate="print"/>
          <a:srcRect/>
          <a:stretch>
            <a:fillRect/>
          </a:stretch>
        </p:blipFill>
        <p:spPr bwMode="auto">
          <a:xfrm>
            <a:off x="0" y="0"/>
            <a:ext cx="1057089" cy="612000"/>
          </a:xfrm>
          <a:prstGeom prst="rect">
            <a:avLst/>
          </a:prstGeom>
          <a:noFill/>
          <a:ln w="9525">
            <a:noFill/>
            <a:miter lim="800000"/>
            <a:headEnd/>
            <a:tailEnd/>
          </a:ln>
        </p:spPr>
      </p:pic>
      <p:cxnSp>
        <p:nvCxnSpPr>
          <p:cNvPr id="10" name="Straight Connector 9"/>
          <p:cNvCxnSpPr/>
          <p:nvPr/>
        </p:nvCxnSpPr>
        <p:spPr>
          <a:xfrm>
            <a:off x="0" y="609600"/>
            <a:ext cx="9144000" cy="0"/>
          </a:xfrm>
          <a:prstGeom prst="line">
            <a:avLst/>
          </a:prstGeom>
          <a:ln w="28575"/>
        </p:spPr>
        <p:style>
          <a:lnRef idx="1">
            <a:schemeClr val="dk1"/>
          </a:lnRef>
          <a:fillRef idx="0">
            <a:schemeClr val="dk1"/>
          </a:fillRef>
          <a:effectRef idx="0">
            <a:schemeClr val="dk1"/>
          </a:effectRef>
          <a:fontRef idx="minor">
            <a:schemeClr val="tx1"/>
          </a:fontRef>
        </p:style>
      </p:cxnSp>
      <p:pic>
        <p:nvPicPr>
          <p:cNvPr id="12" name="Picture 1"/>
          <p:cNvPicPr preferRelativeResize="0">
            <a:picLocks noGrp="1" noChangeArrowheads="1"/>
          </p:cNvPicPr>
          <p:nvPr>
            <p:ph sz="quarter" idx="2"/>
          </p:nvPr>
        </p:nvPicPr>
        <p:blipFill>
          <a:blip r:embed="rId3" cstate="print"/>
          <a:srcRect l="30229" t="21818" r="30555" b="8160"/>
          <a:stretch>
            <a:fillRect/>
          </a:stretch>
        </p:blipFill>
        <p:spPr bwMode="auto">
          <a:xfrm>
            <a:off x="4845050" y="1706653"/>
            <a:ext cx="3886200" cy="433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609600" y="1589566"/>
            <a:ext cx="4038600" cy="5116033"/>
          </a:xfrm>
        </p:spPr>
        <p:txBody>
          <a:bodyPr>
            <a:normAutofit/>
          </a:bodyPr>
          <a:lstStyle/>
          <a:p>
            <a:pPr>
              <a:buFont typeface="Arial" pitchFamily="34" charset="0"/>
              <a:buChar char="•"/>
            </a:pPr>
            <a:r>
              <a:rPr lang="hr-HR" sz="2000" dirty="0" smtClean="0"/>
              <a:t>Jedinka</a:t>
            </a:r>
          </a:p>
          <a:p>
            <a:pPr>
              <a:buFont typeface="Arial" pitchFamily="34" charset="0"/>
              <a:buChar char="•"/>
            </a:pPr>
            <a:r>
              <a:rPr lang="hr-HR" sz="2000" dirty="0" smtClean="0"/>
              <a:t>Fitnes funkcija</a:t>
            </a:r>
          </a:p>
          <a:p>
            <a:pPr>
              <a:buFont typeface="Arial" pitchFamily="34" charset="0"/>
              <a:buChar char="•"/>
            </a:pPr>
            <a:r>
              <a:rPr lang="hr-HR" sz="2000" dirty="0" smtClean="0"/>
              <a:t>Genetski operatori:</a:t>
            </a:r>
          </a:p>
          <a:p>
            <a:pPr indent="457200">
              <a:buFont typeface="Tw Cen MT" pitchFamily="34" charset="0"/>
              <a:buChar char="—"/>
            </a:pPr>
            <a:r>
              <a:rPr lang="hr-HR" sz="2000" dirty="0" smtClean="0"/>
              <a:t>Selekcija </a:t>
            </a:r>
          </a:p>
          <a:p>
            <a:pPr indent="457200">
              <a:buFont typeface="Tw Cen MT" pitchFamily="34" charset="0"/>
              <a:buChar char="—"/>
            </a:pPr>
            <a:r>
              <a:rPr lang="hr-HR" sz="2000" dirty="0" smtClean="0"/>
              <a:t>Ukrštanje</a:t>
            </a:r>
          </a:p>
          <a:p>
            <a:pPr indent="457200">
              <a:buFont typeface="Tw Cen MT" pitchFamily="34" charset="0"/>
              <a:buChar char="—"/>
            </a:pPr>
            <a:r>
              <a:rPr lang="hr-HR" sz="2000" dirty="0" smtClean="0"/>
              <a:t>Mutacija</a:t>
            </a:r>
          </a:p>
          <a:p>
            <a:pPr>
              <a:buFont typeface="Arial" pitchFamily="34" charset="0"/>
              <a:buChar char="•"/>
            </a:pPr>
            <a:r>
              <a:rPr lang="hr-HR" sz="2000" dirty="0" smtClean="0"/>
              <a:t>Kriterijum zaustavljanja</a:t>
            </a:r>
          </a:p>
          <a:p>
            <a:pPr>
              <a:buFont typeface="Arial" pitchFamily="34" charset="0"/>
              <a:buChar char="•"/>
            </a:pPr>
            <a:endParaRPr lang="hr-HR" sz="2000" dirty="0" smtClean="0"/>
          </a:p>
          <a:p>
            <a:pPr>
              <a:buFont typeface="Arial" pitchFamily="34" charset="0"/>
              <a:buChar char="•"/>
            </a:pPr>
            <a:endParaRPr lang="sr-Latn-CS" sz="2000" dirty="0" smtClean="0"/>
          </a:p>
        </p:txBody>
      </p:sp>
      <p:sp>
        <p:nvSpPr>
          <p:cNvPr id="8" name="Title 1"/>
          <p:cNvSpPr txBox="1">
            <a:spLocks/>
          </p:cNvSpPr>
          <p:nvPr/>
        </p:nvSpPr>
        <p:spPr>
          <a:xfrm>
            <a:off x="609600" y="685800"/>
            <a:ext cx="8229600" cy="808038"/>
          </a:xfrm>
          <a:prstGeom prst="rect">
            <a:avLst/>
          </a:prstGeom>
        </p:spPr>
        <p:txBody>
          <a:bodyPr vert="horz" anchor="t" anchorCtr="0">
            <a:normAutofit/>
          </a:bodyPr>
          <a:lstStyle/>
          <a:p>
            <a:pPr lvl="0">
              <a:spcBef>
                <a:spcPct val="0"/>
              </a:spcBef>
              <a:defRPr/>
            </a:pPr>
            <a:r>
              <a:rPr lang="sr-Latn-RS" sz="3200" dirty="0" smtClean="0"/>
              <a:t>Genetski algoritam</a:t>
            </a:r>
            <a:endParaRPr kumimoji="0" lang="sr-Latn-C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9" name="Picture 2" descr="logo CG KO CIGRE"/>
          <p:cNvPicPr>
            <a:picLocks noChangeAspect="1" noChangeArrowheads="1"/>
          </p:cNvPicPr>
          <p:nvPr/>
        </p:nvPicPr>
        <p:blipFill>
          <a:blip r:embed="rId2" cstate="print"/>
          <a:srcRect/>
          <a:stretch>
            <a:fillRect/>
          </a:stretch>
        </p:blipFill>
        <p:spPr bwMode="auto">
          <a:xfrm>
            <a:off x="0" y="0"/>
            <a:ext cx="1057089" cy="612000"/>
          </a:xfrm>
          <a:prstGeom prst="rect">
            <a:avLst/>
          </a:prstGeom>
          <a:noFill/>
          <a:ln w="9525">
            <a:noFill/>
            <a:miter lim="800000"/>
            <a:headEnd/>
            <a:tailEnd/>
          </a:ln>
        </p:spPr>
      </p:pic>
      <p:cxnSp>
        <p:nvCxnSpPr>
          <p:cNvPr id="10" name="Straight Connector 9"/>
          <p:cNvCxnSpPr/>
          <p:nvPr/>
        </p:nvCxnSpPr>
        <p:spPr>
          <a:xfrm>
            <a:off x="0" y="609600"/>
            <a:ext cx="9144000" cy="0"/>
          </a:xfrm>
          <a:prstGeom prst="line">
            <a:avLst/>
          </a:prstGeom>
          <a:ln w="28575"/>
        </p:spPr>
        <p:style>
          <a:lnRef idx="1">
            <a:schemeClr val="dk1"/>
          </a:lnRef>
          <a:fillRef idx="0">
            <a:schemeClr val="dk1"/>
          </a:fillRef>
          <a:effectRef idx="0">
            <a:schemeClr val="dk1"/>
          </a:effectRef>
          <a:fontRef idx="minor">
            <a:schemeClr val="tx1"/>
          </a:fontRef>
        </p:style>
      </p:cxnSp>
      <p:pic>
        <p:nvPicPr>
          <p:cNvPr id="13" name="Picture 1"/>
          <p:cNvPicPr preferRelativeResize="0">
            <a:picLocks noGrp="1" noChangeArrowheads="1"/>
          </p:cNvPicPr>
          <p:nvPr>
            <p:ph sz="quarter" idx="2"/>
          </p:nvPr>
        </p:nvPicPr>
        <p:blipFill>
          <a:blip r:embed="rId3" cstate="print"/>
          <a:srcRect l="30229" t="21818" r="30555" b="8160"/>
          <a:stretch>
            <a:fillRect/>
          </a:stretch>
        </p:blipFill>
        <p:spPr bwMode="auto">
          <a:xfrm>
            <a:off x="4845050" y="1706653"/>
            <a:ext cx="3886200" cy="4336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612648" y="1600200"/>
            <a:ext cx="8153400" cy="1676400"/>
          </a:xfrm>
        </p:spPr>
        <p:txBody>
          <a:bodyPr/>
          <a:lstStyle/>
          <a:p>
            <a:pPr>
              <a:buFont typeface="Arial" pitchFamily="34" charset="0"/>
              <a:buChar char="•"/>
            </a:pPr>
            <a:r>
              <a:rPr lang="hr-HR" sz="2000" dirty="0" smtClean="0"/>
              <a:t>Rješavanje postavljenog problema optimizacije izvedeno je pomoću programske realizacije GA u okviru softverskog paketa Matlab. </a:t>
            </a:r>
          </a:p>
          <a:p>
            <a:pPr>
              <a:buFont typeface="Arial" pitchFamily="34" charset="0"/>
              <a:buChar char="•"/>
            </a:pPr>
            <a:r>
              <a:rPr lang="hr-HR" sz="2000" dirty="0" smtClean="0"/>
              <a:t>Analizirana mreža modelovana je takođe u Matlab-u, u radnom okruženju Simulink. </a:t>
            </a:r>
            <a:endParaRPr lang="sr-Latn-CS" sz="2000" dirty="0" smtClean="0"/>
          </a:p>
        </p:txBody>
      </p:sp>
      <p:sp>
        <p:nvSpPr>
          <p:cNvPr id="8" name="Title 1"/>
          <p:cNvSpPr txBox="1">
            <a:spLocks/>
          </p:cNvSpPr>
          <p:nvPr/>
        </p:nvSpPr>
        <p:spPr>
          <a:xfrm>
            <a:off x="609600" y="685800"/>
            <a:ext cx="8229600" cy="808038"/>
          </a:xfrm>
          <a:prstGeom prst="rect">
            <a:avLst/>
          </a:prstGeom>
        </p:spPr>
        <p:txBody>
          <a:bodyPr vert="horz" anchor="t" anchorCtr="0">
            <a:normAutofit/>
          </a:bodyPr>
          <a:lstStyle/>
          <a:p>
            <a:pPr lvl="0">
              <a:spcBef>
                <a:spcPct val="0"/>
              </a:spcBef>
              <a:defRPr/>
            </a:pPr>
            <a:r>
              <a:rPr lang="sr-Latn-RS" sz="3200" dirty="0" smtClean="0"/>
              <a:t>Rješavanje problema i rezulati</a:t>
            </a:r>
            <a:endParaRPr kumimoji="0" lang="sr-Latn-C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Tap_Qg.png"/>
          <p:cNvPicPr preferRelativeResize="0"/>
          <p:nvPr/>
        </p:nvPicPr>
        <p:blipFill>
          <a:blip r:embed="rId2" cstate="print"/>
          <a:srcRect l="8269" t="4974" r="8269" b="2763"/>
          <a:stretch>
            <a:fillRect/>
          </a:stretch>
        </p:blipFill>
        <p:spPr bwMode="auto">
          <a:xfrm>
            <a:off x="838200" y="3124199"/>
            <a:ext cx="7560000" cy="3240000"/>
          </a:xfrm>
          <a:prstGeom prst="rect">
            <a:avLst/>
          </a:prstGeom>
          <a:noFill/>
          <a:ln w="9525">
            <a:noFill/>
            <a:miter lim="800000"/>
            <a:headEnd/>
            <a:tailEnd/>
          </a:ln>
        </p:spPr>
      </p:pic>
      <p:pic>
        <p:nvPicPr>
          <p:cNvPr id="10" name="Picture 2" descr="logo CG KO CIGRE"/>
          <p:cNvPicPr>
            <a:picLocks noChangeAspect="1" noChangeArrowheads="1"/>
          </p:cNvPicPr>
          <p:nvPr/>
        </p:nvPicPr>
        <p:blipFill>
          <a:blip r:embed="rId3" cstate="print"/>
          <a:srcRect/>
          <a:stretch>
            <a:fillRect/>
          </a:stretch>
        </p:blipFill>
        <p:spPr bwMode="auto">
          <a:xfrm>
            <a:off x="0" y="0"/>
            <a:ext cx="1057089" cy="612000"/>
          </a:xfrm>
          <a:prstGeom prst="rect">
            <a:avLst/>
          </a:prstGeom>
          <a:noFill/>
          <a:ln w="9525">
            <a:noFill/>
            <a:miter lim="800000"/>
            <a:headEnd/>
            <a:tailEnd/>
          </a:ln>
        </p:spPr>
      </p:pic>
      <p:cxnSp>
        <p:nvCxnSpPr>
          <p:cNvPr id="11" name="Straight Connector 10"/>
          <p:cNvCxnSpPr/>
          <p:nvPr/>
        </p:nvCxnSpPr>
        <p:spPr>
          <a:xfrm>
            <a:off x="0" y="609600"/>
            <a:ext cx="9144000"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612648" y="1600200"/>
            <a:ext cx="8153400" cy="1676400"/>
          </a:xfrm>
        </p:spPr>
        <p:txBody>
          <a:bodyPr/>
          <a:lstStyle/>
          <a:p>
            <a:pPr>
              <a:buFont typeface="Arial" pitchFamily="34" charset="0"/>
              <a:buChar char="•"/>
            </a:pPr>
            <a:r>
              <a:rPr lang="hr-HR" sz="2000" dirty="0" smtClean="0"/>
              <a:t>Rješavanje postavljenog problema optimizacije izvedeno je pomoću programske realizacije GA u okviru softverskog paketa Matlab. </a:t>
            </a:r>
          </a:p>
          <a:p>
            <a:pPr>
              <a:buFont typeface="Arial" pitchFamily="34" charset="0"/>
              <a:buChar char="•"/>
            </a:pPr>
            <a:r>
              <a:rPr lang="hr-HR" sz="2000" dirty="0" smtClean="0"/>
              <a:t>Analizirana mreža modelovana je takođe u Matlab-u, u radnom okruženju Simulink. </a:t>
            </a:r>
            <a:endParaRPr lang="sr-Latn-CS" sz="2000" dirty="0" smtClean="0"/>
          </a:p>
        </p:txBody>
      </p:sp>
      <p:sp>
        <p:nvSpPr>
          <p:cNvPr id="8" name="Title 1"/>
          <p:cNvSpPr txBox="1">
            <a:spLocks/>
          </p:cNvSpPr>
          <p:nvPr/>
        </p:nvSpPr>
        <p:spPr>
          <a:xfrm>
            <a:off x="609600" y="685800"/>
            <a:ext cx="8229600" cy="808038"/>
          </a:xfrm>
          <a:prstGeom prst="rect">
            <a:avLst/>
          </a:prstGeom>
        </p:spPr>
        <p:txBody>
          <a:bodyPr vert="horz" anchor="t" anchorCtr="0">
            <a:normAutofit/>
          </a:bodyPr>
          <a:lstStyle/>
          <a:p>
            <a:pPr lvl="0">
              <a:spcBef>
                <a:spcPct val="0"/>
              </a:spcBef>
              <a:defRPr/>
            </a:pPr>
            <a:r>
              <a:rPr lang="sr-Latn-RS" sz="3200" dirty="0" smtClean="0"/>
              <a:t>Rješavanje problema i rezulati</a:t>
            </a:r>
            <a:endParaRPr kumimoji="0" lang="sr-Latn-C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VminVmaxVd.png"/>
          <p:cNvPicPr preferRelativeResize="0"/>
          <p:nvPr/>
        </p:nvPicPr>
        <p:blipFill>
          <a:blip r:embed="rId2" cstate="print"/>
          <a:srcRect l="8269" t="65915" r="8269" b="4974"/>
          <a:stretch>
            <a:fillRect/>
          </a:stretch>
        </p:blipFill>
        <p:spPr bwMode="auto">
          <a:xfrm>
            <a:off x="914400" y="3505200"/>
            <a:ext cx="7560000" cy="2743200"/>
          </a:xfrm>
          <a:prstGeom prst="rect">
            <a:avLst/>
          </a:prstGeom>
          <a:noFill/>
          <a:ln w="9525">
            <a:noFill/>
            <a:miter lim="800000"/>
            <a:headEnd/>
            <a:tailEnd/>
          </a:ln>
        </p:spPr>
      </p:pic>
      <p:pic>
        <p:nvPicPr>
          <p:cNvPr id="9" name="Picture 2" descr="logo CG KO CIGRE"/>
          <p:cNvPicPr>
            <a:picLocks noChangeAspect="1" noChangeArrowheads="1"/>
          </p:cNvPicPr>
          <p:nvPr/>
        </p:nvPicPr>
        <p:blipFill>
          <a:blip r:embed="rId3" cstate="print"/>
          <a:srcRect/>
          <a:stretch>
            <a:fillRect/>
          </a:stretch>
        </p:blipFill>
        <p:spPr bwMode="auto">
          <a:xfrm>
            <a:off x="0" y="0"/>
            <a:ext cx="1057089" cy="612000"/>
          </a:xfrm>
          <a:prstGeom prst="rect">
            <a:avLst/>
          </a:prstGeom>
          <a:noFill/>
          <a:ln w="9525">
            <a:noFill/>
            <a:miter lim="800000"/>
            <a:headEnd/>
            <a:tailEnd/>
          </a:ln>
        </p:spPr>
      </p:pic>
      <p:cxnSp>
        <p:nvCxnSpPr>
          <p:cNvPr id="11" name="Straight Connector 10"/>
          <p:cNvCxnSpPr/>
          <p:nvPr/>
        </p:nvCxnSpPr>
        <p:spPr>
          <a:xfrm>
            <a:off x="0" y="609600"/>
            <a:ext cx="9144000"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09600" y="685800"/>
            <a:ext cx="8229600" cy="808038"/>
          </a:xfrm>
          <a:prstGeom prst="rect">
            <a:avLst/>
          </a:prstGeom>
        </p:spPr>
        <p:txBody>
          <a:bodyPr vert="horz" anchor="t" anchorCtr="0">
            <a:normAutofit/>
          </a:bodyPr>
          <a:lstStyle/>
          <a:p>
            <a:pPr lvl="0">
              <a:spcBef>
                <a:spcPct val="0"/>
              </a:spcBef>
              <a:defRPr/>
            </a:pPr>
            <a:r>
              <a:rPr lang="sr-Latn-RS" sz="3200" dirty="0" smtClean="0"/>
              <a:t>Rješavanje problema i rezulati</a:t>
            </a:r>
            <a:endParaRPr kumimoji="0" lang="sr-Latn-C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Content Placeholder 9" descr="V1V2V3.png"/>
          <p:cNvPicPr>
            <a:picLocks noGrp="1"/>
          </p:cNvPicPr>
          <p:nvPr>
            <p:ph sz="quarter" idx="1"/>
          </p:nvPr>
        </p:nvPicPr>
        <p:blipFill>
          <a:blip r:embed="rId2" cstate="print"/>
          <a:srcRect l="8269" t="5527" r="8269" b="4974"/>
          <a:stretch>
            <a:fillRect/>
          </a:stretch>
        </p:blipFill>
        <p:spPr bwMode="auto">
          <a:xfrm>
            <a:off x="766627" y="1600200"/>
            <a:ext cx="7845696" cy="4495800"/>
          </a:xfrm>
          <a:prstGeom prst="rect">
            <a:avLst/>
          </a:prstGeom>
          <a:noFill/>
          <a:ln w="9525">
            <a:noFill/>
            <a:miter lim="800000"/>
            <a:headEnd/>
            <a:tailEnd/>
          </a:ln>
        </p:spPr>
      </p:pic>
      <p:pic>
        <p:nvPicPr>
          <p:cNvPr id="9" name="Picture 2" descr="logo CG KO CIGRE"/>
          <p:cNvPicPr>
            <a:picLocks noChangeAspect="1" noChangeArrowheads="1"/>
          </p:cNvPicPr>
          <p:nvPr/>
        </p:nvPicPr>
        <p:blipFill>
          <a:blip r:embed="rId3" cstate="print"/>
          <a:srcRect/>
          <a:stretch>
            <a:fillRect/>
          </a:stretch>
        </p:blipFill>
        <p:spPr bwMode="auto">
          <a:xfrm>
            <a:off x="0" y="0"/>
            <a:ext cx="1057089" cy="612000"/>
          </a:xfrm>
          <a:prstGeom prst="rect">
            <a:avLst/>
          </a:prstGeom>
          <a:noFill/>
          <a:ln w="9525">
            <a:noFill/>
            <a:miter lim="800000"/>
            <a:headEnd/>
            <a:tailEnd/>
          </a:ln>
        </p:spPr>
      </p:pic>
      <p:cxnSp>
        <p:nvCxnSpPr>
          <p:cNvPr id="11" name="Straight Connector 10"/>
          <p:cNvCxnSpPr/>
          <p:nvPr/>
        </p:nvCxnSpPr>
        <p:spPr>
          <a:xfrm>
            <a:off x="0" y="609600"/>
            <a:ext cx="9144000"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09600" y="685800"/>
            <a:ext cx="8229600" cy="808038"/>
          </a:xfrm>
          <a:prstGeom prst="rect">
            <a:avLst/>
          </a:prstGeom>
        </p:spPr>
        <p:txBody>
          <a:bodyPr vert="horz" anchor="t" anchorCtr="0">
            <a:normAutofit/>
          </a:bodyPr>
          <a:lstStyle/>
          <a:p>
            <a:pPr lvl="0">
              <a:spcBef>
                <a:spcPct val="0"/>
              </a:spcBef>
              <a:defRPr/>
            </a:pPr>
            <a:r>
              <a:rPr lang="sr-Latn-RS" sz="3200" dirty="0" smtClean="0"/>
              <a:t>Rješavanje problema i rezulati</a:t>
            </a:r>
            <a:endParaRPr kumimoji="0" lang="sr-Latn-C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 name="Content Placeholder 12" descr="V4V5V6.png"/>
          <p:cNvPicPr>
            <a:picLocks noGrp="1"/>
          </p:cNvPicPr>
          <p:nvPr>
            <p:ph sz="quarter" idx="1"/>
          </p:nvPr>
        </p:nvPicPr>
        <p:blipFill>
          <a:blip r:embed="rId2" cstate="print"/>
          <a:srcRect l="8269" t="5527" r="8269" b="4974"/>
          <a:stretch>
            <a:fillRect/>
          </a:stretch>
        </p:blipFill>
        <p:spPr bwMode="auto">
          <a:xfrm>
            <a:off x="766627" y="1600200"/>
            <a:ext cx="7845696" cy="4495800"/>
          </a:xfrm>
          <a:prstGeom prst="rect">
            <a:avLst/>
          </a:prstGeom>
          <a:noFill/>
          <a:ln w="9525">
            <a:noFill/>
            <a:miter lim="800000"/>
            <a:headEnd/>
            <a:tailEnd/>
          </a:ln>
        </p:spPr>
      </p:pic>
      <p:pic>
        <p:nvPicPr>
          <p:cNvPr id="12" name="Picture 2" descr="logo CG KO CIGRE"/>
          <p:cNvPicPr>
            <a:picLocks noChangeAspect="1" noChangeArrowheads="1"/>
          </p:cNvPicPr>
          <p:nvPr/>
        </p:nvPicPr>
        <p:blipFill>
          <a:blip r:embed="rId3" cstate="print"/>
          <a:srcRect/>
          <a:stretch>
            <a:fillRect/>
          </a:stretch>
        </p:blipFill>
        <p:spPr bwMode="auto">
          <a:xfrm>
            <a:off x="0" y="0"/>
            <a:ext cx="1057089" cy="612000"/>
          </a:xfrm>
          <a:prstGeom prst="rect">
            <a:avLst/>
          </a:prstGeom>
          <a:noFill/>
          <a:ln w="9525">
            <a:noFill/>
            <a:miter lim="800000"/>
            <a:headEnd/>
            <a:tailEnd/>
          </a:ln>
        </p:spPr>
      </p:pic>
      <p:cxnSp>
        <p:nvCxnSpPr>
          <p:cNvPr id="14" name="Straight Connector 13"/>
          <p:cNvCxnSpPr/>
          <p:nvPr/>
        </p:nvCxnSpPr>
        <p:spPr>
          <a:xfrm>
            <a:off x="0" y="609600"/>
            <a:ext cx="9144000"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normAutofit fontScale="92500"/>
          </a:bodyPr>
          <a:lstStyle/>
          <a:p>
            <a:pPr>
              <a:buFont typeface="Arial" pitchFamily="34" charset="0"/>
              <a:buChar char="•"/>
            </a:pPr>
            <a:r>
              <a:rPr lang="hr-HR" sz="2400" dirty="0" smtClean="0"/>
              <a:t>Povećano prisustvo distribuiranih izvora nameće i određena tehnička pitanja koja  dovode do preispitivanja postojećih metoda upravljanja distributivnim sistemima i njihovog planiranja. </a:t>
            </a:r>
          </a:p>
          <a:p>
            <a:pPr>
              <a:buFont typeface="Arial" pitchFamily="34" charset="0"/>
              <a:buChar char="•"/>
            </a:pPr>
            <a:r>
              <a:rPr lang="hr-HR" sz="2400" dirty="0" smtClean="0"/>
              <a:t>U radu su predstavljeni koncepti aktivnog upravljanja mrežom i koordinisane regulacije napona koji će u budućnosti preuzeti primat u cilju tranzicije ka novoj koncepciji distributivnih mreža.</a:t>
            </a:r>
          </a:p>
          <a:p>
            <a:pPr>
              <a:buFont typeface="Arial" pitchFamily="34" charset="0"/>
              <a:buChar char="•"/>
            </a:pPr>
            <a:r>
              <a:rPr lang="hr-HR" sz="2400" dirty="0" smtClean="0"/>
              <a:t>Takođe, demonstrirana je primjena programske realizacije genetskog algoritma u cilju optimizacije naponskih karakteristika radijalne distributivne mreže.</a:t>
            </a:r>
          </a:p>
          <a:p>
            <a:pPr>
              <a:buFont typeface="Arial" pitchFamily="34" charset="0"/>
              <a:buChar char="•"/>
            </a:pPr>
            <a:r>
              <a:rPr lang="hr-HR" sz="2400" dirty="0" smtClean="0"/>
              <a:t>Uz određene modifikacije ovaj metod može biti proširen i korišćen za ostvarivanje drugih ciljeva koje se nastoje postići optimizacijom.</a:t>
            </a:r>
            <a:endParaRPr lang="en-US" sz="2400" dirty="0"/>
          </a:p>
        </p:txBody>
      </p:sp>
      <p:pic>
        <p:nvPicPr>
          <p:cNvPr id="7" name="Picture 2" descr="logo CG KO CIGRE"/>
          <p:cNvPicPr>
            <a:picLocks noChangeAspect="1" noChangeArrowheads="1"/>
          </p:cNvPicPr>
          <p:nvPr/>
        </p:nvPicPr>
        <p:blipFill>
          <a:blip r:embed="rId2" cstate="print"/>
          <a:srcRect/>
          <a:stretch>
            <a:fillRect/>
          </a:stretch>
        </p:blipFill>
        <p:spPr bwMode="auto">
          <a:xfrm>
            <a:off x="0" y="0"/>
            <a:ext cx="1057089" cy="612000"/>
          </a:xfrm>
          <a:prstGeom prst="rect">
            <a:avLst/>
          </a:prstGeom>
          <a:noFill/>
          <a:ln w="9525">
            <a:noFill/>
            <a:miter lim="800000"/>
            <a:headEnd/>
            <a:tailEnd/>
          </a:ln>
        </p:spPr>
      </p:pic>
      <p:cxnSp>
        <p:nvCxnSpPr>
          <p:cNvPr id="9" name="Straight Connector 8"/>
          <p:cNvCxnSpPr/>
          <p:nvPr/>
        </p:nvCxnSpPr>
        <p:spPr>
          <a:xfrm>
            <a:off x="0" y="609600"/>
            <a:ext cx="9144000" cy="0"/>
          </a:xfrm>
          <a:prstGeom prst="line">
            <a:avLst/>
          </a:prstGeom>
          <a:ln w="28575"/>
        </p:spPr>
        <p:style>
          <a:lnRef idx="1">
            <a:schemeClr val="dk1"/>
          </a:lnRef>
          <a:fillRef idx="0">
            <a:schemeClr val="dk1"/>
          </a:fillRef>
          <a:effectRef idx="0">
            <a:schemeClr val="dk1"/>
          </a:effectRef>
          <a:fontRef idx="minor">
            <a:schemeClr val="tx1"/>
          </a:fontRef>
        </p:style>
      </p:cxnSp>
      <p:sp>
        <p:nvSpPr>
          <p:cNvPr id="8" name="Title 1"/>
          <p:cNvSpPr txBox="1">
            <a:spLocks/>
          </p:cNvSpPr>
          <p:nvPr/>
        </p:nvSpPr>
        <p:spPr>
          <a:xfrm>
            <a:off x="609600" y="685800"/>
            <a:ext cx="8229600" cy="808038"/>
          </a:xfrm>
          <a:prstGeom prst="rect">
            <a:avLst/>
          </a:prstGeom>
        </p:spPr>
        <p:txBody>
          <a:bodyPr vert="horz" anchor="t" anchorCtr="0">
            <a:normAutofit/>
          </a:bodyPr>
          <a:lstStyle/>
          <a:p>
            <a:pPr lvl="0">
              <a:spcBef>
                <a:spcPct val="0"/>
              </a:spcBef>
              <a:defRPr/>
            </a:pPr>
            <a:r>
              <a:rPr lang="en-US" sz="3200" noProof="0" dirty="0" err="1" smtClean="0"/>
              <a:t>Zaklju</a:t>
            </a:r>
            <a:r>
              <a:rPr lang="sr-Latn-RS" sz="3200" dirty="0" smtClean="0"/>
              <a:t>čak</a:t>
            </a:r>
            <a:endParaRPr kumimoji="0" lang="sr-Latn-CS" sz="3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C9494B66-E3ED-46CE-8A96-E71A0F9154F0}" type="slidenum">
              <a:rPr lang="en-US" smtClean="0"/>
              <a:pPr/>
              <a:t>2</a:t>
            </a:fld>
            <a:endParaRPr lang="en-US" dirty="0"/>
          </a:p>
        </p:txBody>
      </p:sp>
      <p:sp>
        <p:nvSpPr>
          <p:cNvPr id="4" name="Content Placeholder 3"/>
          <p:cNvSpPr>
            <a:spLocks noGrp="1"/>
          </p:cNvSpPr>
          <p:nvPr>
            <p:ph sz="quarter" idx="1"/>
          </p:nvPr>
        </p:nvSpPr>
        <p:spPr/>
        <p:txBody>
          <a:bodyPr/>
          <a:lstStyle/>
          <a:p>
            <a:endParaRPr lang="en-US"/>
          </a:p>
        </p:txBody>
      </p:sp>
      <p:graphicFrame>
        <p:nvGraphicFramePr>
          <p:cNvPr id="5" name="Content Placeholder 3"/>
          <p:cNvGraphicFramePr>
            <a:graphicFrameLocks/>
          </p:cNvGraphicFramePr>
          <p:nvPr/>
        </p:nvGraphicFramePr>
        <p:xfrm>
          <a:off x="609600" y="2057400"/>
          <a:ext cx="81534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logo CG KO CIGRE"/>
          <p:cNvPicPr>
            <a:picLocks noChangeAspect="1" noChangeArrowheads="1"/>
          </p:cNvPicPr>
          <p:nvPr/>
        </p:nvPicPr>
        <p:blipFill>
          <a:blip r:embed="rId7" cstate="print"/>
          <a:srcRect/>
          <a:stretch>
            <a:fillRect/>
          </a:stretch>
        </p:blipFill>
        <p:spPr bwMode="auto">
          <a:xfrm>
            <a:off x="0" y="0"/>
            <a:ext cx="1057089" cy="612000"/>
          </a:xfrm>
          <a:prstGeom prst="rect">
            <a:avLst/>
          </a:prstGeom>
          <a:noFill/>
          <a:ln w="9525">
            <a:noFill/>
            <a:miter lim="800000"/>
            <a:headEnd/>
            <a:tailEnd/>
          </a:ln>
        </p:spPr>
      </p:pic>
      <p:cxnSp>
        <p:nvCxnSpPr>
          <p:cNvPr id="11" name="Straight Connector 10"/>
          <p:cNvCxnSpPr/>
          <p:nvPr/>
        </p:nvCxnSpPr>
        <p:spPr>
          <a:xfrm>
            <a:off x="0" y="609600"/>
            <a:ext cx="9144000" cy="0"/>
          </a:xfrm>
          <a:prstGeom prst="line">
            <a:avLst/>
          </a:prstGeom>
          <a:ln w="28575">
            <a:solidFill>
              <a:schemeClr val="accent2"/>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8229600" cy="3143251"/>
          </a:xfrm>
        </p:spPr>
        <p:txBody>
          <a:bodyPr>
            <a:noAutofit/>
          </a:bodyPr>
          <a:lstStyle/>
          <a:p>
            <a:pPr algn="ctr"/>
            <a:r>
              <a:rPr lang="sr-Latn-RS" sz="3200" b="1" spc="300" dirty="0" smtClean="0">
                <a:solidFill>
                  <a:prstClr val="black"/>
                </a:solidFill>
                <a:latin typeface="Times New Roman" pitchFamily="18" charset="0"/>
                <a:ea typeface="Calibri"/>
                <a:cs typeface="Times New Roman" pitchFamily="18" charset="0"/>
              </a:rPr>
              <a:t>Hvala na Pažnji</a:t>
            </a:r>
            <a:br>
              <a:rPr lang="sr-Latn-RS" sz="3200" b="1" spc="300" dirty="0" smtClean="0">
                <a:solidFill>
                  <a:prstClr val="black"/>
                </a:solidFill>
                <a:latin typeface="Times New Roman" pitchFamily="18" charset="0"/>
                <a:ea typeface="Calibri"/>
                <a:cs typeface="Times New Roman" pitchFamily="18" charset="0"/>
              </a:rPr>
            </a:br>
            <a:r>
              <a:rPr lang="en-US" sz="2800" dirty="0" smtClean="0">
                <a:solidFill>
                  <a:prstClr val="black"/>
                </a:solidFill>
                <a:latin typeface="Times New Roman" pitchFamily="18" charset="0"/>
                <a:ea typeface="Calibri"/>
                <a:cs typeface="Times New Roman" pitchFamily="18" charset="0"/>
              </a:rPr>
              <a:t/>
            </a:r>
            <a:br>
              <a:rPr lang="en-US" sz="2800" dirty="0" smtClean="0">
                <a:solidFill>
                  <a:prstClr val="black"/>
                </a:solidFill>
                <a:latin typeface="Times New Roman" pitchFamily="18" charset="0"/>
                <a:ea typeface="Calibri"/>
                <a:cs typeface="Times New Roman" pitchFamily="18" charset="0"/>
              </a:rPr>
            </a:br>
            <a:r>
              <a:rPr lang="en-US" sz="2800" b="1" dirty="0">
                <a:solidFill>
                  <a:prstClr val="black"/>
                </a:solidFill>
                <a:latin typeface="Times New Roman" pitchFamily="18" charset="0"/>
                <a:ea typeface="Calibri"/>
                <a:cs typeface="Times New Roman" pitchFamily="18" charset="0"/>
              </a:rPr>
              <a:t/>
            </a:r>
            <a:br>
              <a:rPr lang="en-US" sz="2800" b="1" dirty="0">
                <a:solidFill>
                  <a:prstClr val="black"/>
                </a:solidFill>
                <a:latin typeface="Times New Roman" pitchFamily="18" charset="0"/>
                <a:ea typeface="Calibri"/>
                <a:cs typeface="Times New Roman" pitchFamily="18" charset="0"/>
              </a:rPr>
            </a:br>
            <a:endParaRPr lang="en-US" sz="2800" b="1" dirty="0"/>
          </a:p>
        </p:txBody>
      </p:sp>
      <p:sp>
        <p:nvSpPr>
          <p:cNvPr id="3" name="Subtitle 2"/>
          <p:cNvSpPr>
            <a:spLocks noGrp="1"/>
          </p:cNvSpPr>
          <p:nvPr>
            <p:ph type="subTitle" idx="1"/>
          </p:nvPr>
        </p:nvSpPr>
        <p:spPr>
          <a:xfrm>
            <a:off x="152400" y="5029200"/>
            <a:ext cx="7620000" cy="914400"/>
          </a:xfrm>
        </p:spPr>
        <p:txBody>
          <a:bodyPr>
            <a:normAutofit/>
          </a:bodyPr>
          <a:lstStyle/>
          <a:p>
            <a:endParaRPr lang="en-US" dirty="0">
              <a:solidFill>
                <a:schemeClr val="tx1"/>
              </a:solidFill>
              <a:cs typeface="Times New Roman" pitchFamily="18" charset="0"/>
            </a:endParaRPr>
          </a:p>
        </p:txBody>
      </p:sp>
      <p:sp>
        <p:nvSpPr>
          <p:cNvPr id="7" name="TextBox 6"/>
          <p:cNvSpPr txBox="1"/>
          <p:nvPr/>
        </p:nvSpPr>
        <p:spPr>
          <a:xfrm>
            <a:off x="1676400" y="228600"/>
            <a:ext cx="6324600" cy="461665"/>
          </a:xfrm>
          <a:prstGeom prst="rect">
            <a:avLst/>
          </a:prstGeom>
          <a:noFill/>
        </p:spPr>
        <p:txBody>
          <a:bodyPr wrap="square" rtlCol="0">
            <a:spAutoFit/>
          </a:bodyPr>
          <a:lstStyle/>
          <a:p>
            <a:pPr algn="ctr"/>
            <a:r>
              <a:rPr lang="en-US" sz="2400" b="1" dirty="0" smtClean="0"/>
              <a:t>V </a:t>
            </a:r>
            <a:r>
              <a:rPr lang="en-US" sz="2400" b="1" dirty="0" err="1" smtClean="0"/>
              <a:t>Savjetovanje</a:t>
            </a:r>
            <a:r>
              <a:rPr lang="en-US" sz="2400" b="1" dirty="0" smtClean="0"/>
              <a:t> CG KO CIGRE, </a:t>
            </a:r>
            <a:r>
              <a:rPr lang="en-US" sz="2400" b="1" dirty="0" err="1" smtClean="0"/>
              <a:t>maj</a:t>
            </a:r>
            <a:r>
              <a:rPr lang="en-US" sz="2400" b="1" dirty="0" smtClean="0"/>
              <a:t> 2017 </a:t>
            </a:r>
            <a:endParaRPr lang="en-US" sz="2400" b="1" dirty="0"/>
          </a:p>
        </p:txBody>
      </p:sp>
      <p:cxnSp>
        <p:nvCxnSpPr>
          <p:cNvPr id="10" name="Straight Connector 9"/>
          <p:cNvCxnSpPr/>
          <p:nvPr/>
        </p:nvCxnSpPr>
        <p:spPr>
          <a:xfrm>
            <a:off x="0" y="914400"/>
            <a:ext cx="9144000" cy="0"/>
          </a:xfrm>
          <a:prstGeom prst="line">
            <a:avLst/>
          </a:prstGeom>
          <a:ln w="28575"/>
        </p:spPr>
        <p:style>
          <a:lnRef idx="1">
            <a:schemeClr val="dk1"/>
          </a:lnRef>
          <a:fillRef idx="0">
            <a:schemeClr val="dk1"/>
          </a:fillRef>
          <a:effectRef idx="0">
            <a:schemeClr val="dk1"/>
          </a:effectRef>
          <a:fontRef idx="minor">
            <a:schemeClr val="tx1"/>
          </a:fontRef>
        </p:style>
      </p:cxnSp>
      <p:pic>
        <p:nvPicPr>
          <p:cNvPr id="11" name="Picture 2" descr="logo CG KO CIGRE"/>
          <p:cNvPicPr>
            <a:picLocks noChangeAspect="1" noChangeArrowheads="1"/>
          </p:cNvPicPr>
          <p:nvPr/>
        </p:nvPicPr>
        <p:blipFill>
          <a:blip r:embed="rId3" cstate="print"/>
          <a:srcRect/>
          <a:stretch>
            <a:fillRect/>
          </a:stretch>
        </p:blipFill>
        <p:spPr bwMode="auto">
          <a:xfrm>
            <a:off x="0" y="0"/>
            <a:ext cx="157941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533400" y="2667000"/>
            <a:ext cx="8153400" cy="4038600"/>
          </a:xfrm>
        </p:spPr>
        <p:txBody>
          <a:bodyPr>
            <a:noAutofit/>
          </a:bodyPr>
          <a:lstStyle/>
          <a:p>
            <a:pPr>
              <a:buFont typeface="Wingdings" pitchFamily="2" charset="2"/>
              <a:buChar char="q"/>
            </a:pPr>
            <a:r>
              <a:rPr lang="sr-Latn-RS" sz="2800" b="1" dirty="0" smtClean="0"/>
              <a:t>Pasivna distributivna mreža:</a:t>
            </a:r>
            <a:endParaRPr lang="en-US" sz="2800" b="1" dirty="0" smtClean="0"/>
          </a:p>
          <a:p>
            <a:pPr algn="just">
              <a:buFont typeface="Arial" pitchFamily="34" charset="0"/>
              <a:buChar char="•"/>
            </a:pPr>
            <a:r>
              <a:rPr lang="sr-Latn-RS" sz="2000" dirty="0" smtClean="0"/>
              <a:t>Potrebe za aktivnom i reaktivnom snagom zadovoljavaju se isporukom iz prenosnih mreža.</a:t>
            </a:r>
          </a:p>
          <a:p>
            <a:pPr algn="just">
              <a:buFont typeface="Arial" pitchFamily="34" charset="0"/>
              <a:buChar char="•"/>
            </a:pPr>
            <a:r>
              <a:rPr lang="sr-Latn-RS" sz="2000" dirty="0" smtClean="0"/>
              <a:t>Sva naponska stanja u mreži egzistiraju između dva granična naponska profila koji odgovaraju maksimalnom i minimalnom opterećenju mreže.</a:t>
            </a:r>
            <a:endParaRPr lang="en-US" sz="2000" dirty="0" smtClean="0"/>
          </a:p>
          <a:p>
            <a:pPr algn="just">
              <a:buFont typeface="Arial" pitchFamily="34" charset="0"/>
              <a:buChar char="•"/>
            </a:pPr>
            <a:r>
              <a:rPr lang="sr-Latn-RS" sz="2000" dirty="0" smtClean="0"/>
              <a:t>Na osnovu njih se određuju naponi napojnih tačaka distributivne mreže koji se održavaju konstatnim upotrebom regulacionih transformatora</a:t>
            </a:r>
            <a:r>
              <a:rPr lang="en-US" sz="2000" dirty="0" smtClean="0"/>
              <a:t> (</a:t>
            </a:r>
            <a:r>
              <a:rPr lang="sr-Latn-CS" sz="2000" dirty="0" smtClean="0"/>
              <a:t>sa ili bez mogunćnosti promjene prenosnog odnosa pod opterećenjem</a:t>
            </a:r>
            <a:r>
              <a:rPr lang="en-US" sz="2000" dirty="0" smtClean="0"/>
              <a:t>).</a:t>
            </a:r>
            <a:endParaRPr lang="sr-Latn-RS" sz="2000" dirty="0" smtClean="0"/>
          </a:p>
          <a:p>
            <a:pPr algn="just">
              <a:buFont typeface="Arial" pitchFamily="34" charset="0"/>
              <a:buChar char="•"/>
            </a:pPr>
            <a:r>
              <a:rPr lang="sr-Latn-RS" sz="2000" dirty="0" smtClean="0"/>
              <a:t>Dodatne mjere poboljšanja kvaliteta napona uključuju ugradnju baterija otočnih ili rednih kondenzatora, razdvajanje gradskih i seoskih SN i NN mreža, ugradnju „booster“ transformatora u napojne vodove i slično.</a:t>
            </a:r>
            <a:endParaRPr lang="sr-Latn-CS" sz="2000" dirty="0" smtClean="0"/>
          </a:p>
        </p:txBody>
      </p:sp>
      <p:sp>
        <p:nvSpPr>
          <p:cNvPr id="6" name="Rectangle 5"/>
          <p:cNvSpPr/>
          <p:nvPr/>
        </p:nvSpPr>
        <p:spPr>
          <a:xfrm>
            <a:off x="0" y="0"/>
            <a:ext cx="9144000" cy="584775"/>
          </a:xfrm>
          <a:prstGeom prst="rect">
            <a:avLst/>
          </a:prstGeom>
          <a:noFill/>
        </p:spPr>
        <p:txBody>
          <a:bodyPr wrap="square" lIns="91440" tIns="45720" rIns="91440" bIns="45720">
            <a:spAutoFit/>
          </a:bodyPr>
          <a:lstStyle/>
          <a:p>
            <a:pPr algn="ctr"/>
            <a:endParaRPr lang="sr-Latn-CS" sz="3200" b="1" dirty="0"/>
          </a:p>
        </p:txBody>
      </p:sp>
      <p:sp>
        <p:nvSpPr>
          <p:cNvPr id="8" name="Title 1"/>
          <p:cNvSpPr txBox="1">
            <a:spLocks/>
          </p:cNvSpPr>
          <p:nvPr/>
        </p:nvSpPr>
        <p:spPr>
          <a:xfrm>
            <a:off x="533400" y="1600200"/>
            <a:ext cx="8229600" cy="808038"/>
          </a:xfrm>
          <a:prstGeom prst="rect">
            <a:avLst/>
          </a:prstGeom>
          <a:ln w="28575">
            <a:solidFill>
              <a:schemeClr val="accent2"/>
            </a:solidFill>
          </a:ln>
        </p:spPr>
        <p:txBody>
          <a:bodyPr vert="horz" anchor="t" anchorCtr="0">
            <a:noAutofit/>
          </a:bodyPr>
          <a:lstStyle/>
          <a:p>
            <a:pPr lvl="0">
              <a:spcBef>
                <a:spcPct val="0"/>
              </a:spcBef>
              <a:defRPr/>
            </a:pPr>
            <a:r>
              <a:rPr lang="en-US" sz="2400" dirty="0" smtClean="0"/>
              <a:t>O</a:t>
            </a:r>
            <a:r>
              <a:rPr lang="sr-Latn-CS" sz="2400" dirty="0" smtClean="0"/>
              <a:t>bezbjeđivanje napona odgovarajuće vrijednosti potrošačima</a:t>
            </a:r>
            <a:r>
              <a:rPr lang="en-US" sz="2400" dirty="0" smtClean="0"/>
              <a:t> </a:t>
            </a:r>
            <a:r>
              <a:rPr lang="en-US" sz="2400" dirty="0" err="1" smtClean="0"/>
              <a:t>predstavlja</a:t>
            </a:r>
            <a:r>
              <a:rPr lang="en-US" sz="2400" dirty="0" smtClean="0"/>
              <a:t> </a:t>
            </a:r>
            <a:r>
              <a:rPr lang="en-US" sz="2400" dirty="0" err="1" smtClean="0"/>
              <a:t>osnovni</a:t>
            </a:r>
            <a:r>
              <a:rPr lang="en-US" sz="2400" dirty="0" smtClean="0"/>
              <a:t> </a:t>
            </a:r>
            <a:r>
              <a:rPr lang="sr-Latn-CS" sz="2400" dirty="0" smtClean="0"/>
              <a:t>zadat</a:t>
            </a:r>
            <a:r>
              <a:rPr lang="en-US" sz="2400" dirty="0" smtClean="0"/>
              <a:t>a</a:t>
            </a:r>
            <a:r>
              <a:rPr lang="sr-Latn-CS" sz="2400" dirty="0" smtClean="0"/>
              <a:t>k regulacije napona</a:t>
            </a:r>
            <a:r>
              <a:rPr lang="en-US" sz="2400" dirty="0" smtClean="0"/>
              <a:t>.</a:t>
            </a:r>
            <a:endParaRPr kumimoji="0" lang="sr-Latn-CS" sz="2400" b="0" i="0" u="none" strike="noStrike" kern="1200" cap="none" spc="0" normalizeH="0" baseline="0" noProof="0" dirty="0">
              <a:ln>
                <a:noFill/>
              </a:ln>
              <a:solidFill>
                <a:schemeClr val="tx2"/>
              </a:solidFill>
              <a:effectLst/>
              <a:uLnTx/>
              <a:uFillTx/>
              <a:latin typeface="+mj-lt"/>
              <a:ea typeface="+mj-ea"/>
              <a:cs typeface="+mj-cs"/>
            </a:endParaRPr>
          </a:p>
        </p:txBody>
      </p:sp>
      <p:cxnSp>
        <p:nvCxnSpPr>
          <p:cNvPr id="12" name="Straight Connector 11"/>
          <p:cNvCxnSpPr/>
          <p:nvPr/>
        </p:nvCxnSpPr>
        <p:spPr>
          <a:xfrm>
            <a:off x="0" y="609600"/>
            <a:ext cx="9144000" cy="0"/>
          </a:xfrm>
          <a:prstGeom prst="line">
            <a:avLst/>
          </a:prstGeom>
          <a:ln w="28575">
            <a:solidFill>
              <a:schemeClr val="accent2"/>
            </a:solidFill>
          </a:ln>
        </p:spPr>
        <p:style>
          <a:lnRef idx="1">
            <a:schemeClr val="dk1"/>
          </a:lnRef>
          <a:fillRef idx="0">
            <a:schemeClr val="dk1"/>
          </a:fillRef>
          <a:effectRef idx="0">
            <a:schemeClr val="dk1"/>
          </a:effectRef>
          <a:fontRef idx="minor">
            <a:schemeClr val="tx1"/>
          </a:fontRef>
        </p:style>
      </p:cxnSp>
      <p:sp>
        <p:nvSpPr>
          <p:cNvPr id="13" name="Title 1"/>
          <p:cNvSpPr txBox="1">
            <a:spLocks/>
          </p:cNvSpPr>
          <p:nvPr/>
        </p:nvSpPr>
        <p:spPr>
          <a:xfrm>
            <a:off x="609600" y="685800"/>
            <a:ext cx="8229600" cy="808038"/>
          </a:xfrm>
          <a:prstGeom prst="rect">
            <a:avLst/>
          </a:prstGeom>
        </p:spPr>
        <p:txBody>
          <a:bodyPr vert="horz" anchor="t" anchorCtr="0">
            <a:normAutofit/>
          </a:bodyPr>
          <a:lstStyle/>
          <a:p>
            <a:pPr lvl="0">
              <a:spcBef>
                <a:spcPct val="0"/>
              </a:spcBef>
              <a:defRPr/>
            </a:pPr>
            <a:r>
              <a:rPr lang="sr-Latn-RS" sz="3200" dirty="0" smtClean="0"/>
              <a:t>Uvod</a:t>
            </a:r>
            <a:endParaRPr kumimoji="0" lang="sr-Latn-C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14" name="Picture 2" descr="logo CG KO CIGRE"/>
          <p:cNvPicPr>
            <a:picLocks noChangeAspect="1" noChangeArrowheads="1"/>
          </p:cNvPicPr>
          <p:nvPr/>
        </p:nvPicPr>
        <p:blipFill>
          <a:blip r:embed="rId2" cstate="print"/>
          <a:srcRect/>
          <a:stretch>
            <a:fillRect/>
          </a:stretch>
        </p:blipFill>
        <p:spPr bwMode="auto">
          <a:xfrm>
            <a:off x="0" y="0"/>
            <a:ext cx="1057089" cy="61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533400" y="2667000"/>
            <a:ext cx="8153400" cy="4038600"/>
          </a:xfrm>
        </p:spPr>
        <p:txBody>
          <a:bodyPr>
            <a:noAutofit/>
          </a:bodyPr>
          <a:lstStyle/>
          <a:p>
            <a:pPr lvl="0">
              <a:buFont typeface="Wingdings" pitchFamily="2" charset="2"/>
              <a:buChar char="q"/>
            </a:pPr>
            <a:r>
              <a:rPr lang="sr-Latn-RS" sz="2800" b="1" dirty="0" smtClean="0"/>
              <a:t>Proizvodne jedinice u distributivnoj mreži:</a:t>
            </a:r>
            <a:endParaRPr lang="sr-Latn-CS" sz="2000" b="1" dirty="0" smtClean="0"/>
          </a:p>
          <a:p>
            <a:pPr>
              <a:buFont typeface="Arial" pitchFamily="34" charset="0"/>
              <a:buChar char="•"/>
            </a:pPr>
            <a:r>
              <a:rPr lang="sr-Latn-RS" sz="2000" dirty="0" smtClean="0"/>
              <a:t>Distributivna mreža više se ne posmatra samo kao pasivni element zadužen za prenos energije ka potrošačima, već se na distributivnom nivou i proizvodi energija.</a:t>
            </a:r>
            <a:endParaRPr lang="sr-Latn-CS" sz="2000" dirty="0" smtClean="0"/>
          </a:p>
          <a:p>
            <a:pPr>
              <a:buFont typeface="Arial" pitchFamily="34" charset="0"/>
              <a:buChar char="•"/>
            </a:pPr>
            <a:r>
              <a:rPr lang="sr-Latn-RS" sz="2000" dirty="0" smtClean="0"/>
              <a:t>Narušavanje postojećeg koncept elektroenergetskih sistema, koji su bili razvijani pod pretpostavkom unidirekcionog toka snage.</a:t>
            </a:r>
          </a:p>
          <a:p>
            <a:pPr>
              <a:buFont typeface="Arial" pitchFamily="34" charset="0"/>
              <a:buChar char="•"/>
            </a:pPr>
            <a:r>
              <a:rPr lang="sr-Latn-RS" sz="2000" dirty="0" smtClean="0"/>
              <a:t>Proizvodnju pojedinih DI karakteriše nestalan karakter što predstavlja otežavajuću okonost za prognoziranje ponašanja sistema.</a:t>
            </a:r>
          </a:p>
          <a:p>
            <a:pPr>
              <a:buFont typeface="Arial" pitchFamily="34" charset="0"/>
              <a:buChar char="•"/>
            </a:pPr>
            <a:r>
              <a:rPr lang="sr-Latn-RS" sz="2000" dirty="0" smtClean="0"/>
              <a:t>Naponske prilike u mreži, tj. stacionarne varijacije napona obično su najveći ograničavajući faktor kod priključivanja male elektrane na mrežu.</a:t>
            </a:r>
            <a:endParaRPr lang="sr-Latn-CS" sz="2000" dirty="0" smtClean="0"/>
          </a:p>
          <a:p>
            <a:pPr algn="just">
              <a:buNone/>
            </a:pPr>
            <a:endParaRPr lang="sr-Latn-CS" sz="2000" dirty="0" smtClean="0"/>
          </a:p>
        </p:txBody>
      </p:sp>
      <p:sp>
        <p:nvSpPr>
          <p:cNvPr id="8" name="Title 1"/>
          <p:cNvSpPr txBox="1">
            <a:spLocks/>
          </p:cNvSpPr>
          <p:nvPr/>
        </p:nvSpPr>
        <p:spPr>
          <a:xfrm>
            <a:off x="533400" y="1600200"/>
            <a:ext cx="8229600" cy="808038"/>
          </a:xfrm>
          <a:prstGeom prst="rect">
            <a:avLst/>
          </a:prstGeom>
          <a:solidFill>
            <a:schemeClr val="bg2"/>
          </a:solidFill>
          <a:ln w="28575">
            <a:solidFill>
              <a:schemeClr val="accent2"/>
            </a:solidFill>
          </a:ln>
        </p:spPr>
        <p:txBody>
          <a:bodyPr vert="horz" anchor="t" anchorCtr="0">
            <a:noAutofit/>
          </a:bodyPr>
          <a:lstStyle/>
          <a:p>
            <a:pPr lvl="0">
              <a:spcBef>
                <a:spcPct val="0"/>
              </a:spcBef>
              <a:defRPr/>
            </a:pPr>
            <a:r>
              <a:rPr lang="en-US" sz="2400" dirty="0" smtClean="0"/>
              <a:t>O</a:t>
            </a:r>
            <a:r>
              <a:rPr lang="sr-Latn-CS" sz="2400" dirty="0" smtClean="0"/>
              <a:t>bezbjeđivanje napona odgovarajuće vrijednosti potrošačima</a:t>
            </a:r>
            <a:r>
              <a:rPr lang="en-US" sz="2400" dirty="0" smtClean="0"/>
              <a:t> </a:t>
            </a:r>
            <a:r>
              <a:rPr lang="en-US" sz="2400" dirty="0" err="1" smtClean="0"/>
              <a:t>predstavlja</a:t>
            </a:r>
            <a:r>
              <a:rPr lang="en-US" sz="2400" dirty="0" smtClean="0"/>
              <a:t> </a:t>
            </a:r>
            <a:r>
              <a:rPr lang="en-US" sz="2400" dirty="0" err="1" smtClean="0"/>
              <a:t>osnovni</a:t>
            </a:r>
            <a:r>
              <a:rPr lang="en-US" sz="2400" dirty="0" smtClean="0"/>
              <a:t> </a:t>
            </a:r>
            <a:r>
              <a:rPr lang="sr-Latn-CS" sz="2400" dirty="0" smtClean="0"/>
              <a:t>zadat</a:t>
            </a:r>
            <a:r>
              <a:rPr lang="en-US" sz="2400" dirty="0" smtClean="0"/>
              <a:t>a</a:t>
            </a:r>
            <a:r>
              <a:rPr lang="sr-Latn-CS" sz="2400" dirty="0" smtClean="0"/>
              <a:t>k regulacije napona</a:t>
            </a:r>
            <a:r>
              <a:rPr lang="en-US" sz="2400" dirty="0" smtClean="0"/>
              <a:t>.</a:t>
            </a:r>
            <a:endParaRPr lang="sr-Latn-CS" sz="2400" dirty="0">
              <a:solidFill>
                <a:schemeClr val="tx2"/>
              </a:solidFill>
            </a:endParaRPr>
          </a:p>
        </p:txBody>
      </p:sp>
      <p:cxnSp>
        <p:nvCxnSpPr>
          <p:cNvPr id="12" name="Straight Connector 11"/>
          <p:cNvCxnSpPr/>
          <p:nvPr/>
        </p:nvCxnSpPr>
        <p:spPr>
          <a:xfrm>
            <a:off x="0" y="609600"/>
            <a:ext cx="9144000" cy="0"/>
          </a:xfrm>
          <a:prstGeom prst="line">
            <a:avLst/>
          </a:prstGeom>
          <a:ln w="28575"/>
        </p:spPr>
        <p:style>
          <a:lnRef idx="1">
            <a:schemeClr val="dk1"/>
          </a:lnRef>
          <a:fillRef idx="0">
            <a:schemeClr val="dk1"/>
          </a:fillRef>
          <a:effectRef idx="0">
            <a:schemeClr val="dk1"/>
          </a:effectRef>
          <a:fontRef idx="minor">
            <a:schemeClr val="tx1"/>
          </a:fontRef>
        </p:style>
      </p:cxnSp>
      <p:sp>
        <p:nvSpPr>
          <p:cNvPr id="13" name="Title 1"/>
          <p:cNvSpPr txBox="1">
            <a:spLocks/>
          </p:cNvSpPr>
          <p:nvPr/>
        </p:nvSpPr>
        <p:spPr>
          <a:xfrm>
            <a:off x="609600" y="685800"/>
            <a:ext cx="8229600" cy="808038"/>
          </a:xfrm>
          <a:prstGeom prst="rect">
            <a:avLst/>
          </a:prstGeom>
        </p:spPr>
        <p:txBody>
          <a:bodyPr vert="horz" anchor="t" anchorCtr="0">
            <a:normAutofit/>
          </a:bodyPr>
          <a:lstStyle/>
          <a:p>
            <a:pPr lvl="0">
              <a:spcBef>
                <a:spcPct val="0"/>
              </a:spcBef>
              <a:defRPr/>
            </a:pPr>
            <a:r>
              <a:rPr lang="sr-Latn-RS" sz="3200" dirty="0" smtClean="0"/>
              <a:t>Uvod</a:t>
            </a:r>
            <a:endParaRPr kumimoji="0" lang="sr-Latn-C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14" name="Picture 2" descr="logo CG KO CIGRE"/>
          <p:cNvPicPr>
            <a:picLocks noChangeAspect="1" noChangeArrowheads="1"/>
          </p:cNvPicPr>
          <p:nvPr/>
        </p:nvPicPr>
        <p:blipFill>
          <a:blip r:embed="rId2" cstate="print"/>
          <a:srcRect/>
          <a:stretch>
            <a:fillRect/>
          </a:stretch>
        </p:blipFill>
        <p:spPr bwMode="auto">
          <a:xfrm>
            <a:off x="0" y="0"/>
            <a:ext cx="1057089" cy="61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612774" y="1676400"/>
          <a:ext cx="8226426"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logo CG KO CIGRE"/>
          <p:cNvPicPr>
            <a:picLocks noChangeAspect="1" noChangeArrowheads="1"/>
          </p:cNvPicPr>
          <p:nvPr/>
        </p:nvPicPr>
        <p:blipFill>
          <a:blip r:embed="rId7" cstate="print"/>
          <a:srcRect/>
          <a:stretch>
            <a:fillRect/>
          </a:stretch>
        </p:blipFill>
        <p:spPr bwMode="auto">
          <a:xfrm>
            <a:off x="0" y="0"/>
            <a:ext cx="1057089" cy="612000"/>
          </a:xfrm>
          <a:prstGeom prst="rect">
            <a:avLst/>
          </a:prstGeom>
          <a:noFill/>
          <a:ln w="9525">
            <a:noFill/>
            <a:miter lim="800000"/>
            <a:headEnd/>
            <a:tailEnd/>
          </a:ln>
        </p:spPr>
      </p:pic>
      <p:cxnSp>
        <p:nvCxnSpPr>
          <p:cNvPr id="7" name="Straight Connector 6"/>
          <p:cNvCxnSpPr/>
          <p:nvPr/>
        </p:nvCxnSpPr>
        <p:spPr>
          <a:xfrm>
            <a:off x="0" y="609600"/>
            <a:ext cx="9144000" cy="0"/>
          </a:xfrm>
          <a:prstGeom prst="line">
            <a:avLst/>
          </a:prstGeom>
          <a:ln w="28575"/>
        </p:spPr>
        <p:style>
          <a:lnRef idx="1">
            <a:schemeClr val="dk1"/>
          </a:lnRef>
          <a:fillRef idx="0">
            <a:schemeClr val="dk1"/>
          </a:fillRef>
          <a:effectRef idx="0">
            <a:schemeClr val="dk1"/>
          </a:effectRef>
          <a:fontRef idx="minor">
            <a:schemeClr val="tx1"/>
          </a:fontRef>
        </p:style>
      </p:cxnSp>
      <p:sp>
        <p:nvSpPr>
          <p:cNvPr id="5" name="Title 1"/>
          <p:cNvSpPr txBox="1">
            <a:spLocks/>
          </p:cNvSpPr>
          <p:nvPr/>
        </p:nvSpPr>
        <p:spPr>
          <a:xfrm>
            <a:off x="609600" y="685800"/>
            <a:ext cx="8229600" cy="808038"/>
          </a:xfrm>
          <a:prstGeom prst="rect">
            <a:avLst/>
          </a:prstGeom>
        </p:spPr>
        <p:txBody>
          <a:bodyPr vert="horz" anchor="t" anchorCtr="0">
            <a:normAutofit/>
          </a:bodyPr>
          <a:lstStyle/>
          <a:p>
            <a:pPr lvl="0">
              <a:spcBef>
                <a:spcPct val="0"/>
              </a:spcBef>
              <a:defRPr/>
            </a:pPr>
            <a:r>
              <a:rPr lang="en-US" sz="3200" dirty="0" err="1" smtClean="0"/>
              <a:t>Razvoj</a:t>
            </a:r>
            <a:r>
              <a:rPr lang="en-US" sz="3200" dirty="0" smtClean="0"/>
              <a:t> </a:t>
            </a:r>
            <a:r>
              <a:rPr lang="en-US" sz="3200" dirty="0" err="1" smtClean="0"/>
              <a:t>tehnika</a:t>
            </a:r>
            <a:r>
              <a:rPr lang="en-US" sz="3200" dirty="0" smtClean="0"/>
              <a:t> </a:t>
            </a:r>
            <a:r>
              <a:rPr lang="en-US" sz="3200" dirty="0" err="1" smtClean="0"/>
              <a:t>regulacije</a:t>
            </a:r>
            <a:r>
              <a:rPr lang="en-US" sz="3200" dirty="0" smtClean="0"/>
              <a:t> </a:t>
            </a:r>
            <a:r>
              <a:rPr lang="en-US" sz="3200" dirty="0" err="1" smtClean="0"/>
              <a:t>napona</a:t>
            </a:r>
            <a:endParaRPr kumimoji="0" lang="sr-Latn-CS" sz="3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609600" y="1589566"/>
            <a:ext cx="4038600" cy="5116033"/>
          </a:xfrm>
        </p:spPr>
        <p:txBody>
          <a:bodyPr>
            <a:normAutofit fontScale="92500" lnSpcReduction="20000"/>
          </a:bodyPr>
          <a:lstStyle/>
          <a:p>
            <a:pPr>
              <a:buFont typeface="Arial" pitchFamily="34" charset="0"/>
              <a:buChar char="•"/>
            </a:pPr>
            <a:r>
              <a:rPr lang="hr-HR" sz="2000" dirty="0" smtClean="0"/>
              <a:t>Razvoj informacionih i komunikacionih tehnologija (ICT) i njihova veća zastupljenost u distributivnim sistemima</a:t>
            </a:r>
            <a:r>
              <a:rPr lang="en-US" sz="2000" dirty="0" smtClean="0"/>
              <a:t>.</a:t>
            </a:r>
            <a:endParaRPr lang="hr-HR" sz="2000" dirty="0" smtClean="0"/>
          </a:p>
          <a:p>
            <a:pPr>
              <a:buFont typeface="Arial" pitchFamily="34" charset="0"/>
              <a:buChar char="•"/>
            </a:pPr>
            <a:r>
              <a:rPr lang="hr-HR" sz="2000" dirty="0" smtClean="0"/>
              <a:t>Veća povezanost subjekata unutar distributivne mreže, razvoj automatizacije i daljinskog  upravljanja, mogućnosti prikupljanja podataka, njihovog opširnog procesuiranja kao i monitoringa stanja mreže u realnom vremenu.</a:t>
            </a:r>
          </a:p>
          <a:p>
            <a:pPr>
              <a:buFont typeface="Arial" pitchFamily="34" charset="0"/>
              <a:buChar char="•"/>
            </a:pPr>
            <a:r>
              <a:rPr lang="hr-HR" sz="2000" dirty="0" smtClean="0"/>
              <a:t>Usaglašeno djelovanje svih regulacionih resursa, pri čemu su njihove akcije planirane i međusobno koordinisane u cilju dobijanja optimalnog stanja u sistemu.</a:t>
            </a:r>
          </a:p>
          <a:p>
            <a:pPr>
              <a:buFont typeface="Arial" pitchFamily="34" charset="0"/>
              <a:buChar char="•"/>
            </a:pPr>
            <a:r>
              <a:rPr lang="hr-HR" sz="2000" dirty="0" smtClean="0"/>
              <a:t>Teret prevazilaženja problema prebacuje se u sferu upravljanja.</a:t>
            </a:r>
          </a:p>
          <a:p>
            <a:pPr>
              <a:buFont typeface="Arial" pitchFamily="34" charset="0"/>
              <a:buChar char="•"/>
            </a:pPr>
            <a:r>
              <a:rPr lang="hr-HR" sz="2000" dirty="0" smtClean="0"/>
              <a:t>Proširen opseg regulacionih </a:t>
            </a:r>
            <a:r>
              <a:rPr lang="en-US" sz="2000" dirty="0" err="1" smtClean="0"/>
              <a:t>opcija</a:t>
            </a:r>
            <a:r>
              <a:rPr lang="en-US" sz="2000" dirty="0" smtClean="0"/>
              <a:t>.</a:t>
            </a:r>
            <a:endParaRPr lang="hr-HR" sz="2000" dirty="0" smtClean="0"/>
          </a:p>
        </p:txBody>
      </p:sp>
      <p:pic>
        <p:nvPicPr>
          <p:cNvPr id="11" name="Content Placeholder 10" descr="SmartGrids.jpg"/>
          <p:cNvPicPr>
            <a:picLocks noGrp="1" noChangeAspect="1"/>
          </p:cNvPicPr>
          <p:nvPr>
            <p:ph sz="quarter" idx="2"/>
          </p:nvPr>
        </p:nvPicPr>
        <p:blipFill>
          <a:blip r:embed="rId2" cstate="print"/>
          <a:stretch>
            <a:fillRect/>
          </a:stretch>
        </p:blipFill>
        <p:spPr>
          <a:xfrm>
            <a:off x="4845049" y="1676400"/>
            <a:ext cx="4077325" cy="4876800"/>
          </a:xfrm>
        </p:spPr>
      </p:pic>
      <p:sp>
        <p:nvSpPr>
          <p:cNvPr id="8" name="Title 1"/>
          <p:cNvSpPr txBox="1">
            <a:spLocks/>
          </p:cNvSpPr>
          <p:nvPr/>
        </p:nvSpPr>
        <p:spPr>
          <a:xfrm>
            <a:off x="609600" y="685800"/>
            <a:ext cx="8229600" cy="808038"/>
          </a:xfrm>
          <a:prstGeom prst="rect">
            <a:avLst/>
          </a:prstGeom>
        </p:spPr>
        <p:txBody>
          <a:bodyPr vert="horz" anchor="t" anchorCtr="0">
            <a:normAutofit/>
          </a:bodyPr>
          <a:lstStyle/>
          <a:p>
            <a:pPr lvl="0">
              <a:spcBef>
                <a:spcPct val="0"/>
              </a:spcBef>
              <a:defRPr/>
            </a:pPr>
            <a:endParaRPr kumimoji="0" lang="sr-Latn-CS" sz="3200" b="0" i="0" u="none" strike="noStrike" kern="1200" cap="none" spc="0" normalizeH="0" baseline="0" noProof="0" dirty="0">
              <a:ln>
                <a:noFill/>
              </a:ln>
              <a:solidFill>
                <a:schemeClr val="tx2"/>
              </a:solidFill>
              <a:effectLst/>
              <a:uLnTx/>
              <a:uFillTx/>
              <a:latin typeface="+mj-lt"/>
              <a:ea typeface="+mj-ea"/>
              <a:cs typeface="+mj-cs"/>
            </a:endParaRPr>
          </a:p>
        </p:txBody>
      </p:sp>
      <p:cxnSp>
        <p:nvCxnSpPr>
          <p:cNvPr id="12" name="Straight Connector 11"/>
          <p:cNvCxnSpPr/>
          <p:nvPr/>
        </p:nvCxnSpPr>
        <p:spPr>
          <a:xfrm>
            <a:off x="0" y="609600"/>
            <a:ext cx="9144000" cy="0"/>
          </a:xfrm>
          <a:prstGeom prst="line">
            <a:avLst/>
          </a:prstGeom>
          <a:ln w="28575"/>
        </p:spPr>
        <p:style>
          <a:lnRef idx="1">
            <a:schemeClr val="dk1"/>
          </a:lnRef>
          <a:fillRef idx="0">
            <a:schemeClr val="dk1"/>
          </a:fillRef>
          <a:effectRef idx="0">
            <a:schemeClr val="dk1"/>
          </a:effectRef>
          <a:fontRef idx="minor">
            <a:schemeClr val="tx1"/>
          </a:fontRef>
        </p:style>
      </p:cxnSp>
      <p:sp>
        <p:nvSpPr>
          <p:cNvPr id="14" name="Title 1"/>
          <p:cNvSpPr txBox="1">
            <a:spLocks/>
          </p:cNvSpPr>
          <p:nvPr/>
        </p:nvSpPr>
        <p:spPr>
          <a:xfrm>
            <a:off x="609600" y="685800"/>
            <a:ext cx="8229600" cy="808038"/>
          </a:xfrm>
          <a:prstGeom prst="rect">
            <a:avLst/>
          </a:prstGeom>
        </p:spPr>
        <p:txBody>
          <a:bodyPr vert="horz" anchor="t" anchorCtr="0">
            <a:normAutofit/>
          </a:bodyPr>
          <a:lstStyle/>
          <a:p>
            <a:pPr lvl="0">
              <a:spcBef>
                <a:spcPct val="0"/>
              </a:spcBef>
              <a:defRPr/>
            </a:pPr>
            <a:r>
              <a:rPr lang="sr-Latn-RS" sz="3200" dirty="0" smtClean="0"/>
              <a:t>Centralizovana koordinisana regulacija napona</a:t>
            </a:r>
            <a:endParaRPr kumimoji="0" lang="sr-Latn-C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15" name="Picture 2" descr="logo CG KO CIGRE"/>
          <p:cNvPicPr>
            <a:picLocks noChangeAspect="1" noChangeArrowheads="1"/>
          </p:cNvPicPr>
          <p:nvPr/>
        </p:nvPicPr>
        <p:blipFill>
          <a:blip r:embed="rId3" cstate="print"/>
          <a:srcRect/>
          <a:stretch>
            <a:fillRect/>
          </a:stretch>
        </p:blipFill>
        <p:spPr bwMode="auto">
          <a:xfrm>
            <a:off x="0" y="0"/>
            <a:ext cx="1057089" cy="61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609600" y="1589566"/>
            <a:ext cx="4038600" cy="5116033"/>
          </a:xfrm>
        </p:spPr>
        <p:txBody>
          <a:bodyPr>
            <a:normAutofit/>
          </a:bodyPr>
          <a:lstStyle/>
          <a:p>
            <a:pPr>
              <a:buFont typeface="Arial" pitchFamily="34" charset="0"/>
              <a:buChar char="•"/>
            </a:pPr>
            <a:r>
              <a:rPr lang="sr-Latn-RS" sz="1900" dirty="0" smtClean="0"/>
              <a:t>Aktivno upravljanje podrazumjeva i intezivniju interakciju između procesa planiranja, upravljanja i priključivanja proizvodnih jedinica. </a:t>
            </a:r>
            <a:endParaRPr lang="en-US" sz="1900" dirty="0" smtClean="0"/>
          </a:p>
          <a:p>
            <a:pPr>
              <a:buFont typeface="Arial" pitchFamily="34" charset="0"/>
              <a:buChar char="•"/>
            </a:pPr>
            <a:r>
              <a:rPr lang="en-US" sz="1900" dirty="0" err="1" smtClean="0"/>
              <a:t>Aktivnija</a:t>
            </a:r>
            <a:r>
              <a:rPr lang="en-US" sz="1900" dirty="0" smtClean="0"/>
              <a:t> </a:t>
            </a:r>
            <a:r>
              <a:rPr lang="en-US" sz="1900" dirty="0" err="1" smtClean="0"/>
              <a:t>uloga</a:t>
            </a:r>
            <a:r>
              <a:rPr lang="en-US" sz="1900" dirty="0" smtClean="0"/>
              <a:t> </a:t>
            </a:r>
            <a:r>
              <a:rPr lang="en-US" sz="1900" dirty="0" err="1" smtClean="0"/>
              <a:t>operatora</a:t>
            </a:r>
            <a:r>
              <a:rPr lang="en-US" sz="1900" dirty="0" smtClean="0"/>
              <a:t> </a:t>
            </a:r>
            <a:r>
              <a:rPr lang="en-US" sz="1900" dirty="0" err="1" smtClean="0"/>
              <a:t>distributivnog</a:t>
            </a:r>
            <a:r>
              <a:rPr lang="en-US" sz="1900" dirty="0" smtClean="0"/>
              <a:t> </a:t>
            </a:r>
            <a:r>
              <a:rPr lang="en-US" sz="1900" dirty="0" err="1" smtClean="0"/>
              <a:t>sistema</a:t>
            </a:r>
            <a:endParaRPr lang="en-US" sz="1900" dirty="0" smtClean="0"/>
          </a:p>
          <a:p>
            <a:pPr>
              <a:buFont typeface="Arial" pitchFamily="34" charset="0"/>
              <a:buChar char="•"/>
            </a:pPr>
            <a:r>
              <a:rPr lang="sr-Latn-RS" sz="1900" dirty="0" smtClean="0"/>
              <a:t>Širok spektar regulacionih resursa uključujujući DI (manipulisanje prvenstveno njihovim reaktivnim ali i aktivnim snagama), regulacione transformatore, kondezatorske baterije i reaktore, statičke VAR kompenzatore, skladišta električne energije, D-FACTS uređaje, upravljanje potrošnjom, kontrolu prekidača</a:t>
            </a:r>
            <a:endParaRPr lang="hr-HR" sz="1900" dirty="0" smtClean="0"/>
          </a:p>
          <a:p>
            <a:pPr>
              <a:buFont typeface="Arial" pitchFamily="34" charset="0"/>
              <a:buChar char="•"/>
            </a:pPr>
            <a:endParaRPr lang="en-US" sz="1800" dirty="0" smtClean="0"/>
          </a:p>
        </p:txBody>
      </p:sp>
      <p:pic>
        <p:nvPicPr>
          <p:cNvPr id="11" name="Content Placeholder 10" descr="SmartGrids.jpg"/>
          <p:cNvPicPr>
            <a:picLocks noGrp="1" noChangeAspect="1"/>
          </p:cNvPicPr>
          <p:nvPr>
            <p:ph sz="quarter" idx="2"/>
          </p:nvPr>
        </p:nvPicPr>
        <p:blipFill>
          <a:blip r:embed="rId2" cstate="print"/>
          <a:stretch>
            <a:fillRect/>
          </a:stretch>
        </p:blipFill>
        <p:spPr>
          <a:xfrm>
            <a:off x="4845049" y="1676400"/>
            <a:ext cx="4077325" cy="4876800"/>
          </a:xfrm>
        </p:spPr>
      </p:pic>
      <p:sp>
        <p:nvSpPr>
          <p:cNvPr id="8" name="Title 1"/>
          <p:cNvSpPr txBox="1">
            <a:spLocks/>
          </p:cNvSpPr>
          <p:nvPr/>
        </p:nvSpPr>
        <p:spPr>
          <a:xfrm>
            <a:off x="609600" y="685800"/>
            <a:ext cx="8229600" cy="808038"/>
          </a:xfrm>
          <a:prstGeom prst="rect">
            <a:avLst/>
          </a:prstGeom>
        </p:spPr>
        <p:txBody>
          <a:bodyPr vert="horz" anchor="t" anchorCtr="0">
            <a:normAutofit/>
          </a:bodyPr>
          <a:lstStyle/>
          <a:p>
            <a:pPr lvl="0">
              <a:spcBef>
                <a:spcPct val="0"/>
              </a:spcBef>
              <a:defRPr/>
            </a:pPr>
            <a:endParaRPr kumimoji="0" lang="sr-Latn-CS" sz="3200" b="0" i="0" u="none" strike="noStrike" kern="1200" cap="none" spc="0" normalizeH="0" baseline="0" noProof="0" dirty="0">
              <a:ln>
                <a:noFill/>
              </a:ln>
              <a:solidFill>
                <a:schemeClr val="tx2"/>
              </a:solidFill>
              <a:effectLst/>
              <a:uLnTx/>
              <a:uFillTx/>
              <a:latin typeface="+mj-lt"/>
              <a:ea typeface="+mj-ea"/>
              <a:cs typeface="+mj-cs"/>
            </a:endParaRPr>
          </a:p>
        </p:txBody>
      </p:sp>
      <p:cxnSp>
        <p:nvCxnSpPr>
          <p:cNvPr id="12" name="Straight Connector 11"/>
          <p:cNvCxnSpPr/>
          <p:nvPr/>
        </p:nvCxnSpPr>
        <p:spPr>
          <a:xfrm>
            <a:off x="0" y="609600"/>
            <a:ext cx="9144000" cy="0"/>
          </a:xfrm>
          <a:prstGeom prst="line">
            <a:avLst/>
          </a:prstGeom>
          <a:ln w="28575"/>
        </p:spPr>
        <p:style>
          <a:lnRef idx="1">
            <a:schemeClr val="dk1"/>
          </a:lnRef>
          <a:fillRef idx="0">
            <a:schemeClr val="dk1"/>
          </a:fillRef>
          <a:effectRef idx="0">
            <a:schemeClr val="dk1"/>
          </a:effectRef>
          <a:fontRef idx="minor">
            <a:schemeClr val="tx1"/>
          </a:fontRef>
        </p:style>
      </p:cxnSp>
      <p:sp>
        <p:nvSpPr>
          <p:cNvPr id="14" name="Title 1"/>
          <p:cNvSpPr txBox="1">
            <a:spLocks/>
          </p:cNvSpPr>
          <p:nvPr/>
        </p:nvSpPr>
        <p:spPr>
          <a:xfrm>
            <a:off x="609600" y="685800"/>
            <a:ext cx="8229600" cy="808038"/>
          </a:xfrm>
          <a:prstGeom prst="rect">
            <a:avLst/>
          </a:prstGeom>
        </p:spPr>
        <p:txBody>
          <a:bodyPr vert="horz" anchor="t" anchorCtr="0">
            <a:normAutofit/>
          </a:bodyPr>
          <a:lstStyle/>
          <a:p>
            <a:pPr lvl="0">
              <a:spcBef>
                <a:spcPct val="0"/>
              </a:spcBef>
              <a:defRPr/>
            </a:pPr>
            <a:r>
              <a:rPr lang="sr-Latn-RS" sz="3200" dirty="0" smtClean="0"/>
              <a:t>Centralizovana koordinisana regulacija napona</a:t>
            </a:r>
            <a:endParaRPr kumimoji="0" lang="sr-Latn-C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15" name="Picture 2" descr="logo CG KO CIGRE"/>
          <p:cNvPicPr>
            <a:picLocks noChangeAspect="1" noChangeArrowheads="1"/>
          </p:cNvPicPr>
          <p:nvPr/>
        </p:nvPicPr>
        <p:blipFill>
          <a:blip r:embed="rId3" cstate="print"/>
          <a:srcRect/>
          <a:stretch>
            <a:fillRect/>
          </a:stretch>
        </p:blipFill>
        <p:spPr bwMode="auto">
          <a:xfrm>
            <a:off x="0" y="0"/>
            <a:ext cx="1057089" cy="61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lstStyle/>
          <a:p>
            <a:pPr algn="just">
              <a:buFont typeface="Arial" pitchFamily="34" charset="0"/>
              <a:buChar char="•"/>
            </a:pPr>
            <a:r>
              <a:rPr lang="sr-Latn-CS" sz="2000" dirty="0" smtClean="0"/>
              <a:t>Te</a:t>
            </a:r>
            <a:r>
              <a:rPr lang="sr-Latn-RS" sz="2000" dirty="0" smtClean="0"/>
              <a:t>hnička složenost problema-podrazumjeva dobro poznavanje mogućnosti svih komponenti, njihovo vrijednovanje i shodno tome određivanje njihove pozicije u sistemu regulacije. </a:t>
            </a:r>
          </a:p>
          <a:p>
            <a:pPr algn="just">
              <a:buFont typeface="Arial" pitchFamily="34" charset="0"/>
              <a:buChar char="•"/>
            </a:pPr>
            <a:r>
              <a:rPr lang="sr-Latn-RS" sz="2000" dirty="0" smtClean="0"/>
              <a:t>Za razvoj distributivne mreže do stepena koji bi omogućio optimalnu regulaciju napona potrebne su i dodatne investicije.</a:t>
            </a:r>
          </a:p>
          <a:p>
            <a:pPr algn="just">
              <a:buFont typeface="Arial" pitchFamily="34" charset="0"/>
              <a:buChar char="•"/>
            </a:pPr>
            <a:r>
              <a:rPr lang="sr-Latn-RS" sz="2000" dirty="0" smtClean="0"/>
              <a:t>Povećan </a:t>
            </a:r>
            <a:r>
              <a:rPr lang="sr-Latn-RS" sz="2000" smtClean="0"/>
              <a:t>broje </a:t>
            </a:r>
            <a:r>
              <a:rPr lang="sr-Latn-RS" sz="2000" smtClean="0"/>
              <a:t>učesnika - problem </a:t>
            </a:r>
            <a:r>
              <a:rPr lang="sr-Latn-RS" sz="2000" dirty="0" smtClean="0"/>
              <a:t>nalaženja odgovarajućeg regulatornog modela</a:t>
            </a:r>
            <a:r>
              <a:rPr lang="en-US" sz="2000" dirty="0" smtClean="0"/>
              <a:t>.</a:t>
            </a:r>
            <a:endParaRPr lang="sr-Latn-RS" sz="2000" dirty="0" smtClean="0"/>
          </a:p>
          <a:p>
            <a:pPr algn="just">
              <a:buFont typeface="Arial" pitchFamily="34" charset="0"/>
              <a:buChar char="•"/>
            </a:pPr>
            <a:r>
              <a:rPr lang="sr-Latn-RS" sz="2000" dirty="0" smtClean="0"/>
              <a:t>Neophodno testiranje u distrubutivnim mrežama, indetifikovanje i rješavanje eventualnih problema koji se mogu javiti u praktičnim uslovima. </a:t>
            </a:r>
          </a:p>
          <a:p>
            <a:pPr>
              <a:buFont typeface="Arial" pitchFamily="34" charset="0"/>
              <a:buChar char="•"/>
            </a:pPr>
            <a:endParaRPr lang="sr-Latn-CS" sz="2000" dirty="0" smtClean="0"/>
          </a:p>
        </p:txBody>
      </p:sp>
      <p:sp>
        <p:nvSpPr>
          <p:cNvPr id="8" name="Title 1"/>
          <p:cNvSpPr txBox="1">
            <a:spLocks/>
          </p:cNvSpPr>
          <p:nvPr/>
        </p:nvSpPr>
        <p:spPr>
          <a:xfrm>
            <a:off x="609600" y="685800"/>
            <a:ext cx="8229600" cy="808038"/>
          </a:xfrm>
          <a:prstGeom prst="rect">
            <a:avLst/>
          </a:prstGeom>
        </p:spPr>
        <p:txBody>
          <a:bodyPr vert="horz" anchor="t" anchorCtr="0">
            <a:normAutofit/>
          </a:bodyPr>
          <a:lstStyle/>
          <a:p>
            <a:pPr lvl="0">
              <a:spcBef>
                <a:spcPct val="0"/>
              </a:spcBef>
              <a:defRPr/>
            </a:pPr>
            <a:r>
              <a:rPr lang="sr-Latn-RS" sz="3200" dirty="0" smtClean="0"/>
              <a:t>Moguće barijere</a:t>
            </a:r>
            <a:endParaRPr kumimoji="0" lang="sr-Latn-C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9" name="Picture 2" descr="logo CG KO CIGRE"/>
          <p:cNvPicPr>
            <a:picLocks noChangeAspect="1" noChangeArrowheads="1"/>
          </p:cNvPicPr>
          <p:nvPr/>
        </p:nvPicPr>
        <p:blipFill>
          <a:blip r:embed="rId2" cstate="print"/>
          <a:srcRect/>
          <a:stretch>
            <a:fillRect/>
          </a:stretch>
        </p:blipFill>
        <p:spPr bwMode="auto">
          <a:xfrm>
            <a:off x="0" y="0"/>
            <a:ext cx="1057089" cy="612000"/>
          </a:xfrm>
          <a:prstGeom prst="rect">
            <a:avLst/>
          </a:prstGeom>
          <a:noFill/>
          <a:ln w="9525">
            <a:noFill/>
            <a:miter lim="800000"/>
            <a:headEnd/>
            <a:tailEnd/>
          </a:ln>
        </p:spPr>
      </p:pic>
      <p:cxnSp>
        <p:nvCxnSpPr>
          <p:cNvPr id="10" name="Straight Connector 9"/>
          <p:cNvCxnSpPr/>
          <p:nvPr/>
        </p:nvCxnSpPr>
        <p:spPr>
          <a:xfrm>
            <a:off x="0" y="609600"/>
            <a:ext cx="9144000"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612648" y="1600200"/>
            <a:ext cx="8153400" cy="5257800"/>
          </a:xfrm>
        </p:spPr>
        <p:txBody>
          <a:bodyPr>
            <a:normAutofit fontScale="92500" lnSpcReduction="10000"/>
          </a:bodyPr>
          <a:lstStyle/>
          <a:p>
            <a:pPr algn="just">
              <a:buFont typeface="Arial" pitchFamily="34" charset="0"/>
              <a:buChar char="•"/>
            </a:pPr>
            <a:r>
              <a:rPr lang="hr-HR" sz="2000" dirty="0" smtClean="0"/>
              <a:t>Problem optimizacije kontrole napona distributivne mreže matematički se može predstaviti kao problem mješovitog cjelobrojnog nelinearnog programiranja (</a:t>
            </a:r>
            <a:r>
              <a:rPr lang="hr-HR" sz="2000" i="1" dirty="0" smtClean="0"/>
              <a:t>Mixed-Integer Nonlinear Programing, </a:t>
            </a:r>
            <a:r>
              <a:rPr lang="hr-HR" sz="2000" dirty="0" smtClean="0"/>
              <a:t>MINLP)</a:t>
            </a:r>
            <a:r>
              <a:rPr lang="en-US" sz="2000" dirty="0" smtClean="0"/>
              <a:t>.</a:t>
            </a:r>
            <a:endParaRPr lang="hr-HR" sz="2000" dirty="0" smtClean="0"/>
          </a:p>
          <a:p>
            <a:pPr algn="just">
              <a:buFont typeface="Arial" pitchFamily="34" charset="0"/>
              <a:buChar char="•"/>
            </a:pPr>
            <a:r>
              <a:rPr lang="hr-HR" sz="2000" dirty="0" smtClean="0"/>
              <a:t>Funkcija cilja:</a:t>
            </a:r>
            <a:endParaRPr lang="en-US" sz="2000" dirty="0" smtClean="0"/>
          </a:p>
          <a:p>
            <a:pPr algn="just">
              <a:buFont typeface="Arial" pitchFamily="34" charset="0"/>
              <a:buChar char="•"/>
            </a:pPr>
            <a:endParaRPr lang="hr-HR" sz="2000" dirty="0" smtClean="0"/>
          </a:p>
          <a:p>
            <a:pPr algn="just">
              <a:buFont typeface="Arial" pitchFamily="34" charset="0"/>
              <a:buChar char="•"/>
            </a:pPr>
            <a:r>
              <a:rPr lang="hr-HR" sz="2000" dirty="0" smtClean="0"/>
              <a:t>Ograničenja:</a:t>
            </a:r>
          </a:p>
          <a:p>
            <a:pPr algn="just">
              <a:buFont typeface="Arial" pitchFamily="34" charset="0"/>
              <a:buChar char="•"/>
            </a:pPr>
            <a:endParaRPr lang="hr-HR" sz="2000" dirty="0" smtClean="0"/>
          </a:p>
          <a:p>
            <a:pPr algn="just">
              <a:buNone/>
            </a:pPr>
            <a:endParaRPr lang="hr-HR" sz="2000" dirty="0" smtClean="0"/>
          </a:p>
          <a:p>
            <a:pPr algn="just">
              <a:buNone/>
            </a:pPr>
            <a:endParaRPr lang="hr-HR" sz="2000" dirty="0" smtClean="0"/>
          </a:p>
          <a:p>
            <a:pPr algn="just">
              <a:buFont typeface="Arial" pitchFamily="34" charset="0"/>
              <a:buChar char="•"/>
            </a:pPr>
            <a:r>
              <a:rPr lang="hr-HR" sz="2000" dirty="0" smtClean="0"/>
              <a:t>Cilj optimizacije je određivanje vrijednosti kontrolisanih promjenjivih takvih da daju optimalnu vrijednost funkcije cilja (kriterijumske funkcije), pritom zadovoljavajući ograničenja jednakosti i nejednakosti</a:t>
            </a:r>
            <a:r>
              <a:rPr lang="en-US" sz="2000" dirty="0" smtClean="0"/>
              <a:t>.</a:t>
            </a:r>
            <a:endParaRPr lang="sr-Latn-RS" sz="2000" dirty="0" smtClean="0"/>
          </a:p>
          <a:p>
            <a:pPr algn="just">
              <a:buFont typeface="Arial" pitchFamily="34" charset="0"/>
              <a:buChar char="•"/>
            </a:pPr>
            <a:r>
              <a:rPr lang="sr-Latn-RS" sz="2000" dirty="0" smtClean="0"/>
              <a:t>Cilj može biti minimizacija mrežnih gubitaka, smanjenje reaktivne snage preuzete iz prenosne mreže, izbjegavanje ograničenja proizvodnje aktivne snage, smanjenje ukupnih troškova ili minimizacija veličina koje se odnose na kvalitet napona kao što su odstupanje srednje vrijednosti napona, maksimalno odstupanje napona itd.</a:t>
            </a:r>
          </a:p>
          <a:p>
            <a:pPr algn="just">
              <a:buFont typeface="Arial" pitchFamily="34" charset="0"/>
              <a:buChar char="•"/>
            </a:pPr>
            <a:endParaRPr lang="hr-HR" sz="2000" dirty="0" smtClean="0"/>
          </a:p>
          <a:p>
            <a:pPr algn="just">
              <a:buFont typeface="Arial" pitchFamily="34" charset="0"/>
              <a:buChar char="•"/>
            </a:pPr>
            <a:endParaRPr lang="hr-HR" sz="2000" dirty="0" smtClean="0"/>
          </a:p>
          <a:p>
            <a:pPr algn="just">
              <a:buFont typeface="Arial" pitchFamily="34" charset="0"/>
              <a:buChar char="•"/>
            </a:pPr>
            <a:endParaRPr lang="sr-Latn-CS" sz="2000" dirty="0" smtClean="0"/>
          </a:p>
        </p:txBody>
      </p:sp>
      <p:sp>
        <p:nvSpPr>
          <p:cNvPr id="8" name="Title 1"/>
          <p:cNvSpPr txBox="1">
            <a:spLocks/>
          </p:cNvSpPr>
          <p:nvPr/>
        </p:nvSpPr>
        <p:spPr>
          <a:xfrm>
            <a:off x="609600" y="685800"/>
            <a:ext cx="8229600" cy="808038"/>
          </a:xfrm>
          <a:prstGeom prst="rect">
            <a:avLst/>
          </a:prstGeom>
        </p:spPr>
        <p:txBody>
          <a:bodyPr vert="horz" anchor="t" anchorCtr="0">
            <a:normAutofit/>
          </a:bodyPr>
          <a:lstStyle/>
          <a:p>
            <a:pPr lvl="0">
              <a:spcBef>
                <a:spcPct val="0"/>
              </a:spcBef>
              <a:defRPr/>
            </a:pPr>
            <a:r>
              <a:rPr lang="sr-Latn-RS" sz="3200" dirty="0" smtClean="0"/>
              <a:t>Optimizacija pogona distributivne mreže</a:t>
            </a:r>
            <a:endParaRPr kumimoji="0" lang="sr-Latn-C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3657601" y="3048003"/>
          <a:ext cx="1350000" cy="360000"/>
        </p:xfrm>
        <a:graphic>
          <a:graphicData uri="http://schemas.openxmlformats.org/presentationml/2006/ole">
            <p:oleObj spid="_x0000_s1026" name="Ecuación" r:id="rId3" imgW="723600" imgH="228600" progId="Equation.3">
              <p:embed/>
            </p:oleObj>
          </a:graphicData>
        </a:graphic>
      </p:graphicFrame>
      <p:graphicFrame>
        <p:nvGraphicFramePr>
          <p:cNvPr id="15" name="Object 14"/>
          <p:cNvGraphicFramePr>
            <a:graphicFrameLocks noChangeAspect="1"/>
          </p:cNvGraphicFramePr>
          <p:nvPr/>
        </p:nvGraphicFramePr>
        <p:xfrm>
          <a:off x="3733800" y="3581400"/>
          <a:ext cx="1350000" cy="360000"/>
        </p:xfrm>
        <a:graphic>
          <a:graphicData uri="http://schemas.openxmlformats.org/presentationml/2006/ole">
            <p:oleObj spid="_x0000_s1027" name="Ecuación" r:id="rId4" imgW="939600" imgH="228600" progId="Equation.3">
              <p:embed/>
            </p:oleObj>
          </a:graphicData>
        </a:graphic>
      </p:graphicFrame>
      <p:graphicFrame>
        <p:nvGraphicFramePr>
          <p:cNvPr id="16" name="Object 15"/>
          <p:cNvGraphicFramePr>
            <a:graphicFrameLocks noChangeAspect="1"/>
          </p:cNvGraphicFramePr>
          <p:nvPr/>
        </p:nvGraphicFramePr>
        <p:xfrm>
          <a:off x="3657600" y="4038600"/>
          <a:ext cx="1350000" cy="360000"/>
        </p:xfrm>
        <a:graphic>
          <a:graphicData uri="http://schemas.openxmlformats.org/presentationml/2006/ole">
            <p:oleObj spid="_x0000_s1028" name="Ecuación" r:id="rId5" imgW="927000" imgH="228600" progId="Equation.3">
              <p:embed/>
            </p:oleObj>
          </a:graphicData>
        </a:graphic>
      </p:graphicFrame>
      <p:pic>
        <p:nvPicPr>
          <p:cNvPr id="17" name="Picture 2" descr="logo CG KO CIGRE"/>
          <p:cNvPicPr>
            <a:picLocks noChangeAspect="1" noChangeArrowheads="1"/>
          </p:cNvPicPr>
          <p:nvPr/>
        </p:nvPicPr>
        <p:blipFill>
          <a:blip r:embed="rId6" cstate="print"/>
          <a:srcRect/>
          <a:stretch>
            <a:fillRect/>
          </a:stretch>
        </p:blipFill>
        <p:spPr bwMode="auto">
          <a:xfrm>
            <a:off x="0" y="0"/>
            <a:ext cx="1057089" cy="612000"/>
          </a:xfrm>
          <a:prstGeom prst="rect">
            <a:avLst/>
          </a:prstGeom>
          <a:noFill/>
          <a:ln w="9525">
            <a:noFill/>
            <a:miter lim="800000"/>
            <a:headEnd/>
            <a:tailEnd/>
          </a:ln>
        </p:spPr>
      </p:pic>
      <p:cxnSp>
        <p:nvCxnSpPr>
          <p:cNvPr id="18" name="Straight Connector 17"/>
          <p:cNvCxnSpPr/>
          <p:nvPr/>
        </p:nvCxnSpPr>
        <p:spPr>
          <a:xfrm>
            <a:off x="0" y="609600"/>
            <a:ext cx="9144000"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214</TotalTime>
  <Words>931</Words>
  <Application>Microsoft Office PowerPoint</Application>
  <PresentationFormat>On-screen Show (4:3)</PresentationFormat>
  <Paragraphs>97</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Median</vt:lpstr>
      <vt:lpstr>Ecuación</vt:lpstr>
      <vt:lpstr>Koordinacija regulacije napona u Aktivnoj srednjenaponskoj distributivnoj mrežI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Hvala na Pažnji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Win7</dc:creator>
  <cp:lastModifiedBy>Win7</cp:lastModifiedBy>
  <cp:revision>159</cp:revision>
  <dcterms:created xsi:type="dcterms:W3CDTF">2017-04-29T16:14:44Z</dcterms:created>
  <dcterms:modified xsi:type="dcterms:W3CDTF">2017-05-12T06:57:56Z</dcterms:modified>
</cp:coreProperties>
</file>