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  <p:sldId id="259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50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>
            <a:normAutofit/>
          </a:bodyPr>
          <a:lstStyle/>
          <a:p>
            <a:r>
              <a:rPr lang="vi-VN" sz="2800" dirty="0" smtClean="0"/>
              <a:t>D-6 Uticaj jednožilnih   ekranizovanih  kablova   izvođenje uzemljivačkog sistema</a:t>
            </a:r>
            <a:endParaRPr lang="sr-Latn-C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886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Jednožilni kablovi : </a:t>
            </a:r>
            <a:r>
              <a:rPr lang="en-US" dirty="0" err="1" smtClean="0"/>
              <a:t>Bakarni</a:t>
            </a:r>
            <a:r>
              <a:rPr lang="en-US" dirty="0" smtClean="0"/>
              <a:t> </a:t>
            </a:r>
            <a:r>
              <a:rPr lang="en-US" dirty="0" err="1" smtClean="0"/>
              <a:t>pla</a:t>
            </a:r>
            <a:r>
              <a:rPr lang="sr-Latn-CS" dirty="0" smtClean="0"/>
              <a:t>š</a:t>
            </a:r>
            <a:r>
              <a:rPr lang="en-US" dirty="0" smtClean="0"/>
              <a:t>t </a:t>
            </a:r>
            <a:r>
              <a:rPr lang="en-US" dirty="0" err="1" smtClean="0"/>
              <a:t>kabla</a:t>
            </a:r>
            <a:r>
              <a:rPr lang="en-US" dirty="0" smtClean="0"/>
              <a:t> </a:t>
            </a:r>
            <a:endParaRPr lang="sr-Latn-C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572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namjena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oblikuje</a:t>
            </a:r>
            <a:r>
              <a:rPr lang="en-US" dirty="0" smtClean="0"/>
              <a:t> </a:t>
            </a:r>
            <a:r>
              <a:rPr lang="en-US" dirty="0" err="1" smtClean="0"/>
              <a:t>radijalon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sr-Latn-CS" dirty="0" smtClean="0"/>
              <a:t>ično</a:t>
            </a:r>
            <a:r>
              <a:rPr lang="en-US" dirty="0" smtClean="0"/>
              <a:t> </a:t>
            </a:r>
            <a:r>
              <a:rPr lang="en-US" dirty="0" err="1" smtClean="0"/>
              <a:t>polje</a:t>
            </a:r>
            <a:r>
              <a:rPr lang="en-US" dirty="0" smtClean="0"/>
              <a:t> u </a:t>
            </a:r>
            <a:r>
              <a:rPr lang="en-US" dirty="0" err="1" smtClean="0"/>
              <a:t>izolaciji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provodnika</a:t>
            </a:r>
            <a:endParaRPr lang="sr-Latn-C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181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</a:t>
            </a:r>
            <a:r>
              <a:rPr lang="en-US" dirty="0" err="1" smtClean="0"/>
              <a:t>obzirom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tri </a:t>
            </a:r>
            <a:r>
              <a:rPr lang="en-US" dirty="0" err="1" smtClean="0"/>
              <a:t>plasta</a:t>
            </a:r>
            <a:r>
              <a:rPr lang="en-US" dirty="0" smtClean="0"/>
              <a:t> u tri </a:t>
            </a:r>
            <a:r>
              <a:rPr lang="en-US" dirty="0" err="1" smtClean="0"/>
              <a:t>zile</a:t>
            </a:r>
            <a:r>
              <a:rPr lang="en-US" dirty="0" smtClean="0"/>
              <a:t>,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znacajan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redukcioni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endParaRPr lang="sr-Latn-C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590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Kablovi sa olovnim plastom: olovi plašt ima značajno uzemljivačko dejstvo (ne treba Fe-Zn  traka </a:t>
            </a:r>
            <a:endParaRPr lang="sr-Latn-C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5867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Polaganje Fe-Zn trake kao zamjene za olovni plast</a:t>
            </a:r>
            <a:endParaRPr lang="sr-Latn-C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1905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Kablovi trožilni bez bakarnog ekrana (PP-41) paralelo smo polagali Fe-Zn traku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1" grpId="0"/>
      <p:bldP spid="12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Pitanje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1"/>
            <a:ext cx="7848600" cy="91440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Sopstvene i međusobne impedanse napojnog kabla</a:t>
            </a:r>
            <a:endParaRPr lang="sr-Latn-C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953000" y="1676400"/>
          <a:ext cx="3686175" cy="3286125"/>
        </p:xfrm>
        <a:graphic>
          <a:graphicData uri="http://schemas.openxmlformats.org/presentationml/2006/ole">
            <p:oleObj spid="_x0000_s1025" name="AutoCAD Drawing" r:id="rId3" imgW="2811780" imgH="2514600" progId="AutoCAD.Drawing.20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1219200" y="5181600"/>
            <a:ext cx="7086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Jednožilni kablovi položeni u trougao sa rastojanjem D</a:t>
            </a:r>
            <a:r>
              <a:rPr kumimoji="0" lang="sr-Latn-C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između centara provodnika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66800" y="1828800"/>
          <a:ext cx="2590800" cy="3227388"/>
        </p:xfrm>
        <a:graphic>
          <a:graphicData uri="http://schemas.openxmlformats.org/presentationml/2006/ole">
            <p:oleObj spid="_x0000_s1026" name="AutoCAD Drawing" r:id="rId4" imgW="2164080" imgH="2697480" progId="AutoCAD.Drawing.20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609600" y="1600200"/>
            <a:ext cx="3810000" cy="3657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" name="Oval 7"/>
          <p:cNvSpPr/>
          <p:nvPr/>
        </p:nvSpPr>
        <p:spPr>
          <a:xfrm>
            <a:off x="4876800" y="1447800"/>
            <a:ext cx="3962400" cy="381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Redukcioni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kabla</a:t>
            </a:r>
            <a:endParaRPr lang="sr-Latn-C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Redukcioni faktor je odnos dijela struje zemljospoja koja kroz uzemljivac ide u zemlju i ukupne struje zemljospoja</a:t>
            </a:r>
            <a:endParaRPr lang="sr-Latn-C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524000" y="3276600"/>
            <a:ext cx="6324600" cy="76200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43000" y="3048000"/>
            <a:ext cx="7543800" cy="76200"/>
          </a:xfrm>
          <a:prstGeom prst="line">
            <a:avLst/>
          </a:prstGeom>
          <a:ln w="444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" y="4495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0" y="46482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7924800" y="47244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43800" y="4648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0" y="4800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24800" y="4953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14400" y="4800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143000" y="5029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989806" y="3962400"/>
            <a:ext cx="1067594" cy="794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7163594" y="3961606"/>
            <a:ext cx="1371600" cy="1588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>
          <a:xfrm rot="5400000">
            <a:off x="7772400" y="3581400"/>
            <a:ext cx="1524000" cy="457200"/>
          </a:xfrm>
          <a:prstGeom prst="bentConnector3">
            <a:avLst>
              <a:gd name="adj1" fmla="val 38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rc 83"/>
          <p:cNvSpPr/>
          <p:nvPr/>
        </p:nvSpPr>
        <p:spPr>
          <a:xfrm rot="10800000">
            <a:off x="1219200" y="3886200"/>
            <a:ext cx="6781800" cy="1600200"/>
          </a:xfrm>
          <a:prstGeom prst="arc">
            <a:avLst>
              <a:gd name="adj1" fmla="val 10672032"/>
              <a:gd name="adj2" fmla="val 0"/>
            </a:avLst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6477000" y="2743200"/>
            <a:ext cx="20574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086600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I</a:t>
            </a:r>
            <a:r>
              <a:rPr lang="sr-Latn-CS" sz="3600" baseline="-25000" dirty="0" smtClean="0"/>
              <a:t>k</a:t>
            </a:r>
            <a:endParaRPr lang="sr-Latn-CS" sz="3600" baseline="-25000" dirty="0"/>
          </a:p>
        </p:txBody>
      </p:sp>
      <p:cxnSp>
        <p:nvCxnSpPr>
          <p:cNvPr id="99" name="Straight Arrow Connector 98"/>
          <p:cNvCxnSpPr/>
          <p:nvPr/>
        </p:nvCxnSpPr>
        <p:spPr>
          <a:xfrm rot="10800000">
            <a:off x="5791200" y="3505200"/>
            <a:ext cx="16764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943600" y="3581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/1-r/I</a:t>
            </a:r>
            <a:r>
              <a:rPr lang="sr-Latn-CS" sz="3600" baseline="-25000" dirty="0" smtClean="0"/>
              <a:t>k</a:t>
            </a:r>
            <a:endParaRPr lang="sr-Latn-CS" sz="3600" baseline="-25000" dirty="0"/>
          </a:p>
        </p:txBody>
      </p:sp>
      <p:cxnSp>
        <p:nvCxnSpPr>
          <p:cNvPr id="101" name="Straight Arrow Connector 100"/>
          <p:cNvCxnSpPr/>
          <p:nvPr/>
        </p:nvCxnSpPr>
        <p:spPr>
          <a:xfrm rot="10800000" flipV="1">
            <a:off x="6781800" y="5029200"/>
            <a:ext cx="1219202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21370596">
            <a:off x="7564035" y="5372628"/>
            <a:ext cx="118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Iz=rI</a:t>
            </a:r>
            <a:r>
              <a:rPr lang="sr-Latn-CS" sz="3600" baseline="-25000" dirty="0" smtClean="0"/>
              <a:t>k</a:t>
            </a:r>
            <a:endParaRPr lang="sr-Latn-CS" sz="3600" baseline="-25000" dirty="0"/>
          </a:p>
        </p:txBody>
      </p:sp>
      <p:cxnSp>
        <p:nvCxnSpPr>
          <p:cNvPr id="110" name="Straight Connector 109"/>
          <p:cNvCxnSpPr>
            <a:endCxn id="113" idx="1"/>
          </p:cNvCxnSpPr>
          <p:nvPr/>
        </p:nvCxnSpPr>
        <p:spPr>
          <a:xfrm flipV="1">
            <a:off x="3429000" y="2623066"/>
            <a:ext cx="457200" cy="424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886200" y="243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Provodnik</a:t>
            </a:r>
            <a:endParaRPr lang="sr-Latn-CS" dirty="0"/>
          </a:p>
        </p:txBody>
      </p:sp>
      <p:cxnSp>
        <p:nvCxnSpPr>
          <p:cNvPr id="120" name="Straight Connector 119"/>
          <p:cNvCxnSpPr/>
          <p:nvPr/>
        </p:nvCxnSpPr>
        <p:spPr>
          <a:xfrm rot="16200000" flipH="1">
            <a:off x="2895600" y="34290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3528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Ekran</a:t>
            </a:r>
            <a:r>
              <a:rPr lang="en-US" dirty="0" smtClean="0"/>
              <a:t> </a:t>
            </a:r>
            <a:r>
              <a:rPr lang="sr-Latn-CS" dirty="0" smtClean="0"/>
              <a:t> (3 kom)</a:t>
            </a:r>
            <a:endParaRPr lang="sr-Latn-CS" dirty="0"/>
          </a:p>
        </p:txBody>
      </p:sp>
      <p:cxnSp>
        <p:nvCxnSpPr>
          <p:cNvPr id="124" name="Straight Arrow Connector 123"/>
          <p:cNvCxnSpPr/>
          <p:nvPr/>
        </p:nvCxnSpPr>
        <p:spPr>
          <a:xfrm rot="5400000" flipH="1" flipV="1">
            <a:off x="494506" y="3848100"/>
            <a:ext cx="1296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57200" y="3505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aseline="-25000" dirty="0" smtClean="0"/>
              <a:t>V0</a:t>
            </a:r>
            <a:endParaRPr lang="sr-Latn-CS" sz="3600" baseline="-25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642932" y="5754105"/>
            <a:ext cx="1667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r=I</a:t>
            </a:r>
            <a:r>
              <a:rPr lang="en-US" sz="3600" baseline="-25000" dirty="0" smtClean="0"/>
              <a:t>z</a:t>
            </a:r>
            <a:r>
              <a:rPr lang="sr-Latn-CS" sz="3600" dirty="0" smtClean="0"/>
              <a:t>/I</a:t>
            </a:r>
            <a:r>
              <a:rPr lang="en-US" sz="3600" baseline="-25000" dirty="0" smtClean="0"/>
              <a:t>k</a:t>
            </a:r>
            <a:endParaRPr lang="sr-Latn-CS" sz="3600" baseline="-25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133600" y="4343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aseline="-25000" dirty="0" smtClean="0"/>
              <a:t>Rz1</a:t>
            </a:r>
            <a:endParaRPr lang="sr-Latn-CS" sz="3600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858000" y="4419601"/>
            <a:ext cx="685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aseline="-25000" dirty="0" smtClean="0"/>
              <a:t>Rz2</a:t>
            </a:r>
            <a:endParaRPr lang="sr-Latn-CS" sz="36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5105400" y="563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Zemlja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0" grpId="0"/>
      <p:bldP spid="103" grpId="0"/>
      <p:bldP spid="129" grpId="0"/>
      <p:bldP spid="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r-Latn-CS" dirty="0" smtClean="0"/>
              <a:t>Uticaj </a:t>
            </a:r>
            <a:r>
              <a:rPr lang="en-US" dirty="0" err="1" smtClean="0"/>
              <a:t>presjeka</a:t>
            </a:r>
            <a:r>
              <a:rPr lang="en-US" dirty="0" smtClean="0"/>
              <a:t> </a:t>
            </a:r>
            <a:r>
              <a:rPr lang="sr-Latn-CS" dirty="0" smtClean="0"/>
              <a:t>bakarnog plašta </a:t>
            </a:r>
            <a:endParaRPr lang="sr-Latn-C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Za slucaj kabla XHE 49-A 3/1x240 mm2/ izvrsen je proracun struje jednofaznog zemljospoja i njene raspodjele izmedlju puteva kroz zemlju i kroz bakarne </a:t>
            </a:r>
            <a:r>
              <a:rPr lang="en-US" dirty="0" err="1" smtClean="0"/>
              <a:t>ekrane</a:t>
            </a:r>
            <a:endParaRPr lang="sr-Latn-C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16927" y="2133600"/>
          <a:ext cx="7917473" cy="1981200"/>
        </p:xfrm>
        <a:graphic>
          <a:graphicData uri="http://schemas.openxmlformats.org/presentationml/2006/ole">
            <p:oleObj spid="_x0000_s18434" name="Worksheet" r:id="rId3" imgW="5760754" imgH="975432" progId="Excel.Sheet.12">
              <p:embed/>
            </p:oleObj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Tabela II: Uticaj presjeka pla</a:t>
            </a:r>
            <a:r>
              <a:rPr kumimoji="0" lang="sr-Latn-C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sr-Latn-C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 na redukcioni faktor napojnog kabla struja zemljospoja i njenu </a:t>
            </a:r>
            <a:endParaRPr kumimoji="0" lang="sr-Latn-C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raspodjelu </a:t>
            </a:r>
            <a:endParaRPr kumimoji="0" lang="sr-Latn-C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b="1" dirty="0" smtClean="0"/>
              <a:t>Za</a:t>
            </a:r>
            <a:r>
              <a:rPr lang="en-US" b="1" dirty="0" smtClean="0"/>
              <a:t> </a:t>
            </a:r>
            <a:r>
              <a:rPr lang="sr-Latn-CS" b="1" dirty="0" smtClean="0"/>
              <a:t>odabrani napojni kabal XHE 49-A sa električnom zaštitom od bakra 25 mm</a:t>
            </a:r>
            <a:r>
              <a:rPr lang="sr-Latn-CS" b="1" baseline="30000" dirty="0" smtClean="0"/>
              <a:t>2</a:t>
            </a:r>
            <a:r>
              <a:rPr lang="sr-Latn-CS" b="1" dirty="0" smtClean="0"/>
              <a:t>, preostaje mogućnost da se na preraspodjelu struja između puta kroz zemlju i kroz bakarni plašt utiče izborom vrednosti otpora uzemljivača napajane transformatorske stanice. </a:t>
            </a:r>
            <a:endParaRPr lang="sr-Latn-C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563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dirty="0" smtClean="0"/>
              <a:t>Ta činjenica će biti korištena za analizu mogućnosti za optimalan izbor otpornosti uzemljivača postrojenja u skladu sa postavljenim ograničenjima.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944562"/>
          </a:xfrm>
        </p:spPr>
        <p:txBody>
          <a:bodyPr/>
          <a:lstStyle/>
          <a:p>
            <a:r>
              <a:rPr lang="en-US" dirty="0" err="1" smtClean="0"/>
              <a:t>Propisi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uzemljiv</a:t>
            </a:r>
            <a:r>
              <a:rPr lang="sr-Latn-CS" dirty="0" smtClean="0"/>
              <a:t>ac</a:t>
            </a:r>
            <a:r>
              <a:rPr lang="en-US" dirty="0" smtClean="0"/>
              <a:t>e</a:t>
            </a:r>
            <a:endParaRPr lang="sr-Latn-C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U slucaju </a:t>
            </a:r>
            <a:r>
              <a:rPr lang="sr-Latn-CS" dirty="0" smtClean="0"/>
              <a:t>Popovic</a:t>
            </a:r>
            <a:r>
              <a:rPr lang="en-US" dirty="0" smtClean="0"/>
              <a:t>a</a:t>
            </a:r>
            <a:r>
              <a:rPr lang="sr-Latn-CS" dirty="0" smtClean="0"/>
              <a:t> </a:t>
            </a:r>
            <a:r>
              <a:rPr lang="sr-Latn-CS" dirty="0" smtClean="0"/>
              <a:t>imamo TS 35-10 kV i TS 10-0.4 kV </a:t>
            </a:r>
            <a:r>
              <a:rPr lang="sr-Latn-CS" b="1" u="sng" dirty="0" smtClean="0"/>
              <a:t>na istom prostoru sa istim </a:t>
            </a:r>
            <a:r>
              <a:rPr lang="en-US" b="1" u="sng" dirty="0" err="1" smtClean="0"/>
              <a:t>zajedi</a:t>
            </a:r>
            <a:r>
              <a:rPr lang="sr-Latn-CS" b="1" u="sng" dirty="0" smtClean="0"/>
              <a:t>č</a:t>
            </a:r>
            <a:r>
              <a:rPr lang="en-US" b="1" u="sng" dirty="0" err="1" smtClean="0"/>
              <a:t>kim</a:t>
            </a:r>
            <a:r>
              <a:rPr lang="sr-Latn-CS" b="1" u="sng" dirty="0" smtClean="0"/>
              <a:t> uzemljivacem</a:t>
            </a:r>
            <a:r>
              <a:rPr lang="sr-Latn-CS" b="1" u="sng" dirty="0" smtClean="0"/>
              <a:t>.</a:t>
            </a:r>
            <a:endParaRPr lang="sr-Latn-C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886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Prema /1/ i /2/ ukupan napon koji se smije javiti na uzemljivacu manji je ili jednak dvostrukoj vrednosti dozvoljenog </a:t>
            </a:r>
            <a:r>
              <a:rPr lang="sr-Latn-CS" dirty="0" smtClean="0"/>
              <a:t>napona</a:t>
            </a:r>
            <a:endParaRPr lang="sr-Latn-C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2286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Mreza 35 kV radi sa uzemljenim zvjezdistem sa strujom ogranicenom na 300 A, </a:t>
            </a:r>
          </a:p>
          <a:p>
            <a:r>
              <a:rPr lang="sr-Latn-CS" dirty="0" smtClean="0"/>
              <a:t>a mreza 10 kV sa izolovanim zvjezdistem.</a:t>
            </a:r>
            <a:endParaRPr lang="sr-Latn-C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124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Napon nauzemljivacu kao i njegova granicna vrednost određeni su za uzemljeno zvjezdište zbog vecih struja zemljospoja </a:t>
            </a:r>
            <a:endParaRPr lang="sr-Latn-C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286000" y="4495800"/>
          <a:ext cx="3505200" cy="796636"/>
        </p:xfrm>
        <a:graphic>
          <a:graphicData uri="http://schemas.openxmlformats.org/presentationml/2006/ole">
            <p:oleObj spid="_x0000_s15365" name="Equation" r:id="rId3" imgW="838080" imgH="19044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81000" y="5334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r-redukcioni faktor, Ik struja jednofazog zemljospoja, otpor uzemljivaca, kd =2 , Udoz dozvoljeni napon koji za vrijeme iskljucenja voda u kvaru od 1 s iznosi 75 V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1143000"/>
          </a:xfrm>
        </p:spPr>
        <p:txBody>
          <a:bodyPr>
            <a:normAutofit/>
          </a:bodyPr>
          <a:lstStyle/>
          <a:p>
            <a:r>
              <a:rPr lang="sr-Latn-CS" sz="3200" dirty="0" smtClean="0"/>
              <a:t>Napojni kabal za TS 35/10 kV “Popovici” sa bakarnim ekranom 25 mm</a:t>
            </a:r>
            <a:r>
              <a:rPr lang="sr-Latn-CS" sz="3200" baseline="30000" dirty="0" smtClean="0"/>
              <a:t>2</a:t>
            </a:r>
            <a:endParaRPr lang="sr-Latn-CS" sz="3200" baseline="300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762000" y="2895600"/>
          <a:ext cx="7858696" cy="2438399"/>
        </p:xfrm>
        <a:graphic>
          <a:graphicData uri="http://schemas.openxmlformats.org/presentationml/2006/ole">
            <p:oleObj spid="_x0000_s19457" name="Worksheet" r:id="rId3" imgW="4640608" imgH="1683954" progId="Excel.Sheet.12">
              <p:embed/>
            </p:oleObj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33400" y="19050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Tabela III:Preraspodjela struje zemljospoja, redukcioni faktor, potencijal uzemljivača S</a:t>
            </a:r>
            <a:r>
              <a:rPr kumimoji="0" lang="sr-Latn-C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=25 (mm</a:t>
            </a:r>
            <a:r>
              <a:rPr kumimoji="0" lang="sr-Latn-C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R</a:t>
            </a:r>
            <a:r>
              <a:rPr kumimoji="0" lang="sr-Latn-C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uz1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=0.19 (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reekC" pitchFamily="2" charset="0"/>
                <a:ea typeface="Times New Roman" pitchFamily="18" charset="0"/>
                <a:cs typeface="GreekC" pitchFamily="2" charset="0"/>
              </a:rPr>
              <a:t>W)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Latn-CS" sz="3200" dirty="0" smtClean="0"/>
              <a:t>Napojni kabal za TS 35/10 kV “Popovici” sa bakarnim ekranom </a:t>
            </a:r>
            <a:r>
              <a:rPr lang="en-US" sz="3200" dirty="0" smtClean="0"/>
              <a:t>16</a:t>
            </a:r>
            <a:r>
              <a:rPr lang="sr-Latn-CS" sz="3200" dirty="0" smtClean="0"/>
              <a:t> mm</a:t>
            </a:r>
            <a:r>
              <a:rPr lang="sr-Latn-CS" sz="3200" baseline="30000" dirty="0" smtClean="0"/>
              <a:t>2</a:t>
            </a:r>
            <a:endParaRPr lang="sr-Latn-CS" sz="32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04800" y="2514600"/>
          <a:ext cx="8526827" cy="2438400"/>
        </p:xfrm>
        <a:graphic>
          <a:graphicData uri="http://schemas.openxmlformats.org/presentationml/2006/ole">
            <p:oleObj spid="_x0000_s20481" name="Worksheet" r:id="rId3" imgW="4655724" imgH="1653505" progId="Excel.Sheet.12">
              <p:embed/>
            </p:oleObj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000" y="13716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Tabela IV: Prerasodjela struje zemljospoja, redukcioni faktor i potencijal uzemljivača, S</a:t>
            </a:r>
            <a:r>
              <a:rPr kumimoji="0" lang="sr-Latn-C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=16 (mm</a:t>
            </a:r>
            <a:r>
              <a:rPr kumimoji="0" lang="sr-Latn-C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R</a:t>
            </a:r>
            <a:r>
              <a:rPr kumimoji="0" lang="sr-Latn-C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uz1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=0.19 (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reekC" pitchFamily="2" charset="0"/>
                <a:ea typeface="Times New Roman" pitchFamily="18" charset="0"/>
                <a:cs typeface="GreekC" pitchFamily="2" charset="0"/>
              </a:rPr>
              <a:t>W)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sr-Latn-CS" sz="4000" dirty="0" smtClean="0"/>
              <a:t>Tehnoekonomska analiza</a:t>
            </a:r>
            <a:endParaRPr lang="sr-Latn-CS" sz="4000" dirty="0"/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Izmjerena vrijednost otpora uzemljenja u TS 35/10 kV "Popovići" od 0.24 (</a:t>
            </a:r>
            <a:r>
              <a:rPr lang="el-GR" dirty="0" smtClean="0"/>
              <a:t>Ω</a:t>
            </a:r>
            <a:r>
              <a:rPr lang="sr-Latn-CS" dirty="0" smtClean="0"/>
              <a:t>) stvara na uzemljivaču napon od 23.91 (V). </a:t>
            </a:r>
          </a:p>
          <a:p>
            <a:r>
              <a:rPr lang="sr-Latn-CS" dirty="0" smtClean="0"/>
              <a:t>To je vrednost mnogo manja od najvećeg napona na uzemljivaču od 150 (V). Iz tabele III očigledno je da se maksimalni napon ne bi prekoračio ni kod mnogo većih vrednosti otpora uzemljenja. </a:t>
            </a:r>
            <a:endParaRPr lang="sr-Latn-CS" dirty="0"/>
          </a:p>
        </p:txBody>
      </p:sp>
      <p:sp>
        <p:nvSpPr>
          <p:cNvPr id="4" name="Rectangle 3"/>
          <p:cNvSpPr/>
          <p:nvPr/>
        </p:nvSpPr>
        <p:spPr>
          <a:xfrm>
            <a:off x="304800" y="28194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Ova činjenica podstiče na dalje razmišljanje u smjeru moguće uštede na materijalu utrošenom za uzemljivač</a:t>
            </a:r>
            <a:endParaRPr lang="sr-Latn-CS" dirty="0"/>
          </a:p>
        </p:txBody>
      </p:sp>
      <p:sp>
        <p:nvSpPr>
          <p:cNvPr id="8" name="Rectangle 7"/>
          <p:cNvSpPr/>
          <p:nvPr/>
        </p:nvSpPr>
        <p:spPr>
          <a:xfrm>
            <a:off x="228600" y="35814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S obzirom na veličine otpora uzemljivača, pri kojima ne dolazi do previsokog napona na uzemljivačima, moguće je da polaganje trake paralelno sa napojnim kablovima nije uopšte potrebno.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46482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 Efekti električnih zaštita na smanjenju potencijala uzemljivača, sudeći po rezultatima, mogu  da nadoknade djelovanje pocinčane trake koja se u tom slučaju može isključiti iz polaganja u rov. </a:t>
            </a:r>
            <a:endParaRPr lang="sr-Latn-CS" dirty="0"/>
          </a:p>
        </p:txBody>
      </p:sp>
      <p:sp>
        <p:nvSpPr>
          <p:cNvPr id="10" name="Rectangle 9"/>
          <p:cNvSpPr/>
          <p:nvPr/>
        </p:nvSpPr>
        <p:spPr>
          <a:xfrm>
            <a:off x="228600" y="57912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b="1" dirty="0" smtClean="0"/>
              <a:t>Ideja o eliminaciji paralelnog polaganja Fe-Zn trake svakako zaslužuje ozbiljnu pažnju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Zaključak</a:t>
            </a:r>
            <a:endParaRPr lang="sr-Latn-CS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12954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Rezultati dati u ovom radu pokazuju da se uticaj električne zaštite jednožilnih kablova na uzemljenja postrojenja koja povezuju ne mogu zanemariti.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133600"/>
            <a:ext cx="8153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sz="1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 slučaju rada mreže sa izolovanim zvjezdi</a:t>
            </a:r>
            <a:r>
              <a:rPr lang="sr-Latn-CS" sz="1400" u="sng" dirty="0" smtClean="0">
                <a:ea typeface="Times New Roman" pitchFamily="18" charset="0"/>
                <a:cs typeface="Arial" pitchFamily="34" charset="0"/>
              </a:rPr>
              <a:t>š</a:t>
            </a:r>
            <a:r>
              <a:rPr lang="sr-Latn-CS" sz="1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tem </a:t>
            </a:r>
            <a:r>
              <a:rPr lang="sr-Latn-C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redukcija struje kroz uzemljivač se ne uzima u obzir jer su struje zemljospoja relativno male pa se srazmjerno lako postižu povoljne vrednosti otpora uzemljenja.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9718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sz="1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 slučaju rada mreže sa uzemljenim zvjezdi</a:t>
            </a:r>
            <a:r>
              <a:rPr lang="sr-Latn-CS" sz="1400" u="sng" dirty="0" smtClean="0">
                <a:ea typeface="Times New Roman" pitchFamily="18" charset="0"/>
                <a:cs typeface="Arial" pitchFamily="34" charset="0"/>
              </a:rPr>
              <a:t>š</a:t>
            </a:r>
            <a:r>
              <a:rPr lang="sr-Latn-CS" sz="14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tem </a:t>
            </a:r>
            <a:r>
              <a:rPr lang="sr-Latn-C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sa strujem ograničenom na 300 (A) efekti električne za</a:t>
            </a:r>
            <a:r>
              <a:rPr lang="sr-Latn-CS" sz="1400" dirty="0" smtClean="0">
                <a:ea typeface="Times New Roman" pitchFamily="18" charset="0"/>
                <a:cs typeface="Arial" pitchFamily="34" charset="0"/>
              </a:rPr>
              <a:t>š</a:t>
            </a:r>
            <a:r>
              <a:rPr lang="sr-Latn-C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tite su vrlo značajni pa  se moraju uzeti u skladu sa odgovarajućim propisima. 	</a:t>
            </a:r>
            <a:endParaRPr lang="sr-Latn-C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572000"/>
            <a:ext cx="861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Sasvim je izvjesno, na osnovu iznijetih rezultata, na osnovu propisa i prakse u svijetu, da polaganje pocinčane trake paralelno sa jednožilnim kablovima srednjeg napona sa električnom zaštitom od bakarnih traka nije potrebno. </a:t>
            </a:r>
            <a:endParaRPr lang="sr-Latn-CS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733800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To nam pruža mogućnost da na račun smanjenja struje kroz uzemljivač smanjimo otpor uzemljivača </a:t>
            </a:r>
            <a:r>
              <a:rPr lang="sr-Latn-C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što </a:t>
            </a:r>
            <a:r>
              <a:rPr lang="sr-Latn-CS" sz="1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zavisnosti </a:t>
            </a:r>
            <a:r>
              <a:rPr lang="sr-Latn-CS" sz="1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od podešenog vremena reagovanja zemljospojne zaštite</a:t>
            </a:r>
            <a:r>
              <a:rPr lang="sr-Latn-CS" sz="1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i veoma </a:t>
            </a:r>
            <a:r>
              <a:rPr lang="sr-Latn-CS" sz="1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zavisi i od presjeka  električne zaštite</a:t>
            </a:r>
            <a:r>
              <a:rPr lang="sr-Latn-C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54864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Efekti koje na uzemljenja imaju bakarne trake električnih za</a:t>
            </a:r>
            <a:r>
              <a:rPr lang="sr-Latn-CS" dirty="0" smtClean="0">
                <a:ea typeface="Times New Roman" pitchFamily="18" charset="0"/>
                <a:cs typeface="Arial" pitchFamily="34" charset="0"/>
              </a:rPr>
              <a:t>š</a:t>
            </a:r>
            <a:r>
              <a:rPr lang="sr-Latn-C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tita jedožilnih napojnih kablova su tako veliki da se ne smiju zanemariti, već se obavezno mora, u skladu sa propisima, uzeti u obzir redukcioni faktor napojnih kablova. 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05" grpId="0"/>
      <p:bldP spid="4" grpId="0"/>
      <p:bldP spid="5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775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AutoCAD Drawing</vt:lpstr>
      <vt:lpstr>Worksheet</vt:lpstr>
      <vt:lpstr>Equation</vt:lpstr>
      <vt:lpstr>D-6 Uticaj jednožilnih   ekranizovanih  kablova   izvođenje uzemljivačkog sistema</vt:lpstr>
      <vt:lpstr>Sopstvene i međusobne impedanse napojnog kabla</vt:lpstr>
      <vt:lpstr>Redukcioni faktor kabla</vt:lpstr>
      <vt:lpstr>Uticaj presjeka bakarnog plašta </vt:lpstr>
      <vt:lpstr>Propisi za uzemljivace</vt:lpstr>
      <vt:lpstr>Napojni kabal za TS 35/10 kV “Popovici” sa bakarnim ekranom 25 mm2</vt:lpstr>
      <vt:lpstr>Napojni kabal za TS 35/10 kV “Popovici” sa bakarnim ekranom 16 mm2</vt:lpstr>
      <vt:lpstr>Tehnoekonomska analiza</vt:lpstr>
      <vt:lpstr>Zaključak</vt:lpstr>
      <vt:lpstr>Pitanje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Konstrukcija jednozilnih kablova</dc:title>
  <dc:creator>Borislav</dc:creator>
  <cp:lastModifiedBy>Borislav</cp:lastModifiedBy>
  <cp:revision>40</cp:revision>
  <dcterms:created xsi:type="dcterms:W3CDTF">2006-08-16T00:00:00Z</dcterms:created>
  <dcterms:modified xsi:type="dcterms:W3CDTF">2017-05-11T21:11:42Z</dcterms:modified>
</cp:coreProperties>
</file>