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0" r:id="rId5"/>
    <p:sldId id="262" r:id="rId6"/>
    <p:sldId id="263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C-6 RAZVOJ SN I UKLAPANJE TS 3510 kV POPOVIĆI U DISTRIBUTIVNU MREŽU GRADA BARA</a:t>
            </a:r>
            <a:endParaRPr lang="sr-Latn-C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2209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Razvoj transformacija 35/10 i 10/0.4 kV (konzum Topolice)</a:t>
            </a:r>
            <a:endParaRPr kumimoji="0" lang="sr-Latn-C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Izgradnja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TS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35/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kV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č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Makedonsko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naselje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Bara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Primorka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Pekara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rekonstrukcija Topolice 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Period </a:t>
            </a:r>
            <a:r>
              <a:rPr kumimoji="0" lang="sr-Latn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 </a:t>
            </a:r>
            <a:r>
              <a:rPr kumimoji="0" lang="sr-Latn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zemljotresa do 1987) </a:t>
            </a:r>
            <a:endParaRPr kumimoji="0" lang="sr-Latn-C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TS 35/10 kV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č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Bar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nisu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dovoljno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integrisane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 10 kV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mre</a:t>
            </a:r>
            <a:r>
              <a:rPr lang="sr-Latn-CS" sz="2800" dirty="0" smtClean="0">
                <a:latin typeface="+mj-lt"/>
                <a:ea typeface="+mj-ea"/>
                <a:cs typeface="+mj-cs"/>
              </a:rPr>
              <a:t>ž</a:t>
            </a:r>
            <a:r>
              <a:rPr lang="en-US" sz="2800" dirty="0" smtClean="0"/>
              <a:t>u</a:t>
            </a:r>
            <a:endParaRPr kumimoji="0" lang="sr-Latn-C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16002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dirty="0" smtClean="0"/>
              <a:t>Transformacija 35/0.4 kV (od 1948 DO 1964</a:t>
            </a:r>
            <a:endParaRPr lang="sr-Latn-C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6764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Izgradnja petlje preko Ilina  do Žukotrlice 4 (1998 godina)</a:t>
            </a:r>
            <a:endParaRPr lang="sr-Latn-C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971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3 voda Do Pod lozom, Mimoza Prekookeanska  (</a:t>
            </a:r>
            <a:r>
              <a:rPr lang="sr-Latn-CS" sz="3600" dirty="0" smtClean="0"/>
              <a:t>201</a:t>
            </a:r>
            <a:r>
              <a:rPr lang="en-US" sz="3600" dirty="0" smtClean="0"/>
              <a:t>1</a:t>
            </a:r>
            <a:r>
              <a:rPr lang="sr-Latn-CS" sz="3600" dirty="0" smtClean="0"/>
              <a:t> </a:t>
            </a:r>
            <a:r>
              <a:rPr lang="sr-Latn-CS" sz="3600" dirty="0" smtClean="0"/>
              <a:t>godina)</a:t>
            </a:r>
            <a:endParaRPr lang="sr-Latn-CS" sz="36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dirty="0" smtClean="0"/>
              <a:t>INTEGRACIJA POSTOJEĆIH TS 35/10 kV U SN 10 kV MREŽU BARA</a:t>
            </a:r>
            <a:endParaRPr lang="sr-Latn-C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4343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Izvod S Bar Tomba  (2011 godina)</a:t>
            </a:r>
            <a:endParaRPr lang="sr-Latn-C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257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 </a:t>
            </a:r>
            <a:r>
              <a:rPr lang="en-US" sz="3600" dirty="0" err="1" smtClean="0"/>
              <a:t>potpunog</a:t>
            </a:r>
            <a:r>
              <a:rPr lang="en-US" sz="3600" dirty="0" smtClean="0"/>
              <a:t> </a:t>
            </a:r>
            <a:r>
              <a:rPr lang="en-US" sz="3600" dirty="0" err="1" smtClean="0"/>
              <a:t>iskori</a:t>
            </a:r>
            <a:r>
              <a:rPr lang="sr-Latn-CS" sz="3600" dirty="0" smtClean="0"/>
              <a:t>štenja prošlo 23 godine</a:t>
            </a:r>
            <a:endParaRPr lang="sr-Latn-C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sr-Latn-CS" dirty="0" smtClean="0"/>
              <a:t>Formiranje konzuma TS Popovići</a:t>
            </a:r>
            <a:endParaRPr lang="sr-Latn-CS" dirty="0"/>
          </a:p>
        </p:txBody>
      </p:sp>
      <p:pic>
        <p:nvPicPr>
          <p:cNvPr id="4" name="Content Placeholder 3" descr="Sit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43000"/>
            <a:ext cx="4972330" cy="5308998"/>
          </a:xfrm>
          <a:ln w="63500">
            <a:solidFill>
              <a:schemeClr val="tx1"/>
            </a:solidFill>
          </a:ln>
        </p:spPr>
      </p:pic>
      <p:sp>
        <p:nvSpPr>
          <p:cNvPr id="6" name="Oval 5"/>
          <p:cNvSpPr/>
          <p:nvPr/>
        </p:nvSpPr>
        <p:spPr>
          <a:xfrm>
            <a:off x="1066800" y="1371600"/>
            <a:ext cx="3657600" cy="2209800"/>
          </a:xfrm>
          <a:prstGeom prst="ellipse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Oval 6"/>
          <p:cNvSpPr/>
          <p:nvPr/>
        </p:nvSpPr>
        <p:spPr>
          <a:xfrm>
            <a:off x="990600" y="3505200"/>
            <a:ext cx="3581400" cy="2438400"/>
          </a:xfrm>
          <a:prstGeom prst="ellipse">
            <a:avLst/>
          </a:prstGeom>
          <a:noFill/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" name="Oval 7"/>
          <p:cNvSpPr/>
          <p:nvPr/>
        </p:nvSpPr>
        <p:spPr>
          <a:xfrm>
            <a:off x="2819400" y="1524000"/>
            <a:ext cx="1981200" cy="2667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" name="Oval 8"/>
          <p:cNvSpPr/>
          <p:nvPr/>
        </p:nvSpPr>
        <p:spPr>
          <a:xfrm>
            <a:off x="2209800" y="4114800"/>
            <a:ext cx="2514600" cy="2133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0" name="Oval 9"/>
          <p:cNvSpPr/>
          <p:nvPr/>
        </p:nvSpPr>
        <p:spPr>
          <a:xfrm>
            <a:off x="1066800" y="1447800"/>
            <a:ext cx="1752600" cy="2057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Oval 11"/>
          <p:cNvSpPr/>
          <p:nvPr/>
        </p:nvSpPr>
        <p:spPr>
          <a:xfrm>
            <a:off x="762000" y="3429000"/>
            <a:ext cx="2438400" cy="990600"/>
          </a:xfrm>
          <a:prstGeom prst="ellipse">
            <a:avLst/>
          </a:prstGeom>
          <a:noFill/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Rectangle 12"/>
          <p:cNvSpPr/>
          <p:nvPr/>
        </p:nvSpPr>
        <p:spPr>
          <a:xfrm>
            <a:off x="6172200" y="9144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Sa </a:t>
            </a:r>
            <a:r>
              <a:rPr lang="sr-Latn-CS" dirty="0" smtClean="0"/>
              <a:t>Topolice je skinuto </a:t>
            </a:r>
            <a:r>
              <a:rPr lang="sr-Latn-CS" dirty="0" smtClean="0"/>
              <a:t>oko 6 </a:t>
            </a:r>
            <a:r>
              <a:rPr lang="sr-Latn-CS" dirty="0" smtClean="0"/>
              <a:t>MVA </a:t>
            </a:r>
            <a:endParaRPr lang="sr-Latn-CS" dirty="0"/>
          </a:p>
        </p:txBody>
      </p:sp>
      <p:sp>
        <p:nvSpPr>
          <p:cNvPr id="14" name="Rectangle 13"/>
          <p:cNvSpPr/>
          <p:nvPr/>
        </p:nvSpPr>
        <p:spPr>
          <a:xfrm>
            <a:off x="6248400" y="1600200"/>
            <a:ext cx="23622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Sa Koncara 1,5 MVA</a:t>
            </a:r>
            <a:endParaRPr lang="sr-Latn-CS" dirty="0"/>
          </a:p>
        </p:txBody>
      </p:sp>
      <p:sp>
        <p:nvSpPr>
          <p:cNvPr id="15" name="Rectangle 14"/>
          <p:cNvSpPr/>
          <p:nvPr/>
        </p:nvSpPr>
        <p:spPr>
          <a:xfrm>
            <a:off x="5867400" y="2438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Važno i zbog uzemljavanja 10 kV mreže  Topolice  i Končara preko niskoomske otpornosti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1" animBg="1"/>
      <p:bldP spid="9" grpId="0" animBg="1"/>
      <p:bldP spid="10" grpId="0" animBg="1"/>
      <p:bldP spid="12" grpId="0" animBg="1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295400"/>
          </a:xfrm>
        </p:spPr>
        <p:txBody>
          <a:bodyPr>
            <a:noAutofit/>
          </a:bodyPr>
          <a:lstStyle/>
          <a:p>
            <a:r>
              <a:rPr lang="sr-Latn-CS" sz="2400" b="1" dirty="0" smtClean="0"/>
              <a:t>STANJE MREŽE 10 kV ČVORIŠTA "POPOVIĆI" I IZBOR LOKACIJE ZA TS 35/10 </a:t>
            </a:r>
            <a:r>
              <a:rPr lang="sr-Latn-CS" sz="2400" b="1" dirty="0" smtClean="0"/>
              <a:t>kV</a:t>
            </a:r>
            <a:endParaRPr lang="sr-Latn-C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581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U trenutku donošenja odluke o izgradnji na lokaciji je postojalo čvorište  smješteno u MBTS sa 7 izvoda od kojih 3 napojna </a:t>
            </a:r>
            <a:r>
              <a:rPr lang="sr-Latn-CS" dirty="0" smtClean="0"/>
              <a:t>10 kV </a:t>
            </a:r>
            <a:r>
              <a:rPr lang="sr-Latn-CS" dirty="0" smtClean="0"/>
              <a:t> </a:t>
            </a:r>
            <a:r>
              <a:rPr lang="sr-Latn-CS" dirty="0" smtClean="0"/>
              <a:t>zvoda</a:t>
            </a:r>
            <a:endParaRPr lang="sr-Latn-C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Kratak osvrt na izbor </a:t>
            </a:r>
            <a:r>
              <a:rPr lang="sr-Latn-CS" dirty="0" smtClean="0"/>
              <a:t>lokacije, čvorište od 1952 godine: dovod iz pravca Kotora, odvodi za Stari Bar, Pristan i Ulcinj</a:t>
            </a:r>
            <a:endParaRPr lang="sr-Latn-C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667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Blindirana TS 35/10 kV od 1980 do 1985 godine koja je eliminisana zbog nebezbjednog, spoljašnjeg opslužvanja </a:t>
            </a:r>
            <a:endParaRPr lang="sr-Latn-C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495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Mreža koja je napajana iz</a:t>
            </a:r>
            <a:r>
              <a:rPr lang="sr-Latn-CS" dirty="0" smtClean="0"/>
              <a:t> </a:t>
            </a:r>
            <a:r>
              <a:rPr lang="sr-Latn-CS" dirty="0" smtClean="0"/>
              <a:t>čvorišta  Popovići bila je neplanski izgrađena i vrlo komplikovana za relejnu zaštitu  </a:t>
            </a:r>
            <a:endParaRPr lang="sr-Latn-C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486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Lokacija buduće TS 35/10 kV Popovići određena je  izborom čvorišta, i koncentraijom izvoda 10 kV tokom cijelog perioda od 1952 do donošenja investicione odluke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0762"/>
          </a:xfrm>
        </p:spPr>
        <p:txBody>
          <a:bodyPr>
            <a:noAutofit/>
          </a:bodyPr>
          <a:lstStyle/>
          <a:p>
            <a:r>
              <a:rPr lang="sr-Latn-CS" sz="3200" b="1" dirty="0" smtClean="0"/>
              <a:t>PLANIRANJE 35 kV MREŽE ZA NAPAJANJE TS 35/10 kV "POPOVIĆI"</a:t>
            </a:r>
            <a:r>
              <a:rPr lang="sr-Latn-CS" sz="3200" dirty="0" smtClean="0"/>
              <a:t/>
            </a:r>
            <a:br>
              <a:rPr lang="sr-Latn-CS" sz="3200" dirty="0" smtClean="0"/>
            </a:br>
            <a:endParaRPr lang="sr-Latn-CS" sz="3200" dirty="0"/>
          </a:p>
        </p:txBody>
      </p:sp>
      <p:sp>
        <p:nvSpPr>
          <p:cNvPr id="4" name="Rectangle 3"/>
          <p:cNvSpPr/>
          <p:nvPr/>
        </p:nvSpPr>
        <p:spPr>
          <a:xfrm>
            <a:off x="762000" y="18288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Calibri" pitchFamily="34" charset="0"/>
                <a:cs typeface="Arial" pitchFamily="34" charset="0"/>
              </a:rPr>
              <a:t>Planiranje trase 35 kV vodova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838200" y="25908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Calibri" pitchFamily="34" charset="0"/>
                <a:cs typeface="Arial" pitchFamily="34" charset="0"/>
              </a:rPr>
              <a:t>Ideja o povratnim 10 kV vodovima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838200" y="34290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Calibri" pitchFamily="34" charset="0"/>
                <a:cs typeface="Arial" pitchFamily="34" charset="0"/>
              </a:rPr>
              <a:t>Namjena povratih 10 kV Vodova</a:t>
            </a: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762000" y="39624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Preko izvoda koji su označeni sa Davidović 1 i 2 treba napojiti izvode za Zupce i Maroviće </a:t>
            </a:r>
            <a:r>
              <a:rPr lang="sr-Latn-CS" b="1" u="sng" dirty="0" smtClean="0"/>
              <a:t>koji se sada napajaju iz "R. Končara". </a:t>
            </a:r>
            <a:endParaRPr lang="sr-Latn-CS" b="1" u="sng" dirty="0" smtClean="0"/>
          </a:p>
        </p:txBody>
      </p:sp>
      <p:sp>
        <p:nvSpPr>
          <p:cNvPr id="8" name="Rectangle 7"/>
          <p:cNvSpPr/>
          <p:nvPr/>
        </p:nvSpPr>
        <p:spPr>
          <a:xfrm>
            <a:off x="685800" y="50292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Preuzimanje dijela konzuma "R Končara" i pridruživanje na "Popoviće" kao primarni cilj nema samo rasterećenje, već </a:t>
            </a:r>
            <a:r>
              <a:rPr lang="sr-Latn-CS" dirty="0" smtClean="0"/>
              <a:t>ida se stvore </a:t>
            </a:r>
            <a:r>
              <a:rPr lang="sr-Latn-CS" b="1" u="sng" dirty="0" smtClean="0"/>
              <a:t>najpovoljniji </a:t>
            </a:r>
            <a:r>
              <a:rPr lang="sr-Latn-CS" b="1" u="sng" dirty="0" smtClean="0"/>
              <a:t>uslov za prelazak na uzemljeno zvjezdište  10 kV</a:t>
            </a:r>
            <a:r>
              <a:rPr lang="sr-Latn-CS" b="1" u="sng" dirty="0" smtClean="0"/>
              <a:t>  mreže </a:t>
            </a:r>
            <a:r>
              <a:rPr lang="sr-Latn-CS" b="1" u="sng" dirty="0" smtClean="0"/>
              <a:t>"R Končara</a:t>
            </a:r>
            <a:r>
              <a:rPr lang="sr-Latn-CS" b="1" u="sng" dirty="0" smtClean="0"/>
              <a:t>"</a:t>
            </a:r>
            <a:endParaRPr lang="sr-Latn-C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dirty="0" smtClean="0"/>
              <a:t>PLANIRANJE KONFIGURACIJE 10 kV MREŽE ZA TS 35/10 kV "POPOVIĆI"</a:t>
            </a:r>
            <a:endParaRPr lang="sr-Latn-CS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85800" y="1447800"/>
            <a:ext cx="4038600" cy="502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85800" y="1447800"/>
          <a:ext cx="4038600" cy="4666827"/>
        </p:xfrm>
        <a:graphic>
          <a:graphicData uri="http://schemas.openxmlformats.org/presentationml/2006/ole">
            <p:oleObj spid="_x0000_s1027" name="AutoCAD Drawing" r:id="rId3" imgW="3055620" imgH="3688080" progId="AutoCAD.Drawing.20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0" y="1600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CS" dirty="0" smtClean="0">
                <a:latin typeface="Calibri" pitchFamily="34" charset="0"/>
                <a:cs typeface="Arial" pitchFamily="34" charset="0"/>
              </a:rPr>
              <a:t>Sl. 1. Konfiguracija mreže 10 kV u trenutku puštanja u pogon TS 35/10 kV </a:t>
            </a: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4495800" y="36576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Calibri" pitchFamily="34" charset="0"/>
                <a:cs typeface="Arial" pitchFamily="34" charset="0"/>
              </a:rPr>
              <a:t>Većina vodova ima mogućost dvostranog napajanja iz S Bara V pijeska i Topolice</a:t>
            </a:r>
            <a:endParaRPr lang="sr-Latn-CS" dirty="0"/>
          </a:p>
        </p:txBody>
      </p:sp>
      <p:sp>
        <p:nvSpPr>
          <p:cNvPr id="9" name="Rectangle 8"/>
          <p:cNvSpPr/>
          <p:nvPr/>
        </p:nvSpPr>
        <p:spPr>
          <a:xfrm>
            <a:off x="4495800" y="29718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Calibri" pitchFamily="34" charset="0"/>
                <a:cs typeface="Arial" pitchFamily="34" charset="0"/>
              </a:rPr>
              <a:t>Osnovno napajnaje iz TS Popovići</a:t>
            </a:r>
            <a:endParaRPr lang="sr-Latn-CS" dirty="0"/>
          </a:p>
        </p:txBody>
      </p:sp>
      <p:sp>
        <p:nvSpPr>
          <p:cNvPr id="10" name="Rectangle 9"/>
          <p:cNvSpPr/>
          <p:nvPr/>
        </p:nvSpPr>
        <p:spPr>
          <a:xfrm>
            <a:off x="4648200" y="2438400"/>
            <a:ext cx="36576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Calibri" pitchFamily="34" charset="0"/>
                <a:cs typeface="Arial" pitchFamily="34" charset="0"/>
              </a:rPr>
              <a:t>Ukupno  42 kom TS 10/0.4 kV </a:t>
            </a:r>
            <a:endParaRPr lang="sr-Latn-CS" dirty="0"/>
          </a:p>
        </p:txBody>
      </p:sp>
      <p:sp>
        <p:nvSpPr>
          <p:cNvPr id="11" name="Oval 10"/>
          <p:cNvSpPr/>
          <p:nvPr/>
        </p:nvSpPr>
        <p:spPr>
          <a:xfrm>
            <a:off x="2133600" y="1447800"/>
            <a:ext cx="1600200" cy="304800"/>
          </a:xfrm>
          <a:prstGeom prst="ellipse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Oval 11"/>
          <p:cNvSpPr/>
          <p:nvPr/>
        </p:nvSpPr>
        <p:spPr>
          <a:xfrm>
            <a:off x="304800" y="5638800"/>
            <a:ext cx="1981200" cy="381000"/>
          </a:xfrm>
          <a:prstGeom prst="ellipse">
            <a:avLst/>
          </a:prstGeom>
          <a:noFill/>
          <a:ln w="635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Oval 12"/>
          <p:cNvSpPr/>
          <p:nvPr/>
        </p:nvSpPr>
        <p:spPr>
          <a:xfrm>
            <a:off x="2743200" y="5791200"/>
            <a:ext cx="1981200" cy="381000"/>
          </a:xfrm>
          <a:prstGeom prst="ellipse">
            <a:avLst/>
          </a:prstGeom>
          <a:noFill/>
          <a:ln w="635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4" name="Oval 13"/>
          <p:cNvSpPr/>
          <p:nvPr/>
        </p:nvSpPr>
        <p:spPr>
          <a:xfrm>
            <a:off x="381000" y="3581400"/>
            <a:ext cx="1981200" cy="381000"/>
          </a:xfrm>
          <a:prstGeom prst="ellipse">
            <a:avLst/>
          </a:prstGeom>
          <a:noFill/>
          <a:ln w="635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  <p:bldP spid="9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sr-Latn-CS" sz="3200" b="1" dirty="0" smtClean="0"/>
              <a:t>BEZBJEDNOST RADA I IZMJENE TOKOM IZGRADNJE TS 35/10 kV "POPOVIĆI".</a:t>
            </a:r>
            <a:endParaRPr lang="sr-Latn-C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1981200"/>
            <a:ext cx="838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Na prostoru predviđenom za izgradnju </a:t>
            </a:r>
            <a:r>
              <a:rPr lang="sr-Latn-CS" dirty="0" smtClean="0"/>
              <a:t>TS 35/10 kV </a:t>
            </a:r>
            <a:r>
              <a:rPr lang="sr-Latn-CS" dirty="0" smtClean="0"/>
              <a:t>Popovići nalazila se mreža kablova</a:t>
            </a:r>
            <a:endParaRPr lang="sr-Latn-CS" dirty="0"/>
          </a:p>
        </p:txBody>
      </p:sp>
      <p:sp>
        <p:nvSpPr>
          <p:cNvPr id="4" name="Rectangle 3"/>
          <p:cNvSpPr/>
          <p:nvPr/>
        </p:nvSpPr>
        <p:spPr>
          <a:xfrm>
            <a:off x="381000" y="36576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MBTS nastavlja da napaja niskonaponski konzum i nakon izgradnje TS 35/10 Popovići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304800" y="27432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Za privremeni pogon važnih kablova izgrađena je nova MBTS van prostora predviđenog</a:t>
            </a:r>
          </a:p>
          <a:p>
            <a:r>
              <a:rPr lang="sr-Latn-CS" dirty="0" smtClean="0"/>
              <a:t> za TS 35/10 kV Popovići</a:t>
            </a: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304800" y="43434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S obzirom da izgradnja napojnih kablova 35 kV nije bila u potpunosti sinhronizovana sa izgradnjom "Popovića" već je započeta kasnije, javio se i problem da ne dođe do ponovnog prekopavanja već završenog objekta. </a:t>
            </a:r>
            <a:endParaRPr lang="sr-Latn-CS" dirty="0"/>
          </a:p>
        </p:txBody>
      </p:sp>
      <p:sp>
        <p:nvSpPr>
          <p:cNvPr id="8" name="Rectangle 7"/>
          <p:cNvSpPr/>
          <p:nvPr/>
        </p:nvSpPr>
        <p:spPr>
          <a:xfrm>
            <a:off x="304800" y="54102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Da bi se to izbjeglo naknadno izgrađena betonska šahta koja je PVC cijevima povezana na jednoj strani sa ulicom a na drugoj strani sa prostorom ispod poda objekta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Zaključak</a:t>
            </a:r>
            <a:endParaRPr lang="sr-Latn-CS" dirty="0"/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Izgradnjom transformatorske stanice "Popovići" postignuto je više važnih </a:t>
            </a:r>
            <a:r>
              <a:rPr lang="sr-Latn-CS" u="sng" dirty="0" smtClean="0">
                <a:latin typeface="Arial" pitchFamily="34" charset="0"/>
                <a:cs typeface="Arial" pitchFamily="34" charset="0"/>
              </a:rPr>
              <a:t>direktnih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sr-Latn-CS" u="sng" dirty="0" smtClean="0">
                <a:latin typeface="Arial" pitchFamily="34" charset="0"/>
                <a:cs typeface="Arial" pitchFamily="34" charset="0"/>
              </a:rPr>
              <a:t>indirektnih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ciljeva. </a:t>
            </a:r>
            <a:endParaRPr lang="sr-Latn-C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5720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dirty="0" smtClean="0"/>
              <a:t>U </a:t>
            </a:r>
            <a:r>
              <a:rPr lang="vi-VN" b="1" dirty="0" smtClean="0"/>
              <a:t>startu je formirano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latin typeface="Arial" pitchFamily="34" charset="0"/>
                <a:cs typeface="Arial" pitchFamily="34" charset="0"/>
              </a:rPr>
              <a:t>znatno </a:t>
            </a:r>
            <a:r>
              <a:rPr lang="vi-VN" b="1" dirty="0" smtClean="0"/>
              <a:t>konzumno </a:t>
            </a:r>
            <a:r>
              <a:rPr lang="vi-VN" b="1" dirty="0" smtClean="0"/>
              <a:t>područje i time omogućeno da se odmah počne sa valorizacijom predmetne investicije </a:t>
            </a:r>
            <a:endParaRPr lang="sr-Latn-CS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19812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dirty="0" smtClean="0"/>
              <a:t>Ostvaren je važan cilj, </a:t>
            </a:r>
            <a:r>
              <a:rPr lang="vi-VN" dirty="0" smtClean="0"/>
              <a:t>preraspodjela </a:t>
            </a:r>
            <a:r>
              <a:rPr lang="vi-VN" dirty="0" smtClean="0"/>
              <a:t>snaga između transformatorskih stanica 35/10 kV tako da "Popovići" preuzmu dio od oko 6 MVA i time su stvoreni uslovi za priključenje novih potrošača na "Topolici" i "Končaru". </a:t>
            </a:r>
            <a:endParaRPr lang="sr-Latn-C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8600" y="32766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dirty="0" smtClean="0"/>
              <a:t>Povećana je sigurnost u napajanju konzuma koji se snabdijevao iz bivšeg čvorišta "Popovići" i eliminisani problemi kod uspostavljanja normalnog poslije tzv. "opštih ispada". </a:t>
            </a:r>
            <a:endParaRPr lang="sr-Latn-C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400" y="54864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dirty="0" smtClean="0"/>
              <a:t>Navedeni rezultati imaju i visoku ekonomsku vrednost koja se valorizuje kroz priključenje novih potrošača i eliminaciji troškova uspostavljanja normalnog pogona. </a:t>
            </a: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sr-Latn-CS" sz="3200" dirty="0" smtClean="0">
                <a:latin typeface="Arial" pitchFamily="34" charset="0"/>
                <a:cs typeface="Arial" pitchFamily="34" charset="0"/>
              </a:rPr>
              <a:t>Zaključak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 (nastavak)</a:t>
            </a:r>
            <a:endParaRPr lang="sr-Latn-C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400" b="1" dirty="0" smtClean="0">
                <a:latin typeface="Arial" pitchFamily="34" charset="0"/>
                <a:cs typeface="Arial" pitchFamily="34" charset="0"/>
              </a:rPr>
              <a:t>Osim osnovnih ciljeva pravilnim sagledavanjem budućih uslova za rad mreže bez dodatnih troškova, postignuti su i 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dopunski 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ciljevi. </a:t>
            </a:r>
            <a:endParaRPr lang="sr-Latn-C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800600"/>
            <a:ext cx="876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sz="1400" b="1" dirty="0" smtClean="0">
                <a:latin typeface="Arial" pitchFamily="34" charset="0"/>
                <a:cs typeface="Arial" pitchFamily="34" charset="0"/>
              </a:rPr>
              <a:t>Na kraju reba ponovo naglasitii da je izgradnjom "Popovića" ostvaren niz direktnih i indirektnih pozitivnih rezultata kako na konzumnom području same TS 35/10 kV "Popovići" tako i na konzumima "R. Končar" i "Topolica". </a:t>
            </a:r>
            <a:endParaRPr lang="sr-Latn-C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1336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400" b="1" dirty="0" smtClean="0">
                <a:latin typeface="Arial" pitchFamily="34" charset="0"/>
                <a:cs typeface="Arial" pitchFamily="34" charset="0"/>
              </a:rPr>
              <a:t>Prvi važan dopunski cilj ostvaren izgradnjom "Popovića" je stvaranje uslova za prelazak na uzemljenu neutralnu tačku 10 kV mreže preko niskoomske otpornosti u "Topolici" i "Končaru". </a:t>
            </a:r>
            <a:endParaRPr lang="sr-Latn-C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819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400" b="1" dirty="0" smtClean="0">
                <a:latin typeface="Arial" pitchFamily="34" charset="0"/>
                <a:cs typeface="Arial" pitchFamily="34" charset="0"/>
              </a:rPr>
              <a:t>To znači da kod stvaranja uslova za uzemljavanje 10 kV mreže "Topolice" i "Končara" nema dodatnih troškova. </a:t>
            </a:r>
            <a:endParaRPr lang="sr-Latn-C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4290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400" b="1" dirty="0" smtClean="0">
                <a:latin typeface="Arial" pitchFamily="34" charset="0"/>
                <a:cs typeface="Arial" pitchFamily="34" charset="0"/>
              </a:rPr>
              <a:t>Drugi važan dopunski cilj ostvaren izgradnjom "Popovića" je obezbjeđenje daleko pouzdanijeg rada relejne zaštite. </a:t>
            </a:r>
            <a:endParaRPr lang="sr-Latn-C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1148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b="1" dirty="0" smtClean="0">
                <a:latin typeface="Arial" pitchFamily="34" charset="0"/>
                <a:cs typeface="Arial" pitchFamily="34" charset="0"/>
              </a:rPr>
              <a:t>Zahvaljujući rekonfiguraciji, skraćenju izvoda, pojednostavljenju 10 kV mreže stvoreni su uslovi za pouzdan rad relejne zaštite. </a:t>
            </a:r>
            <a:endParaRPr lang="sr-Latn-C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5638800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400" b="1" dirty="0" smtClean="0">
                <a:latin typeface="Arial" pitchFamily="34" charset="0"/>
                <a:cs typeface="Arial" pitchFamily="34" charset="0"/>
              </a:rPr>
              <a:t>Osim direktnih rezultata na kvalitet napajanja konzuma "Popovića", postoje i indirektni rezultati na stavaranju uslova za priključenje novih objekata i lakom prelaska na uzemljeno zvjezdište u "R. Končaru" i "Topolici", što ima i značajne finansijske efekte. </a:t>
            </a:r>
            <a:endParaRPr lang="sr-Latn-CS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871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AutoCAD Drawing</vt:lpstr>
      <vt:lpstr>C-6 RAZVOJ SN I UKLAPANJE TS 3510 kV POPOVIĆI U DISTRIBUTIVNU MREŽU GRADA BARA</vt:lpstr>
      <vt:lpstr>INTEGRACIJA POSTOJEĆIH TS 35/10 kV U SN 10 kV MREŽU BARA</vt:lpstr>
      <vt:lpstr>Formiranje konzuma TS Popovići</vt:lpstr>
      <vt:lpstr>STANJE MREŽE 10 kV ČVORIŠTA "POPOVIĆI" I IZBOR LOKACIJE ZA TS 35/10 kV</vt:lpstr>
      <vt:lpstr>PLANIRANJE 35 kV MREŽE ZA NAPAJANJE TS 35/10 kV "POPOVIĆI" </vt:lpstr>
      <vt:lpstr>PLANIRANJE KONFIGURACIJE 10 kV MREŽE ZA TS 35/10 kV "POPOVIĆI"</vt:lpstr>
      <vt:lpstr>BEZBJEDNOST RADA I IZMJENE TOKOM IZGRADNJE TS 35/10 kV "POPOVIĆI".</vt:lpstr>
      <vt:lpstr>Zaključak</vt:lpstr>
      <vt:lpstr>Zaključak (nastavak)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SN do izgradnje TS Topolica</dc:title>
  <dc:creator>Borislav</dc:creator>
  <cp:lastModifiedBy>Borislav</cp:lastModifiedBy>
  <cp:revision>43</cp:revision>
  <dcterms:created xsi:type="dcterms:W3CDTF">2006-08-16T00:00:00Z</dcterms:created>
  <dcterms:modified xsi:type="dcterms:W3CDTF">2017-05-10T20:54:47Z</dcterms:modified>
</cp:coreProperties>
</file>