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9" r:id="rId1"/>
    <p:sldMasterId id="2147484066" r:id="rId2"/>
    <p:sldMasterId id="2147484083" r:id="rId3"/>
  </p:sldMasterIdLst>
  <p:notesMasterIdLst>
    <p:notesMasterId r:id="rId16"/>
  </p:notesMasterIdLst>
  <p:handoutMasterIdLst>
    <p:handoutMasterId r:id="rId17"/>
  </p:handoutMasterIdLst>
  <p:sldIdLst>
    <p:sldId id="257" r:id="rId4"/>
    <p:sldId id="258" r:id="rId5"/>
    <p:sldId id="259" r:id="rId6"/>
    <p:sldId id="26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ana Kostic" initials="GK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FD8"/>
    <a:srgbClr val="F3F6EA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9" autoAdjust="0"/>
    <p:restoredTop sz="94660"/>
  </p:normalViewPr>
  <p:slideViewPr>
    <p:cSldViewPr snapToGrid="0">
      <p:cViewPr>
        <p:scale>
          <a:sx n="72" d="100"/>
          <a:sy n="72" d="100"/>
        </p:scale>
        <p:origin x="-27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D2701A-32A0-4F40-A0CE-3FEA42B5343B}" type="doc">
      <dgm:prSet loTypeId="urn:microsoft.com/office/officeart/2005/8/layout/hProcess10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sr-Latn-ME"/>
        </a:p>
      </dgm:t>
    </dgm:pt>
    <dgm:pt modelId="{A578744D-02E8-438D-A2E8-667D14ABC21B}">
      <dgm:prSet/>
      <dgm:spPr/>
      <dgm:t>
        <a:bodyPr/>
        <a:lstStyle/>
        <a:p>
          <a:pPr rtl="0"/>
          <a:r>
            <a:rPr lang="sr-Latn-ME" dirty="0" smtClean="0"/>
            <a:t>Analiza tehničkih kriterijuma za priključenje malih hidroelektrana na distributivnu mrežu</a:t>
          </a:r>
          <a:endParaRPr lang="sr-Latn-ME" dirty="0"/>
        </a:p>
      </dgm:t>
    </dgm:pt>
    <dgm:pt modelId="{6292D0F0-B8F3-4587-A02F-33E87572E602}" type="parTrans" cxnId="{258D995F-1666-41C9-A631-21FE10D50931}">
      <dgm:prSet/>
      <dgm:spPr/>
      <dgm:t>
        <a:bodyPr/>
        <a:lstStyle/>
        <a:p>
          <a:endParaRPr lang="sr-Latn-ME"/>
        </a:p>
      </dgm:t>
    </dgm:pt>
    <dgm:pt modelId="{8E22F064-7E0B-4B79-8DEB-085C86A5DF5D}" type="sibTrans" cxnId="{258D995F-1666-41C9-A631-21FE10D50931}">
      <dgm:prSet/>
      <dgm:spPr/>
      <dgm:t>
        <a:bodyPr/>
        <a:lstStyle/>
        <a:p>
          <a:endParaRPr lang="sr-Latn-ME"/>
        </a:p>
      </dgm:t>
    </dgm:pt>
    <dgm:pt modelId="{932F6F9F-3410-4DDF-BE23-A09BB21E2B40}" type="pres">
      <dgm:prSet presAssocID="{04D2701A-32A0-4F40-A0CE-3FEA42B534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ME"/>
        </a:p>
      </dgm:t>
    </dgm:pt>
    <dgm:pt modelId="{EC9DA76A-45DD-44C3-9D70-B5F5111123C5}" type="pres">
      <dgm:prSet presAssocID="{A578744D-02E8-438D-A2E8-667D14ABC21B}" presName="composite" presStyleCnt="0"/>
      <dgm:spPr/>
    </dgm:pt>
    <dgm:pt modelId="{8865E7C1-9E26-4C2E-ADBA-5AA7FDF199E3}" type="pres">
      <dgm:prSet presAssocID="{A578744D-02E8-438D-A2E8-667D14ABC21B}" presName="imagSh" presStyleLbl="bgImgPlace1" presStyleIdx="0" presStyleCnt="1" custLinFactNeighborX="1555" custLinFactNeighborY="1"/>
      <dgm:spPr/>
    </dgm:pt>
    <dgm:pt modelId="{D3A4DEFE-362B-4A34-AB0D-E5B9321DEFBD}" type="pres">
      <dgm:prSet presAssocID="{A578744D-02E8-438D-A2E8-667D14ABC21B}" presName="txNode" presStyleLbl="node1" presStyleIdx="0" presStyleCnt="1" custLinFactNeighborX="-4675" custLinFactNeighborY="1183">
        <dgm:presLayoutVars>
          <dgm:bulletEnabled val="1"/>
        </dgm:presLayoutVars>
      </dgm:prSet>
      <dgm:spPr/>
      <dgm:t>
        <a:bodyPr/>
        <a:lstStyle/>
        <a:p>
          <a:endParaRPr lang="sr-Latn-ME"/>
        </a:p>
      </dgm:t>
    </dgm:pt>
  </dgm:ptLst>
  <dgm:cxnLst>
    <dgm:cxn modelId="{258D995F-1666-41C9-A631-21FE10D50931}" srcId="{04D2701A-32A0-4F40-A0CE-3FEA42B5343B}" destId="{A578744D-02E8-438D-A2E8-667D14ABC21B}" srcOrd="0" destOrd="0" parTransId="{6292D0F0-B8F3-4587-A02F-33E87572E602}" sibTransId="{8E22F064-7E0B-4B79-8DEB-085C86A5DF5D}"/>
    <dgm:cxn modelId="{27A0D8E7-6EDD-4F75-B712-197D0B932846}" type="presOf" srcId="{A578744D-02E8-438D-A2E8-667D14ABC21B}" destId="{D3A4DEFE-362B-4A34-AB0D-E5B9321DEFBD}" srcOrd="0" destOrd="0" presId="urn:microsoft.com/office/officeart/2005/8/layout/hProcess10"/>
    <dgm:cxn modelId="{6E8BD8C3-14F4-4CE1-A2BE-7E69760FAD9F}" type="presOf" srcId="{04D2701A-32A0-4F40-A0CE-3FEA42B5343B}" destId="{932F6F9F-3410-4DDF-BE23-A09BB21E2B40}" srcOrd="0" destOrd="0" presId="urn:microsoft.com/office/officeart/2005/8/layout/hProcess10"/>
    <dgm:cxn modelId="{0935FF44-C214-4993-B613-09EC54B9E45A}" type="presParOf" srcId="{932F6F9F-3410-4DDF-BE23-A09BB21E2B40}" destId="{EC9DA76A-45DD-44C3-9D70-B5F5111123C5}" srcOrd="0" destOrd="0" presId="urn:microsoft.com/office/officeart/2005/8/layout/hProcess10"/>
    <dgm:cxn modelId="{564F02CA-749B-4256-98E3-58D2226EA367}" type="presParOf" srcId="{EC9DA76A-45DD-44C3-9D70-B5F5111123C5}" destId="{8865E7C1-9E26-4C2E-ADBA-5AA7FDF199E3}" srcOrd="0" destOrd="0" presId="urn:microsoft.com/office/officeart/2005/8/layout/hProcess10"/>
    <dgm:cxn modelId="{A4966F8D-53BF-4C66-9475-479E5159DF0E}" type="presParOf" srcId="{EC9DA76A-45DD-44C3-9D70-B5F5111123C5}" destId="{D3A4DEFE-362B-4A34-AB0D-E5B9321DEFB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5E7C1-9E26-4C2E-ADBA-5AA7FDF199E3}">
      <dsp:nvSpPr>
        <dsp:cNvPr id="0" name=""/>
        <dsp:cNvSpPr/>
      </dsp:nvSpPr>
      <dsp:spPr>
        <a:xfrm>
          <a:off x="136456" y="11"/>
          <a:ext cx="8465892" cy="11541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3A4DEFE-362B-4A34-AB0D-E5B9321DEFBD}">
      <dsp:nvSpPr>
        <dsp:cNvPr id="0" name=""/>
        <dsp:cNvSpPr/>
      </dsp:nvSpPr>
      <dsp:spPr>
        <a:xfrm>
          <a:off x="987199" y="692497"/>
          <a:ext cx="8465892" cy="11541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3000" kern="1200" dirty="0" smtClean="0"/>
            <a:t>Analiza tehničkih kriterijuma za priključenje malih hidroelektrana na distributivnu mrežu</a:t>
          </a:r>
          <a:endParaRPr lang="sr-Latn-ME" sz="3000" kern="1200" dirty="0"/>
        </a:p>
      </dsp:txBody>
      <dsp:txXfrm>
        <a:off x="1021003" y="726301"/>
        <a:ext cx="8398284" cy="1086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FBC41-EB5A-44C8-B441-1CF0ECAAD46B}" type="datetimeFigureOut">
              <a:rPr lang="sr-Latn-ME" smtClean="0"/>
              <a:t>10.5.2017.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E3437-C3EF-45CD-84F8-E7B5205D2D7E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395463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2ED9A-D3F9-40B5-B9A0-FCECE4F43C48}" type="datetimeFigureOut">
              <a:rPr lang="sr-Latn-ME" smtClean="0"/>
              <a:t>10.5.2017.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C3608-541B-4181-A507-24C3AE72E707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14064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C3608-541B-4181-A507-24C3AE72E707}" type="slidenum">
              <a:rPr lang="sr-Latn-ME" smtClean="0"/>
              <a:t>2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64614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1CE8-0057-42B7-89D9-79E223B08915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8168334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38FB-FD4A-49A5-8063-6D4D7DBB2009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0794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E433-9C32-459A-A072-6A134E318986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4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3A9D-B936-45BF-BE45-3EF181119838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98502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3802-BA4E-410B-A4FB-43347333726B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688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8FB1E-355D-4F73-A208-0C8C49271EE0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870442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8011-117D-4278-986B-9978B062CA19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477133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3EF5-AEAB-4038-968C-D7A94786F5FD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77284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882E-8B78-4A6B-82FD-64856DE7D221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83241767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6545-2B75-467B-B2DE-940DF7337474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127183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C056-E263-4422-B331-66C44E83512B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96007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F928-770A-4DAD-8F1C-6DA8A702A477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601344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C9E4-31BA-4BF4-A811-73524FB4C6D9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11831471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A538-8F0A-4FAB-8E20-B49C50F6BBC7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1244441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9D7C-78D0-4D67-B2EE-391C12CC4616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993457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624F-9D52-4D2F-8D49-84B1C6376DAD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05173227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DD6-C468-4087-A767-EF0A07405819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52605386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F208-1BFD-43A8-9837-49F2126F6C52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775985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DDA7-A9E0-49E1-9D13-220901C890C5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80110320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DDA7-A9E0-49E1-9D13-220901C890C5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867152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DDA7-A9E0-49E1-9D13-220901C890C5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84279379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DDA7-A9E0-49E1-9D13-220901C890C5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824198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6E1F-4674-4B4B-AB37-67D8EC0E55E7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468646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DDA7-A9E0-49E1-9D13-220901C890C5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863344007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DA29-7CDA-448E-8622-109256557103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466379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610B-DEDA-4BA0-B6B4-030A16B412C0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383884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882E-8B78-4A6B-82FD-64856DE7D221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21740527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6545-2B75-467B-B2DE-940DF7337474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9233423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C056-E263-4422-B331-66C44E83512B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649840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C9E4-31BA-4BF4-A811-73524FB4C6D9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7200519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A538-8F0A-4FAB-8E20-B49C50F6BBC7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59125677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9D7C-78D0-4D67-B2EE-391C12CC4616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4167251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624F-9D52-4D2F-8D49-84B1C6376DAD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32117335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A799-26BD-4439-9169-573C7DDA441F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75834982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DD6-C468-4087-A767-EF0A07405819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29199904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F208-1BFD-43A8-9837-49F2126F6C52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1688592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DA29-7CDA-448E-8622-109256557103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56690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610B-DEDA-4BA0-B6B4-030A16B412C0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86709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9507-BDF3-44C1-8603-7AAFC4BD44CE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37159778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8516-C17A-4EB8-8736-40DD1364592D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41614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087D-4204-4A63-9D18-03392C1A7D19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75653020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2DE6-C953-433E-AEA3-23D25C9F1C94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5531284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2307-DC78-4B09-8334-8FC3F124D86E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2185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682B-BFBF-4ED2-930E-D65311E2C03B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92000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  <p:sldLayoutId id="214748406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DDA7-A9E0-49E1-9D13-220901C890C5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19624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  <p:sldLayoutId id="2147484081" r:id="rId15"/>
    <p:sldLayoutId id="214748408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682B-BFBF-4ED2-930E-D65311E2C03B}" type="datetime1">
              <a:rPr lang="sr-Latn-ME" smtClean="0"/>
              <a:t>10.5.2017.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6C022-4B4D-4175-9399-436A1D80D49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03756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08730763"/>
              </p:ext>
            </p:extLst>
          </p:nvPr>
        </p:nvGraphicFramePr>
        <p:xfrm>
          <a:off x="2115404" y="2074459"/>
          <a:ext cx="9853684" cy="1846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55845" y="5636525"/>
            <a:ext cx="3998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Anja Nedović</a:t>
            </a:r>
          </a:p>
          <a:p>
            <a:r>
              <a:rPr lang="sr-Latn-M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Gordana Kostić</a:t>
            </a:r>
            <a:endParaRPr lang="sr-Latn-ME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r-Latn-ME" dirty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8731" y="353961"/>
            <a:ext cx="2694228" cy="135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50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E9EFD8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sr-Latn-M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114" y="449943"/>
            <a:ext cx="10798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dirty="0">
                <a:latin typeface="Century Gothic" panose="020B0502020202020204" pitchFamily="34" charset="0"/>
              </a:rPr>
              <a:t> </a:t>
            </a:r>
            <a:r>
              <a:rPr lang="sr-Latn-ME" dirty="0" smtClean="0">
                <a:latin typeface="Century Gothic" panose="020B0502020202020204" pitchFamily="34" charset="0"/>
              </a:rPr>
              <a:t>    Dionica </a:t>
            </a:r>
            <a:r>
              <a:rPr lang="sr-Latn-ME" dirty="0">
                <a:latin typeface="Century Gothic" panose="020B0502020202020204" pitchFamily="34" charset="0"/>
              </a:rPr>
              <a:t>35 kV vazdušnog voda od TS 110/35 kV do mjesta priključenja elektrana je manje opterećena nakon priključenja elektrana u odnosu na situaciju prije priključenja (u režimu maksimalnog opterećenja konzuma</a:t>
            </a:r>
            <a:r>
              <a:rPr lang="sr-Latn-ME" dirty="0" smtClean="0">
                <a:latin typeface="Century Gothic" panose="020B0502020202020204" pitchFamily="34" charset="0"/>
              </a:rPr>
              <a:t>).</a:t>
            </a:r>
          </a:p>
          <a:p>
            <a:pPr algn="just"/>
            <a:r>
              <a:rPr lang="sr-Latn-ME" dirty="0">
                <a:latin typeface="Century Gothic" panose="020B0502020202020204" pitchFamily="34" charset="0"/>
              </a:rPr>
              <a:t> </a:t>
            </a:r>
            <a:r>
              <a:rPr lang="sr-Latn-ME" dirty="0" smtClean="0">
                <a:latin typeface="Century Gothic" panose="020B0502020202020204" pitchFamily="34" charset="0"/>
              </a:rPr>
              <a:t>    Ovo </a:t>
            </a:r>
            <a:r>
              <a:rPr lang="sr-Latn-ME" dirty="0">
                <a:latin typeface="Century Gothic" panose="020B0502020202020204" pitchFamily="34" charset="0"/>
              </a:rPr>
              <a:t>za posljedicu ima smanjenje gubitaka u 35 kV mreži, kao i poboljšanje naponskih prilika</a:t>
            </a:r>
            <a:r>
              <a:rPr lang="sr-Latn-ME" dirty="0" smtClean="0">
                <a:latin typeface="Century Gothic" panose="020B0502020202020204" pitchFamily="34" charset="0"/>
              </a:rPr>
              <a:t>. </a:t>
            </a:r>
          </a:p>
          <a:p>
            <a:pPr algn="just"/>
            <a:endParaRPr lang="sr-Latn-ME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176327"/>
            <a:ext cx="9522054" cy="60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E9EFD8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80498" y="6201610"/>
            <a:ext cx="779767" cy="365125"/>
          </a:xfrm>
        </p:spPr>
        <p:txBody>
          <a:bodyPr/>
          <a:lstStyle/>
          <a:p>
            <a:fld id="{D0E6C022-4B4D-4175-9399-436A1D80D499}" type="slidenum">
              <a:rPr lang="sr-Latn-ME" sz="1200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sr-Latn-M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6000" y="174171"/>
            <a:ext cx="523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600" dirty="0" smtClean="0">
                <a:latin typeface="Algerian" panose="04020705040A02060702" pitchFamily="82" charset="0"/>
              </a:rPr>
              <a:t>ZakljuČak</a:t>
            </a:r>
            <a:endParaRPr lang="sr-Latn-ME" sz="3600" dirty="0">
              <a:latin typeface="Algerian" panose="04020705040A02060702" pitchFamily="82" charset="0"/>
            </a:endParaRPr>
          </a:p>
          <a:p>
            <a:endParaRPr lang="sr-Latn-ME" dirty="0"/>
          </a:p>
        </p:txBody>
      </p:sp>
      <p:sp>
        <p:nvSpPr>
          <p:cNvPr id="4" name="TextBox 3"/>
          <p:cNvSpPr txBox="1"/>
          <p:nvPr/>
        </p:nvSpPr>
        <p:spPr>
          <a:xfrm>
            <a:off x="435429" y="1538514"/>
            <a:ext cx="112050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tabLst>
                <a:tab pos="270510" algn="l"/>
              </a:tabLst>
            </a:pPr>
            <a:r>
              <a:rPr lang="sr-Latn-ME" dirty="0"/>
              <a:t> </a:t>
            </a:r>
            <a:r>
              <a:rPr lang="sr-Latn-ME" dirty="0" smtClean="0"/>
              <a:t>U </a:t>
            </a:r>
            <a:r>
              <a:rPr lang="sr-Latn-ME" dirty="0"/>
              <a:t>svijetu postoji tendencija za izgradnjom sve većeg broja distribuiranih izvora, a taj trend nije zaobišao ni nas</a:t>
            </a:r>
            <a:r>
              <a:rPr lang="sr-Latn-ME" dirty="0">
                <a:ea typeface="SegoeUI"/>
              </a:rPr>
              <a:t>. U poslednjih par godina u Crnoj Gori su intenzivirane aktivnosti u vezi sa  malim hidroelektrana. </a:t>
            </a:r>
            <a:endParaRPr lang="sr-Latn-ME" dirty="0" smtClean="0">
              <a:ea typeface="SegoeUI"/>
            </a:endParaRPr>
          </a:p>
          <a:p>
            <a:pPr algn="just">
              <a:spcAft>
                <a:spcPts val="0"/>
              </a:spcAft>
              <a:tabLst>
                <a:tab pos="270510" algn="l"/>
              </a:tabLst>
            </a:pPr>
            <a:endParaRPr lang="sr-Latn-ME" dirty="0" smtClean="0"/>
          </a:p>
          <a:p>
            <a:pPr indent="269875" algn="just"/>
            <a:r>
              <a:rPr lang="sr-Latn-ME" dirty="0" smtClean="0"/>
              <a:t>Hidropotencijal je jedan od najznačajnijih obnovljivih izvora u Crnoj Gori. Crna </a:t>
            </a:r>
            <a:r>
              <a:rPr lang="sr-Latn-ME" dirty="0"/>
              <a:t>Gora raspolaže sa bogatim hidropotencijalom malih vodotoka koji pruža povoljne mogućnosti za njegovo energetsko iskorišćavanje. </a:t>
            </a:r>
            <a:r>
              <a:rPr lang="en-US" dirty="0" err="1">
                <a:ea typeface="SegoeUI"/>
                <a:cs typeface="Times New Roman"/>
              </a:rPr>
              <a:t>Crna</a:t>
            </a:r>
            <a:r>
              <a:rPr lang="en-US" dirty="0">
                <a:ea typeface="SegoeUI"/>
                <a:cs typeface="Times New Roman"/>
              </a:rPr>
              <a:t> Gora </a:t>
            </a:r>
            <a:r>
              <a:rPr lang="en-US" dirty="0" err="1">
                <a:ea typeface="SegoeUI"/>
                <a:cs typeface="Times New Roman"/>
              </a:rPr>
              <a:t>ima</a:t>
            </a:r>
            <a:r>
              <a:rPr lang="en-US" dirty="0">
                <a:ea typeface="SegoeUI"/>
                <a:cs typeface="Times New Roman"/>
              </a:rPr>
              <a:t> </a:t>
            </a:r>
            <a:r>
              <a:rPr lang="en-US" dirty="0" err="1">
                <a:ea typeface="SegoeUI"/>
                <a:cs typeface="Times New Roman"/>
              </a:rPr>
              <a:t>veliki</a:t>
            </a:r>
            <a:r>
              <a:rPr lang="en-US" dirty="0">
                <a:ea typeface="SegoeUI"/>
                <a:cs typeface="Times New Roman"/>
              </a:rPr>
              <a:t> </a:t>
            </a:r>
            <a:r>
              <a:rPr lang="en-US" dirty="0" err="1">
                <a:ea typeface="SegoeUI"/>
                <a:cs typeface="Times New Roman"/>
              </a:rPr>
              <a:t>neiskorišćeni</a:t>
            </a:r>
            <a:r>
              <a:rPr lang="en-US" dirty="0">
                <a:ea typeface="SegoeUI"/>
                <a:cs typeface="Times New Roman"/>
              </a:rPr>
              <a:t> </a:t>
            </a:r>
            <a:r>
              <a:rPr lang="en-US" dirty="0" err="1">
                <a:ea typeface="SegoeUI"/>
                <a:cs typeface="Times New Roman"/>
              </a:rPr>
              <a:t>hidroenergetski</a:t>
            </a:r>
            <a:r>
              <a:rPr lang="en-US" dirty="0">
                <a:ea typeface="SegoeUI"/>
                <a:cs typeface="Times New Roman"/>
              </a:rPr>
              <a:t> </a:t>
            </a:r>
            <a:r>
              <a:rPr lang="en-US" dirty="0" err="1" smtClean="0">
                <a:ea typeface="SegoeUI"/>
                <a:cs typeface="Times New Roman"/>
              </a:rPr>
              <a:t>potencijal</a:t>
            </a:r>
            <a:r>
              <a:rPr lang="sr-Latn-ME" dirty="0" smtClean="0">
                <a:ea typeface="SegoeUI"/>
                <a:cs typeface="Times New Roman"/>
              </a:rPr>
              <a:t>. </a:t>
            </a:r>
            <a:r>
              <a:rPr lang="en-US" dirty="0" err="1" smtClean="0">
                <a:ea typeface="SegoeUI"/>
                <a:cs typeface="Times New Roman"/>
              </a:rPr>
              <a:t>Povodom</a:t>
            </a:r>
            <a:r>
              <a:rPr lang="en-US" dirty="0" smtClean="0">
                <a:ea typeface="SegoeUI"/>
                <a:cs typeface="Times New Roman"/>
              </a:rPr>
              <a:t> </a:t>
            </a:r>
            <a:r>
              <a:rPr lang="en-US" dirty="0">
                <a:ea typeface="SegoeUI"/>
                <a:cs typeface="Times New Roman"/>
              </a:rPr>
              <a:t>toga </a:t>
            </a:r>
            <a:r>
              <a:rPr lang="en-US" dirty="0" err="1">
                <a:ea typeface="SegoeUI"/>
                <a:cs typeface="Times New Roman"/>
              </a:rPr>
              <a:t>Vlada</a:t>
            </a:r>
            <a:r>
              <a:rPr lang="en-US" dirty="0">
                <a:ea typeface="SegoeUI"/>
                <a:cs typeface="Times New Roman"/>
              </a:rPr>
              <a:t> CG </a:t>
            </a:r>
            <a:r>
              <a:rPr lang="en-US" dirty="0" err="1">
                <a:ea typeface="SegoeUI"/>
                <a:cs typeface="Times New Roman"/>
              </a:rPr>
              <a:t>objavila</a:t>
            </a:r>
            <a:r>
              <a:rPr lang="en-US" dirty="0">
                <a:ea typeface="SegoeUI"/>
                <a:cs typeface="Times New Roman"/>
              </a:rPr>
              <a:t> je </a:t>
            </a:r>
            <a:r>
              <a:rPr lang="en-US" dirty="0" err="1">
                <a:ea typeface="SegoeUI"/>
                <a:cs typeface="Times New Roman"/>
              </a:rPr>
              <a:t>više</a:t>
            </a:r>
            <a:r>
              <a:rPr lang="en-US" dirty="0">
                <a:ea typeface="SegoeUI"/>
                <a:cs typeface="Times New Roman"/>
              </a:rPr>
              <a:t> </a:t>
            </a:r>
            <a:r>
              <a:rPr lang="en-US" dirty="0" err="1">
                <a:ea typeface="SegoeUI"/>
                <a:cs typeface="Times New Roman"/>
              </a:rPr>
              <a:t>tendera</a:t>
            </a:r>
            <a:r>
              <a:rPr lang="en-US" dirty="0">
                <a:ea typeface="SegoeUI"/>
                <a:cs typeface="Times New Roman"/>
              </a:rPr>
              <a:t> </a:t>
            </a:r>
            <a:r>
              <a:rPr lang="en-US" dirty="0" err="1">
                <a:ea typeface="SegoeUI"/>
                <a:cs typeface="Times New Roman"/>
              </a:rPr>
              <a:t>za</a:t>
            </a:r>
            <a:r>
              <a:rPr lang="en-US" dirty="0">
                <a:ea typeface="SegoeUI"/>
                <a:cs typeface="Times New Roman"/>
              </a:rPr>
              <a:t> </a:t>
            </a:r>
            <a:r>
              <a:rPr lang="en-US" dirty="0" err="1">
                <a:ea typeface="SegoeUI"/>
                <a:cs typeface="Times New Roman"/>
              </a:rPr>
              <a:t>izgradnju</a:t>
            </a:r>
            <a:r>
              <a:rPr lang="en-US" dirty="0">
                <a:ea typeface="SegoeUI"/>
                <a:cs typeface="Times New Roman"/>
              </a:rPr>
              <a:t> </a:t>
            </a:r>
            <a:r>
              <a:rPr lang="en-US" dirty="0" err="1">
                <a:ea typeface="SegoeUI"/>
                <a:cs typeface="Times New Roman"/>
              </a:rPr>
              <a:t>mHE</a:t>
            </a:r>
            <a:r>
              <a:rPr lang="en-US" dirty="0">
                <a:ea typeface="SegoeUI"/>
                <a:cs typeface="Times New Roman"/>
              </a:rPr>
              <a:t> </a:t>
            </a:r>
            <a:r>
              <a:rPr lang="en-US" dirty="0" err="1">
                <a:ea typeface="SegoeUI"/>
                <a:cs typeface="Times New Roman"/>
              </a:rPr>
              <a:t>na</a:t>
            </a:r>
            <a:r>
              <a:rPr lang="en-US" dirty="0">
                <a:ea typeface="SegoeUI"/>
                <a:cs typeface="Times New Roman"/>
              </a:rPr>
              <a:t> </a:t>
            </a:r>
            <a:r>
              <a:rPr lang="en-US" dirty="0" err="1">
                <a:ea typeface="SegoeUI"/>
                <a:cs typeface="Times New Roman"/>
              </a:rPr>
              <a:t>raznim</a:t>
            </a:r>
            <a:r>
              <a:rPr lang="en-US" dirty="0">
                <a:ea typeface="SegoeUI"/>
                <a:cs typeface="Times New Roman"/>
              </a:rPr>
              <a:t> </a:t>
            </a:r>
            <a:r>
              <a:rPr lang="en-US" dirty="0" err="1">
                <a:ea typeface="SegoeUI"/>
                <a:cs typeface="Times New Roman"/>
              </a:rPr>
              <a:t>vodotocima</a:t>
            </a:r>
            <a:r>
              <a:rPr lang="en-US" dirty="0">
                <a:ea typeface="SegoeUI"/>
                <a:cs typeface="Times New Roman"/>
              </a:rPr>
              <a:t> u </a:t>
            </a:r>
            <a:r>
              <a:rPr lang="en-US" smtClean="0">
                <a:ea typeface="SegoeUI"/>
                <a:cs typeface="Times New Roman"/>
              </a:rPr>
              <a:t>CG.Osim</a:t>
            </a:r>
            <a:r>
              <a:rPr lang="en-US" dirty="0" smtClean="0">
                <a:ea typeface="SegoeUI"/>
                <a:cs typeface="Times New Roman"/>
              </a:rPr>
              <a:t> </a:t>
            </a:r>
            <a:r>
              <a:rPr lang="en-US" dirty="0" err="1">
                <a:ea typeface="SegoeUI"/>
                <a:cs typeface="Times New Roman"/>
              </a:rPr>
              <a:t>što</a:t>
            </a:r>
            <a:r>
              <a:rPr lang="en-US" dirty="0">
                <a:ea typeface="SegoeUI"/>
                <a:cs typeface="Times New Roman"/>
              </a:rPr>
              <a:t> je </a:t>
            </a:r>
            <a:r>
              <a:rPr lang="en-US" dirty="0" err="1">
                <a:ea typeface="SegoeUI"/>
                <a:cs typeface="Times New Roman"/>
              </a:rPr>
              <a:t>neiscrpan</a:t>
            </a:r>
            <a:r>
              <a:rPr lang="en-US" dirty="0">
                <a:ea typeface="SegoeUI"/>
                <a:cs typeface="Times New Roman"/>
              </a:rPr>
              <a:t> </a:t>
            </a:r>
            <a:r>
              <a:rPr lang="en-US" dirty="0" err="1">
                <a:ea typeface="SegoeUI"/>
                <a:cs typeface="Times New Roman"/>
              </a:rPr>
              <a:t>izvor</a:t>
            </a:r>
            <a:r>
              <a:rPr lang="en-US" dirty="0">
                <a:ea typeface="SegoeUI"/>
                <a:cs typeface="Times New Roman"/>
              </a:rPr>
              <a:t> </a:t>
            </a:r>
            <a:r>
              <a:rPr lang="en-US" dirty="0" err="1">
                <a:ea typeface="SegoeUI"/>
                <a:cs typeface="Times New Roman"/>
              </a:rPr>
              <a:t>energije</a:t>
            </a:r>
            <a:r>
              <a:rPr lang="en-US" dirty="0">
                <a:ea typeface="SegoeUI"/>
                <a:cs typeface="Times New Roman"/>
              </a:rPr>
              <a:t>, </a:t>
            </a:r>
            <a:r>
              <a:rPr lang="en-US" dirty="0" err="1">
                <a:ea typeface="SegoeUI"/>
                <a:cs typeface="Times New Roman"/>
              </a:rPr>
              <a:t>sa</a:t>
            </a:r>
            <a:r>
              <a:rPr lang="en-US" dirty="0">
                <a:ea typeface="SegoeUI"/>
                <a:cs typeface="Times New Roman"/>
              </a:rPr>
              <a:t> </a:t>
            </a:r>
            <a:r>
              <a:rPr lang="en-US" dirty="0" err="1">
                <a:ea typeface="SegoeUI"/>
                <a:cs typeface="Times New Roman"/>
              </a:rPr>
              <a:t>stanovišta</a:t>
            </a:r>
            <a:r>
              <a:rPr lang="en-US" dirty="0">
                <a:ea typeface="SegoeUI"/>
                <a:cs typeface="Times New Roman"/>
              </a:rPr>
              <a:t> </a:t>
            </a:r>
            <a:r>
              <a:rPr lang="en-US" dirty="0" err="1">
                <a:ea typeface="SegoeUI"/>
                <a:cs typeface="Times New Roman"/>
              </a:rPr>
              <a:t>ekologije</a:t>
            </a:r>
            <a:r>
              <a:rPr lang="en-US" dirty="0">
                <a:ea typeface="SegoeUI"/>
                <a:cs typeface="Times New Roman"/>
              </a:rPr>
              <a:t> </a:t>
            </a:r>
            <a:r>
              <a:rPr lang="en-US" dirty="0" err="1">
                <a:ea typeface="SegoeUI"/>
                <a:cs typeface="Times New Roman"/>
              </a:rPr>
              <a:t>predstavlja</a:t>
            </a:r>
            <a:r>
              <a:rPr lang="en-US" dirty="0">
                <a:ea typeface="SegoeUI"/>
                <a:cs typeface="Times New Roman"/>
              </a:rPr>
              <a:t> </a:t>
            </a:r>
            <a:r>
              <a:rPr lang="en-US" dirty="0" err="1">
                <a:ea typeface="SegoeUI"/>
                <a:cs typeface="Times New Roman"/>
              </a:rPr>
              <a:t>najčistiji</a:t>
            </a:r>
            <a:r>
              <a:rPr lang="en-US" dirty="0">
                <a:ea typeface="SegoeUI"/>
                <a:cs typeface="Times New Roman"/>
              </a:rPr>
              <a:t> </a:t>
            </a:r>
            <a:r>
              <a:rPr lang="en-US" dirty="0" err="1">
                <a:ea typeface="SegoeUI"/>
                <a:cs typeface="Times New Roman"/>
              </a:rPr>
              <a:t>način</a:t>
            </a:r>
            <a:r>
              <a:rPr lang="en-US" dirty="0">
                <a:ea typeface="SegoeUI"/>
                <a:cs typeface="Times New Roman"/>
              </a:rPr>
              <a:t> </a:t>
            </a:r>
            <a:r>
              <a:rPr lang="en-US" dirty="0" err="1">
                <a:ea typeface="SegoeUI"/>
                <a:cs typeface="Times New Roman"/>
              </a:rPr>
              <a:t>dobijanja</a:t>
            </a:r>
            <a:r>
              <a:rPr lang="en-US" dirty="0">
                <a:ea typeface="SegoeUI"/>
                <a:cs typeface="Times New Roman"/>
              </a:rPr>
              <a:t> </a:t>
            </a:r>
            <a:r>
              <a:rPr lang="en-US" dirty="0" err="1">
                <a:ea typeface="SegoeUI"/>
                <a:cs typeface="Times New Roman"/>
              </a:rPr>
              <a:t>električne</a:t>
            </a:r>
            <a:r>
              <a:rPr lang="en-US" dirty="0">
                <a:ea typeface="SegoeUI"/>
                <a:cs typeface="Times New Roman"/>
              </a:rPr>
              <a:t> </a:t>
            </a:r>
            <a:r>
              <a:rPr lang="en-US" dirty="0" err="1">
                <a:ea typeface="SegoeUI"/>
                <a:cs typeface="Times New Roman"/>
              </a:rPr>
              <a:t>energije</a:t>
            </a:r>
            <a:r>
              <a:rPr lang="en-US" dirty="0">
                <a:ea typeface="SegoeUI"/>
                <a:cs typeface="Times New Roman"/>
              </a:rPr>
              <a:t>. </a:t>
            </a:r>
            <a:endParaRPr lang="en-US" dirty="0"/>
          </a:p>
          <a:p>
            <a:pPr algn="just"/>
            <a:endParaRPr lang="sr-Latn-ME" dirty="0" smtClean="0"/>
          </a:p>
          <a:p>
            <a:pPr algn="just"/>
            <a:r>
              <a:rPr lang="sr-Latn-ME" dirty="0" smtClean="0"/>
              <a:t>Pored </a:t>
            </a:r>
            <a:r>
              <a:rPr lang="sr-Latn-ME" dirty="0"/>
              <a:t>svih pozitivnih efekata distribuiranih </a:t>
            </a:r>
            <a:r>
              <a:rPr lang="sr-Latn-ME" dirty="0" smtClean="0"/>
              <a:t>izvora, njihovo </a:t>
            </a:r>
            <a:r>
              <a:rPr lang="sr-Latn-ME" dirty="0"/>
              <a:t>povećano učešće praćeno je problemima obezbjeđenja zadovoljavajućeg kvaliteta električne </a:t>
            </a:r>
            <a:r>
              <a:rPr lang="sr-Latn-ME" dirty="0" smtClean="0"/>
              <a:t>energije.</a:t>
            </a:r>
            <a:endParaRPr lang="sr-Latn-ME" dirty="0"/>
          </a:p>
          <a:p>
            <a:pPr algn="just"/>
            <a:r>
              <a:rPr lang="sr-Latn-ME" dirty="0" smtClean="0"/>
              <a:t>Osnovni </a:t>
            </a:r>
            <a:r>
              <a:rPr lang="sr-Latn-ME" dirty="0"/>
              <a:t>polazni podatak za procjenu mogućnosti priključenja mHE na mrežu određene snage, predstavlja vrijednost stvarne snage trofaznog kratkog spoja u tački priključenja</a:t>
            </a:r>
            <a:r>
              <a:rPr lang="sr-Latn-ME" dirty="0" smtClean="0"/>
              <a:t>.</a:t>
            </a:r>
          </a:p>
          <a:p>
            <a:pPr algn="just"/>
            <a:endParaRPr lang="sr-Latn-ME" dirty="0"/>
          </a:p>
          <a:p>
            <a:pPr algn="just"/>
            <a:r>
              <a:rPr lang="sr-Latn-ME" dirty="0" smtClean="0"/>
              <a:t> 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7451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r-Latn-M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5599" y="4049486"/>
            <a:ext cx="7474858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sr-Latn-M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HVALA NA PAŽNjI!</a:t>
            </a:r>
            <a:endParaRPr lang="sr-Latn-ME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04361" y="6369716"/>
            <a:ext cx="779767" cy="365125"/>
          </a:xfrm>
        </p:spPr>
        <p:txBody>
          <a:bodyPr/>
          <a:lstStyle/>
          <a:p>
            <a:fld id="{D0E6C022-4B4D-4175-9399-436A1D80D499}" type="slidenum">
              <a:rPr lang="sr-Latn-ME" sz="14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fld>
            <a:endParaRPr lang="sr-Latn-ME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318" y="218364"/>
            <a:ext cx="1083632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600" dirty="0" smtClean="0">
                <a:latin typeface="Algerian" panose="04020705040A02060702" pitchFamily="82" charset="0"/>
              </a:rPr>
              <a:t>*  Uvod</a:t>
            </a:r>
          </a:p>
          <a:p>
            <a:endParaRPr lang="sr-Latn-ME" sz="3200" dirty="0">
              <a:latin typeface="Algerian" panose="04020705040A02060702" pitchFamily="82" charset="0"/>
            </a:endParaRPr>
          </a:p>
          <a:p>
            <a:pPr algn="just"/>
            <a:r>
              <a:rPr lang="sr-Latn-ME" sz="2400" dirty="0" smtClean="0"/>
              <a:t> Cilj </a:t>
            </a:r>
            <a:r>
              <a:rPr lang="sr-Latn-ME" sz="2400" dirty="0"/>
              <a:t>svakog proizvođača je prenos električne energije do krajnjeg </a:t>
            </a:r>
            <a:r>
              <a:rPr lang="sr-Latn-ME" sz="2400" dirty="0" smtClean="0"/>
              <a:t>    potrošača</a:t>
            </a:r>
            <a:r>
              <a:rPr lang="sr-Latn-ME" sz="2400" dirty="0"/>
              <a:t>, uz što manje gubitke i što sigurnije napajanje. Distribuirani </a:t>
            </a:r>
            <a:r>
              <a:rPr lang="sr-Latn-ME" sz="2400" dirty="0" smtClean="0"/>
              <a:t> izvori  </a:t>
            </a:r>
            <a:r>
              <a:rPr lang="sr-Latn-ME" sz="2400" dirty="0"/>
              <a:t>ispunjavaju te kriterijume zbog čega se sve  učestanije grade. </a:t>
            </a:r>
            <a:r>
              <a:rPr lang="sr-Latn-ME" sz="2400" dirty="0" smtClean="0"/>
              <a:t>Izgradnjom </a:t>
            </a:r>
            <a:r>
              <a:rPr lang="sr-Latn-ME" sz="2400" dirty="0"/>
              <a:t>distribuiranih izvora smanjuju se gubici prenosa električne </a:t>
            </a:r>
            <a:r>
              <a:rPr lang="sr-Latn-ME" sz="2400" dirty="0" smtClean="0"/>
              <a:t>energije </a:t>
            </a:r>
            <a:r>
              <a:rPr lang="sr-Latn-ME" sz="2400" dirty="0"/>
              <a:t>jer su pretežno smješteni u blizini samih potrošača.</a:t>
            </a:r>
          </a:p>
          <a:p>
            <a:endParaRPr lang="sr-Latn-ME" sz="2400" dirty="0" smtClean="0"/>
          </a:p>
          <a:p>
            <a:pPr algn="just"/>
            <a:r>
              <a:rPr lang="sr-Latn-ME" sz="2400" dirty="0" smtClean="0"/>
              <a:t> Pored </a:t>
            </a:r>
            <a:r>
              <a:rPr lang="sr-Latn-ME" sz="2400" dirty="0"/>
              <a:t>pozitivnih efekata, priključenje malih elektrana može da izazove </a:t>
            </a:r>
            <a:r>
              <a:rPr lang="sr-Latn-ME" sz="2400" dirty="0" smtClean="0"/>
              <a:t>i određene negativne efekte čega su</a:t>
            </a:r>
            <a:r>
              <a:rPr lang="sr-Latn-ME" sz="2400" dirty="0"/>
              <a:t>, u mnogim zemljama usvojene odgovarajuće preporuke kojima su određeni tehnički kriterijumi za priključenje i pogon distribuiranih izvora sa ciljem da se spriječe ili ublaže negativni efekti na distributivnu mrežu i elektroenergetski sistem. </a:t>
            </a:r>
            <a:endParaRPr lang="sr-Latn-ME" sz="2400" dirty="0" smtClean="0"/>
          </a:p>
        </p:txBody>
      </p:sp>
    </p:spTree>
    <p:extLst>
      <p:ext uri="{BB962C8B-B14F-4D97-AF65-F5344CB8AC3E}">
        <p14:creationId xmlns:p14="http://schemas.microsoft.com/office/powerpoint/2010/main" val="40535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45304" y="6318914"/>
            <a:ext cx="779767" cy="334041"/>
          </a:xfrm>
        </p:spPr>
        <p:txBody>
          <a:bodyPr/>
          <a:lstStyle/>
          <a:p>
            <a:fld id="{D0E6C022-4B4D-4175-9399-436A1D80D499}" type="slidenum">
              <a:rPr lang="sr-Latn-ME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fld>
            <a:endParaRPr lang="sr-Latn-M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10436" y="354843"/>
            <a:ext cx="9990161" cy="14876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4" name="TextBox 3"/>
          <p:cNvSpPr txBox="1"/>
          <p:nvPr/>
        </p:nvSpPr>
        <p:spPr>
          <a:xfrm>
            <a:off x="1733265" y="436728"/>
            <a:ext cx="10140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/>
              <a:t>Tehnička preporuka za priključenje distribuiranih izvora u Crnoj Gori je donešena 2012. godine. </a:t>
            </a:r>
            <a:endParaRPr lang="sr-Latn-ME" dirty="0" smtClean="0"/>
          </a:p>
          <a:p>
            <a:r>
              <a:rPr lang="sr-Latn-ME" dirty="0"/>
              <a:t>Ova preporuka se odnosi na osnovne tehničke zahtjeve za priključenje malih elektrana snage do 10 MW na DS nazivnog napona 0,4 kV </a:t>
            </a:r>
            <a:r>
              <a:rPr lang="sr-Latn-ME" dirty="0" smtClean="0"/>
              <a:t>(NN </a:t>
            </a:r>
            <a:r>
              <a:rPr lang="sr-Latn-ME" dirty="0"/>
              <a:t>mreža), 10 kV, 20 kV ili 35 kV.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9953" y="2333767"/>
            <a:ext cx="939875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/>
              <a:t>Za priključenje distribuiranih izvora  na mrežu, moraju se zadovoljiti sljedeći kriterijumi:</a:t>
            </a:r>
            <a:endParaRPr lang="sr-Latn-ME" sz="2000" dirty="0" smtClean="0">
              <a:effectLst/>
            </a:endParaRPr>
          </a:p>
          <a:p>
            <a:r>
              <a:rPr lang="sr-Latn-ME" sz="2000" dirty="0"/>
              <a:t> </a:t>
            </a:r>
            <a:endParaRPr lang="sr-Latn-ME" sz="2000" dirty="0" smtClean="0">
              <a:effectLst/>
            </a:endParaRPr>
          </a:p>
          <a:p>
            <a:r>
              <a:rPr lang="sr-Latn-ME" sz="2000" dirty="0"/>
              <a:t>•   dozvoljeno odstupanje (varijacije, promjene) napona</a:t>
            </a:r>
            <a:endParaRPr lang="sr-Latn-ME" sz="2000" dirty="0" smtClean="0">
              <a:effectLst/>
            </a:endParaRPr>
          </a:p>
          <a:p>
            <a:r>
              <a:rPr lang="sr-Latn-ME" sz="2000" dirty="0"/>
              <a:t>•   flikeri</a:t>
            </a:r>
            <a:endParaRPr lang="sr-Latn-ME" sz="2000" dirty="0" smtClean="0">
              <a:effectLst/>
            </a:endParaRPr>
          </a:p>
          <a:p>
            <a:r>
              <a:rPr lang="sr-Latn-ME" sz="2000" dirty="0"/>
              <a:t>•   dozvoljene struje i naponi  viših harmonika</a:t>
            </a:r>
            <a:endParaRPr lang="sr-Latn-ME" sz="2000" dirty="0" smtClean="0">
              <a:effectLst/>
            </a:endParaRPr>
          </a:p>
          <a:p>
            <a:r>
              <a:rPr lang="sr-Latn-ME" sz="2000" dirty="0"/>
              <a:t>•   snage kratkog spoja</a:t>
            </a:r>
            <a:endParaRPr lang="sr-Latn-ME" sz="2000" dirty="0" smtClean="0">
              <a:effectLst/>
            </a:endParaRPr>
          </a:p>
          <a:p>
            <a:r>
              <a:rPr lang="sr-Latn-ME" sz="2000" dirty="0"/>
              <a:t>•   sinhronizacija</a:t>
            </a:r>
            <a:endParaRPr lang="sr-Latn-ME" sz="2000" dirty="0" smtClean="0">
              <a:effectLst/>
            </a:endParaRPr>
          </a:p>
          <a:p>
            <a:r>
              <a:rPr lang="sr-Latn-ME" sz="2000" dirty="0"/>
              <a:t>•   maksimalno dozvoljeno injektiranje jednosmjerne struje</a:t>
            </a:r>
            <a:endParaRPr lang="sr-Latn-ME" sz="2000" dirty="0" smtClean="0">
              <a:effectLst/>
            </a:endParaRPr>
          </a:p>
          <a:p>
            <a:r>
              <a:rPr lang="sr-Latn-ME" sz="2000" dirty="0"/>
              <a:t>•   naponska nesimetrija</a:t>
            </a:r>
            <a:endParaRPr lang="sr-Latn-ME" sz="2000" dirty="0" smtClean="0">
              <a:effectLst/>
            </a:endParaRPr>
          </a:p>
          <a:p>
            <a:r>
              <a:rPr lang="sr-Latn-ME" sz="2000" dirty="0"/>
              <a:t>•   reaktivna snaga </a:t>
            </a:r>
            <a:r>
              <a:rPr lang="sr-Latn-ME" sz="2000" dirty="0" smtClean="0"/>
              <a:t>ME</a:t>
            </a:r>
            <a:endParaRPr lang="sr-Latn-ME" sz="2000" dirty="0" smtClean="0">
              <a:effectLst/>
            </a:endParaRP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65424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9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4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4</a:t>
            </a:fld>
            <a:endParaRPr lang="sr-Latn-ME"/>
          </a:p>
        </p:txBody>
      </p:sp>
      <p:sp>
        <p:nvSpPr>
          <p:cNvPr id="3" name="TextBox 2"/>
          <p:cNvSpPr txBox="1"/>
          <p:nvPr/>
        </p:nvSpPr>
        <p:spPr>
          <a:xfrm>
            <a:off x="1401096" y="944880"/>
            <a:ext cx="102501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b="1" dirty="0" smtClean="0"/>
              <a:t> </a:t>
            </a:r>
            <a:r>
              <a:rPr lang="sr-Latn-ME" b="1" dirty="0"/>
              <a:t>Parametri koji određuju priključenje na </a:t>
            </a:r>
            <a:r>
              <a:rPr lang="sr-Latn-ME" b="1" dirty="0" smtClean="0"/>
              <a:t>distributivnu </a:t>
            </a:r>
            <a:r>
              <a:rPr lang="sr-Latn-ME" b="1" dirty="0"/>
              <a:t>mrežu</a:t>
            </a:r>
            <a:endParaRPr lang="en-US" dirty="0"/>
          </a:p>
          <a:p>
            <a:r>
              <a:rPr lang="sr-Latn-ME" b="1" dirty="0"/>
              <a:t> </a:t>
            </a:r>
            <a:endParaRPr lang="en-US" dirty="0"/>
          </a:p>
          <a:p>
            <a:pPr algn="just"/>
            <a:r>
              <a:rPr lang="sr-Latn-BA" dirty="0"/>
              <a:t>Tehničko rješenje priključenja mHE  zavisi od više činilaca, a osnovni su parametri same </a:t>
            </a:r>
            <a:endParaRPr lang="sr-Latn-BA" dirty="0" smtClean="0"/>
          </a:p>
          <a:p>
            <a:pPr algn="just"/>
            <a:r>
              <a:rPr lang="sr-Latn-BA" dirty="0" smtClean="0"/>
              <a:t>elektrane</a:t>
            </a:r>
            <a:r>
              <a:rPr lang="sr-Latn-BA" dirty="0"/>
              <a:t>, od kojih su najznačajni:</a:t>
            </a:r>
            <a:endParaRPr lang="en-US" dirty="0"/>
          </a:p>
          <a:p>
            <a:r>
              <a:rPr lang="sr-Latn-BA" dirty="0"/>
              <a:t> 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BA" dirty="0"/>
              <a:t>p</a:t>
            </a:r>
            <a:r>
              <a:rPr lang="sr-Latn-BA" dirty="0" smtClean="0"/>
              <a:t>riključna </a:t>
            </a:r>
            <a:r>
              <a:rPr lang="sr-Latn-BA" dirty="0"/>
              <a:t>snaga male elektrane,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BA" dirty="0"/>
              <a:t>l</a:t>
            </a:r>
            <a:r>
              <a:rPr lang="sr-Latn-BA" dirty="0" smtClean="0"/>
              <a:t>okacija </a:t>
            </a:r>
            <a:r>
              <a:rPr lang="sr-Latn-BA" dirty="0"/>
              <a:t>elektrane,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BA" dirty="0"/>
              <a:t>v</a:t>
            </a:r>
            <a:r>
              <a:rPr lang="sr-Latn-BA" dirty="0" smtClean="0"/>
              <a:t>rsta </a:t>
            </a:r>
            <a:r>
              <a:rPr lang="sr-Latn-BA" dirty="0"/>
              <a:t>elektrane.</a:t>
            </a:r>
            <a:endParaRPr lang="en-US" dirty="0"/>
          </a:p>
          <a:p>
            <a:r>
              <a:rPr lang="sr-Latn-BA" dirty="0"/>
              <a:t> </a:t>
            </a:r>
            <a:endParaRPr lang="en-US" dirty="0"/>
          </a:p>
          <a:p>
            <a:r>
              <a:rPr lang="sr-Latn-BA" dirty="0"/>
              <a:t>Drugi važan činilac od koga zavisi teničko rješenje priključenja male elektrane je postojeća mreža na koju se mala elektrana može priključiti:</a:t>
            </a:r>
            <a:endParaRPr lang="en-US" dirty="0"/>
          </a:p>
          <a:p>
            <a:r>
              <a:rPr lang="sr-Latn-BA" dirty="0"/>
              <a:t> 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BA" dirty="0"/>
              <a:t>konfiguracija mreže,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BA" dirty="0"/>
              <a:t>raspored i priključna snaga postojećih elektrana u razmatranoj mreži,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BA" dirty="0"/>
              <a:t>udaljenost mreže od lokacije male elektrane,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BA" dirty="0"/>
              <a:t>opterećenje mreže i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BA" dirty="0"/>
              <a:t>planovi razvoja mreže.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E9EFD8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149770" y="6274182"/>
            <a:ext cx="779767" cy="365125"/>
          </a:xfrm>
        </p:spPr>
        <p:txBody>
          <a:bodyPr/>
          <a:lstStyle/>
          <a:p>
            <a:fld id="{D0E6C022-4B4D-4175-9399-436A1D80D499}" type="slidenum">
              <a:rPr lang="sr-Latn-ME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fld>
            <a:endParaRPr lang="sr-Latn-M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28790" y="330067"/>
                <a:ext cx="10735329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ME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Primjer priključenja male hidroelektrane na distributivnu    	mrežu srednjeg</a:t>
                </a:r>
                <a:r>
                  <a:rPr lang="sr-Latn-ME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sr-Latn-ME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napona</a:t>
                </a:r>
                <a:endParaRPr lang="sr-Latn-ME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sr-Latn-ME" sz="2400" dirty="0"/>
              </a:p>
              <a:p>
                <a:endParaRPr lang="sr-Latn-ME" sz="2400" dirty="0" smtClean="0"/>
              </a:p>
              <a:p>
                <a:endParaRPr lang="sr-Latn-ME" sz="2400" dirty="0"/>
              </a:p>
              <a:p>
                <a:pPr algn="just"/>
                <a:r>
                  <a:rPr lang="sr-Latn-ME" sz="2400" dirty="0"/>
                  <a:t>Mala hidroelektrana se priključuje </a:t>
                </a:r>
                <a:r>
                  <a:rPr lang="sr-Latn-ME" sz="2400" dirty="0" smtClean="0"/>
                  <a:t>putem dvosistemskog vazdušnog voda </a:t>
                </a:r>
                <a:r>
                  <a:rPr lang="sr-Latn-ME" sz="2400" i="1" dirty="0"/>
                  <a:t>Al/Fe 3 x 70/12</a:t>
                </a:r>
                <a:r>
                  <a:rPr lang="sr-Latn-ME" sz="2400" dirty="0" smtClean="0"/>
                  <a:t> po principu ,,ulaz-izlaz“ na 35 kV izvod između </a:t>
                </a:r>
                <a:r>
                  <a:rPr lang="sr-Latn-ME" sz="2400" dirty="0"/>
                  <a:t>TS </a:t>
                </a:r>
                <a:r>
                  <a:rPr lang="sr-Latn-ME" sz="2400" i="1" dirty="0"/>
                  <a:t>110/35 kV </a:t>
                </a:r>
                <a:r>
                  <a:rPr lang="sr-Latn-ME" sz="2400" dirty="0"/>
                  <a:t>i TS </a:t>
                </a:r>
                <a:r>
                  <a:rPr lang="sr-Latn-ME" sz="2400" i="1" dirty="0"/>
                  <a:t>35/10 kV </a:t>
                </a:r>
                <a:r>
                  <a:rPr lang="sr-Latn-ME" sz="2400" dirty="0"/>
                  <a:t>sa jednim transformatorom snage </a:t>
                </a:r>
                <a:r>
                  <a:rPr lang="sr-Latn-ME" sz="2400" i="1" dirty="0" smtClean="0"/>
                  <a:t>1600 </a:t>
                </a:r>
                <a:r>
                  <a:rPr lang="sr-Latn-ME" sz="2400" i="1" dirty="0"/>
                  <a:t>kVA</a:t>
                </a:r>
                <a:r>
                  <a:rPr lang="sr-Latn-ME" sz="2400" dirty="0"/>
                  <a:t>, relativnog napona kratkog spoja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sr-Latn-ME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sr-Latn-ME" sz="2400" i="1">
                            <a:latin typeface="Cambria Math" panose="02040503050406030204" pitchFamily="18" charset="0"/>
                          </a:rPr>
                          <m:t>𝑘𝑠</m:t>
                        </m:r>
                      </m:sub>
                    </m:sSub>
                    <m:r>
                      <a:rPr lang="sr-Latn-ME" sz="2400" i="1">
                        <a:latin typeface="Cambria Math" panose="02040503050406030204" pitchFamily="18" charset="0"/>
                      </a:rPr>
                      <m:t>=6 % , </m:t>
                    </m:r>
                  </m:oMath>
                </a14:m>
                <a:r>
                  <a:rPr lang="sr-Latn-ME" sz="2400" dirty="0"/>
                  <a:t>snaga male hidroelektrane  je </a:t>
                </a:r>
                <a:r>
                  <a:rPr lang="sr-Latn-ME" sz="2400" i="1" dirty="0" smtClean="0"/>
                  <a:t>1500 </a:t>
                </a:r>
                <a:r>
                  <a:rPr lang="sr-Latn-ME" sz="2400" i="1" dirty="0"/>
                  <a:t>k</a:t>
                </a:r>
                <a:r>
                  <a:rPr lang="sr-Latn-ME" sz="2400" i="1" dirty="0" smtClean="0"/>
                  <a:t>VA</a:t>
                </a:r>
                <a:r>
                  <a:rPr lang="sr-Latn-ME" sz="2400" dirty="0"/>
                  <a:t>. </a:t>
                </a:r>
                <a:endParaRPr lang="sr-Latn-ME" sz="2400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90" y="330067"/>
                <a:ext cx="10735329" cy="3970318"/>
              </a:xfrm>
              <a:prstGeom prst="rect">
                <a:avLst/>
              </a:prstGeom>
              <a:blipFill rotWithShape="0">
                <a:blip r:embed="rId2"/>
                <a:stretch>
                  <a:fillRect l="-1249" t="-1690" r="-852" b="-2611"/>
                </a:stretch>
              </a:blipFill>
            </p:spPr>
            <p:txBody>
              <a:bodyPr/>
              <a:lstStyle/>
              <a:p>
                <a:r>
                  <a:rPr lang="sr-Latn-M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0" y="171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ME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r-Latn-ME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E9EFD8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/>
              <a:t>6</a:t>
            </a:fld>
            <a:endParaRPr lang="sr-Latn-M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3" y="219670"/>
            <a:ext cx="9426053" cy="5990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5709" y="491320"/>
            <a:ext cx="6141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 smtClean="0">
                <a:latin typeface="Century Gothic" panose="020B0502020202020204" pitchFamily="34" charset="0"/>
              </a:rPr>
              <a:t>-uticaj mHE na naponske prilike u mreži</a:t>
            </a:r>
            <a:endParaRPr lang="sr-Latn-ME" sz="16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62" y="3180070"/>
            <a:ext cx="1104900" cy="552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481" y="3902247"/>
            <a:ext cx="1069775" cy="472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110" y="4998614"/>
            <a:ext cx="997248" cy="463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7217" y="3755196"/>
            <a:ext cx="1047750" cy="466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6247" y="5161555"/>
            <a:ext cx="895350" cy="438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1624" y="3737425"/>
            <a:ext cx="1019175" cy="447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6889" y="5120611"/>
            <a:ext cx="904875" cy="438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9963" y="654206"/>
            <a:ext cx="993734" cy="499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7569" y="5287938"/>
            <a:ext cx="66675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E9EFD8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478" y="464023"/>
            <a:ext cx="1205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 smtClean="0">
                <a:latin typeface="Century Gothic" panose="020B0502020202020204" pitchFamily="34" charset="0"/>
              </a:rPr>
              <a:t>U cilju </a:t>
            </a:r>
            <a:r>
              <a:rPr lang="sr-Latn-ME" sz="2000" dirty="0">
                <a:latin typeface="Century Gothic" panose="020B0502020202020204" pitchFamily="34" charset="0"/>
              </a:rPr>
              <a:t>provjere ugrađene opreme u čvorovima </a:t>
            </a:r>
            <a:r>
              <a:rPr lang="sr-Latn-ME" sz="2000" dirty="0" smtClean="0">
                <a:latin typeface="Century Gothic" panose="020B0502020202020204" pitchFamily="34" charset="0"/>
              </a:rPr>
              <a:t>mreže potrebno </a:t>
            </a:r>
            <a:r>
              <a:rPr lang="sr-Latn-ME" sz="2000" dirty="0">
                <a:latin typeface="Century Gothic" panose="020B0502020202020204" pitchFamily="34" charset="0"/>
              </a:rPr>
              <a:t>je proračunati koliki je doprinos snazi tropolnog kratkog spoja na mjestu priključenja elektrane na </a:t>
            </a:r>
            <a:r>
              <a:rPr lang="sr-Latn-ME" sz="2000" dirty="0" smtClean="0">
                <a:latin typeface="Century Gothic" panose="020B0502020202020204" pitchFamily="34" charset="0"/>
              </a:rPr>
              <a:t>distributivnu mrežu</a:t>
            </a:r>
            <a:r>
              <a:rPr lang="sr-Latn-ME" sz="20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19" y="1430594"/>
            <a:ext cx="8377084" cy="4468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6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E9EFD8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426720"/>
            <a:ext cx="4236720" cy="5486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8" name="Rounded Rectangle 7"/>
          <p:cNvSpPr/>
          <p:nvPr/>
        </p:nvSpPr>
        <p:spPr>
          <a:xfrm>
            <a:off x="762000" y="3352800"/>
            <a:ext cx="4358640" cy="5791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6" name="TextBox 5"/>
          <p:cNvSpPr txBox="1"/>
          <p:nvPr/>
        </p:nvSpPr>
        <p:spPr>
          <a:xfrm>
            <a:off x="838200" y="502920"/>
            <a:ext cx="391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Kriterijum odstupanja napona</a:t>
            </a:r>
            <a:endParaRPr lang="sr-Latn-M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920" y="3413760"/>
            <a:ext cx="417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Kriterijum snage kratkog spoja</a:t>
            </a:r>
            <a:endParaRPr lang="sr-Latn-M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0" y="1097280"/>
            <a:ext cx="10789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latin typeface="Century Gothic" panose="020B0502020202020204" pitchFamily="34" charset="0"/>
              </a:rPr>
              <a:t>Najveće dozvoljeno odstupanje napona na </a:t>
            </a:r>
            <a:r>
              <a:rPr lang="sr-Latn-ME" dirty="0" smtClean="0">
                <a:latin typeface="Century Gothic" panose="020B0502020202020204" pitchFamily="34" charset="0"/>
              </a:rPr>
              <a:t>mjestu </a:t>
            </a:r>
            <a:r>
              <a:rPr lang="sr-Latn-ME" dirty="0">
                <a:latin typeface="Century Gothic" panose="020B0502020202020204" pitchFamily="34" charset="0"/>
              </a:rPr>
              <a:t>priključenja na elektrodistributivnu mrežu srednjeg napona, u odnosu na vrijednosti nazivnog napona, u prelaznom režimu, pri uključenju ili isključenju generatora iznosi 2 </a:t>
            </a:r>
            <a:r>
              <a:rPr lang="sr-Latn-ME" dirty="0" smtClean="0">
                <a:latin typeface="Century Gothic" panose="020B0502020202020204" pitchFamily="34" charset="0"/>
              </a:rPr>
              <a:t>%.</a:t>
            </a:r>
            <a:endParaRPr lang="sr-Latn-ME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85040" y="2138070"/>
                <a:ext cx="3365601" cy="589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ME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sr-Latn-ME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∆u 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M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sr-Latn-M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sr-Latn-M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sr-Latn-ME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sr-Latn-ME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ME" sz="2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ME" sz="20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sr-Latn-M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sr-Latn-M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𝑛𝑚𝑔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ME" sz="20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sr-Latn-M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sr-Latn-ME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𝑘𝑠</m:t>
                            </m:r>
                          </m:sub>
                        </m:sSub>
                      </m:den>
                    </m:f>
                    <m:r>
                      <a:rPr lang="sr-Latn-ME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sr-Latn-ME" sz="2000" b="0" i="0" smtClean="0">
                        <a:effectLst/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1.367</m:t>
                    </m:r>
                    <m:r>
                      <a:rPr lang="sr-Latn-ME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% </m:t>
                    </m:r>
                  </m:oMath>
                </a14:m>
                <a:endParaRPr lang="sr-Latn-ME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040" y="2138070"/>
                <a:ext cx="3365601" cy="5892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29640" y="4282440"/>
                <a:ext cx="10713720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ME" dirty="0" smtClean="0">
                    <a:latin typeface="Century Gothic" panose="020B0502020202020204" pitchFamily="34" charset="0"/>
                  </a:rPr>
                  <a:t>Nakon </a:t>
                </a:r>
                <a:r>
                  <a:rPr lang="sr-Latn-ME" dirty="0">
                    <a:latin typeface="Century Gothic" panose="020B0502020202020204" pitchFamily="34" charset="0"/>
                  </a:rPr>
                  <a:t>priključenja mHE na distributivnu mrežu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sr-Latn-ME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sr-Latn-ME" sz="2000" i="1">
                            <a:latin typeface="Cambria Math"/>
                          </a:rPr>
                          <m:t>𝑘𝑠</m:t>
                        </m:r>
                      </m:sub>
                    </m:sSub>
                  </m:oMath>
                </a14:m>
                <a:r>
                  <a:rPr lang="sr-Latn-ME" dirty="0">
                    <a:latin typeface="Century Gothic" panose="020B0502020202020204" pitchFamily="34" charset="0"/>
                  </a:rPr>
                  <a:t> </a:t>
                </a:r>
                <a:r>
                  <a:rPr lang="sr-Latn-ME" dirty="0" smtClean="0">
                    <a:latin typeface="Century Gothic" panose="020B0502020202020204" pitchFamily="34" charset="0"/>
                  </a:rPr>
                  <a:t>se </a:t>
                </a:r>
                <a:r>
                  <a:rPr lang="sr-Latn-ME" dirty="0">
                    <a:latin typeface="Century Gothic" panose="020B0502020202020204" pitchFamily="34" charset="0"/>
                  </a:rPr>
                  <a:t>povećala sa </a:t>
                </a:r>
                <a:r>
                  <a:rPr lang="sr-Latn-ME" dirty="0" smtClean="0">
                    <a:latin typeface="Century Gothic" panose="020B0502020202020204" pitchFamily="34" charset="0"/>
                  </a:rPr>
                  <a:t>109.693 MVA </a:t>
                </a:r>
                <a:r>
                  <a:rPr lang="sr-Latn-ME" dirty="0">
                    <a:latin typeface="Century Gothic" panose="020B0502020202020204" pitchFamily="34" charset="0"/>
                  </a:rPr>
                  <a:t>na </a:t>
                </a:r>
                <a:r>
                  <a:rPr lang="sr-Latn-ME" dirty="0" smtClean="0">
                    <a:latin typeface="Century Gothic" panose="020B0502020202020204" pitchFamily="34" charset="0"/>
                  </a:rPr>
                  <a:t>116.618  </a:t>
                </a:r>
                <a:r>
                  <a:rPr lang="sr-Latn-ME" dirty="0">
                    <a:latin typeface="Century Gothic" panose="020B0502020202020204" pitchFamily="34" charset="0"/>
                  </a:rPr>
                  <a:t>MVA. Pomenuta snaga je značajno ispod snage kratkog spoja za koju je dimenzionisana oprema 35 kV postrojenja napajanih iz TS 110/35 </a:t>
                </a:r>
                <a:r>
                  <a:rPr lang="sr-Latn-ME" dirty="0" smtClean="0">
                    <a:latin typeface="Century Gothic" panose="020B0502020202020204" pitchFamily="34" charset="0"/>
                  </a:rPr>
                  <a:t>kV (750 </a:t>
                </a:r>
                <a:r>
                  <a:rPr lang="sr-Latn-ME" dirty="0">
                    <a:latin typeface="Century Gothic" panose="020B0502020202020204" pitchFamily="34" charset="0"/>
                  </a:rPr>
                  <a:t>MVA – 1000 MVA).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" y="4282440"/>
                <a:ext cx="10713720" cy="946991"/>
              </a:xfrm>
              <a:prstGeom prst="rect">
                <a:avLst/>
              </a:prstGeom>
              <a:blipFill rotWithShape="1">
                <a:blip r:embed="rId3"/>
                <a:stretch>
                  <a:fillRect l="-512" t="-1290" b="-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9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E9EFD8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C022-4B4D-4175-9399-436A1D80D499}" type="slidenum">
              <a:rPr lang="sr-Latn-M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sr-Latn-M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376" y="1419368"/>
            <a:ext cx="112594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M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sr-Latn-ME" dirty="0" smtClean="0">
                <a:latin typeface="Century Gothic" panose="020B0502020202020204" pitchFamily="34" charset="0"/>
              </a:rPr>
              <a:t>     Priključenjem </a:t>
            </a:r>
            <a:r>
              <a:rPr lang="sr-Latn-ME" dirty="0">
                <a:latin typeface="Century Gothic" panose="020B0502020202020204" pitchFamily="34" charset="0"/>
              </a:rPr>
              <a:t>novih </a:t>
            </a:r>
            <a:r>
              <a:rPr lang="sr-Latn-ME" dirty="0" smtClean="0">
                <a:latin typeface="Century Gothic" panose="020B0502020202020204" pitchFamily="34" charset="0"/>
              </a:rPr>
              <a:t>izvora </a:t>
            </a:r>
            <a:r>
              <a:rPr lang="sr-Latn-ME" dirty="0">
                <a:latin typeface="Century Gothic" panose="020B0502020202020204" pitchFamily="34" charset="0"/>
              </a:rPr>
              <a:t>proizvodnja </a:t>
            </a:r>
            <a:r>
              <a:rPr lang="sr-Latn-ME" dirty="0" smtClean="0">
                <a:latin typeface="Century Gothic" panose="020B0502020202020204" pitchFamily="34" charset="0"/>
              </a:rPr>
              <a:t>je približena </a:t>
            </a:r>
            <a:r>
              <a:rPr lang="sr-Latn-ME" dirty="0">
                <a:latin typeface="Century Gothic" panose="020B0502020202020204" pitchFamily="34" charset="0"/>
              </a:rPr>
              <a:t>potrošnji što za posljedicu ima niže gubitke u mreži usljed </a:t>
            </a:r>
            <a:r>
              <a:rPr lang="sr-Latn-ME" dirty="0" smtClean="0">
                <a:latin typeface="Century Gothic" panose="020B0502020202020204" pitchFamily="34" charset="0"/>
              </a:rPr>
              <a:t>paralelnog </a:t>
            </a:r>
            <a:r>
              <a:rPr lang="sr-Latn-ME" dirty="0">
                <a:latin typeface="Century Gothic" panose="020B0502020202020204" pitchFamily="34" charset="0"/>
              </a:rPr>
              <a:t>rada </a:t>
            </a:r>
            <a:r>
              <a:rPr lang="sr-Latn-ME" dirty="0" smtClean="0">
                <a:latin typeface="Century Gothic" panose="020B0502020202020204" pitchFamily="34" charset="0"/>
              </a:rPr>
              <a:t>distribuiranog </a:t>
            </a:r>
            <a:r>
              <a:rPr lang="sr-Latn-ME" dirty="0">
                <a:latin typeface="Century Gothic" panose="020B0502020202020204" pitchFamily="34" charset="0"/>
              </a:rPr>
              <a:t>izvora i mreže. </a:t>
            </a:r>
            <a:endParaRPr lang="sr-Latn-M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sr-Latn-ME" dirty="0">
                <a:latin typeface="Century Gothic" panose="020B0502020202020204" pitchFamily="34" charset="0"/>
              </a:rPr>
              <a:t> </a:t>
            </a:r>
            <a:r>
              <a:rPr lang="sr-Latn-ME" dirty="0" smtClean="0">
                <a:latin typeface="Century Gothic" panose="020B0502020202020204" pitchFamily="34" charset="0"/>
              </a:rPr>
              <a:t>    Uticaj </a:t>
            </a:r>
            <a:r>
              <a:rPr lang="sr-Latn-ME" dirty="0">
                <a:latin typeface="Century Gothic" panose="020B0502020202020204" pitchFamily="34" charset="0"/>
              </a:rPr>
              <a:t>mHE na tokove snaga, naponske prilike i gubitke u mreži zavisi od konfiguracije lokalne distributivne mreže, parametara njenih elemenata, nivoa, tipa i raspodjele opterećenja, vrste i snage generatora i lokacije tačke priključenja generatore</a:t>
            </a:r>
            <a:r>
              <a:rPr lang="sr-Latn-ME" dirty="0" smtClean="0">
                <a:latin typeface="Century Gothic" panose="020B0502020202020204" pitchFamily="34" charset="0"/>
              </a:rPr>
              <a:t>.</a:t>
            </a:r>
            <a:endParaRPr lang="sr-Latn-M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sr-Latn-ME" dirty="0"/>
          </a:p>
        </p:txBody>
      </p:sp>
      <p:sp>
        <p:nvSpPr>
          <p:cNvPr id="4" name="TextBox 3"/>
          <p:cNvSpPr txBox="1"/>
          <p:nvPr/>
        </p:nvSpPr>
        <p:spPr>
          <a:xfrm>
            <a:off x="791570" y="395784"/>
            <a:ext cx="880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Gubici u elektrodistributivnoj </a:t>
            </a:r>
            <a:r>
              <a:rPr lang="sr-Latn-M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mreži prije i  </a:t>
            </a:r>
            <a:r>
              <a:rPr lang="sr-Latn-M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nakon priključenja elektrana</a:t>
            </a:r>
          </a:p>
          <a:p>
            <a:endParaRPr lang="sr-Latn-M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43" y="259308"/>
            <a:ext cx="10058400" cy="61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627</Words>
  <Application>Microsoft Office PowerPoint</Application>
  <PresentationFormat>Custom</PresentationFormat>
  <Paragraphs>76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Wisp</vt:lpstr>
      <vt:lpstr>1_Wisp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Gordana Kostic</dc:creator>
  <cp:lastModifiedBy>Windows User</cp:lastModifiedBy>
  <cp:revision>44</cp:revision>
  <cp:lastPrinted>2017-05-10T07:48:56Z</cp:lastPrinted>
  <dcterms:created xsi:type="dcterms:W3CDTF">2017-05-07T13:56:31Z</dcterms:created>
  <dcterms:modified xsi:type="dcterms:W3CDTF">2017-05-10T21:49:20Z</dcterms:modified>
</cp:coreProperties>
</file>