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6" r:id="rId2"/>
    <p:sldId id="355" r:id="rId3"/>
    <p:sldId id="369" r:id="rId4"/>
    <p:sldId id="363" r:id="rId5"/>
    <p:sldId id="376" r:id="rId6"/>
    <p:sldId id="364" r:id="rId7"/>
    <p:sldId id="370" r:id="rId8"/>
    <p:sldId id="372" r:id="rId9"/>
    <p:sldId id="374" r:id="rId10"/>
    <p:sldId id="381" r:id="rId11"/>
    <p:sldId id="373" r:id="rId12"/>
    <p:sldId id="382" r:id="rId13"/>
    <p:sldId id="375" r:id="rId14"/>
    <p:sldId id="368" r:id="rId15"/>
    <p:sldId id="380" r:id="rId16"/>
    <p:sldId id="353" r:id="rId17"/>
    <p:sldId id="377" r:id="rId18"/>
    <p:sldId id="378" r:id="rId19"/>
    <p:sldId id="379" r:id="rId20"/>
  </p:sldIdLst>
  <p:sldSz cx="9144000" cy="6858000" type="screen4x3"/>
  <p:notesSz cx="9931400" cy="68199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8">
          <p15:clr>
            <a:srgbClr val="A4A3A4"/>
          </p15:clr>
        </p15:guide>
        <p15:guide id="3" orient="horz" pos="2148">
          <p15:clr>
            <a:srgbClr val="A4A3A4"/>
          </p15:clr>
        </p15:guide>
        <p15:guide id="4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99" autoAdjust="0"/>
    <p:restoredTop sz="60686" autoAdjust="0"/>
  </p:normalViewPr>
  <p:slideViewPr>
    <p:cSldViewPr>
      <p:cViewPr varScale="1">
        <p:scale>
          <a:sx n="36" d="100"/>
          <a:sy n="36" d="100"/>
        </p:scale>
        <p:origin x="2061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66" y="84"/>
      </p:cViewPr>
      <p:guideLst>
        <p:guide orient="horz" pos="3128"/>
        <p:guide pos="2148"/>
        <p:guide orient="horz" pos="2148"/>
        <p:guide pos="3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4531" cy="3412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5624558" y="0"/>
            <a:ext cx="4304531" cy="3412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2310C-7278-4437-86AB-588AE9CCB4D1}" type="datetimeFigureOut">
              <a:rPr lang="en-US" smtClean="0"/>
              <a:t>11-May-17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1" y="6477597"/>
            <a:ext cx="4304531" cy="3412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5624558" y="6477597"/>
            <a:ext cx="4304531" cy="3412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9615C-E8DA-41CA-BF26-1C893FF28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968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607" cy="3409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5625495" y="0"/>
            <a:ext cx="4303607" cy="3409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3936C-2AED-4D0F-BADB-CEAC29B73D9F}" type="datetimeFigureOut">
              <a:rPr lang="hr-HR" smtClean="0"/>
              <a:pPr/>
              <a:t>11.5.2017.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3260725" y="511175"/>
            <a:ext cx="3409950" cy="2557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993140" y="3239453"/>
            <a:ext cx="7945120" cy="30689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6477721"/>
            <a:ext cx="4303607" cy="3409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5625495" y="6477721"/>
            <a:ext cx="4303607" cy="3409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45215-B859-4EB7-A136-476E191F34D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514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45215-B859-4EB7-A136-476E191F34D7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6278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45215-B859-4EB7-A136-476E191F34D7}" type="slidenum">
              <a:rPr lang="hr-HR" smtClean="0"/>
              <a:pPr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0746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vi-VN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1. Obaveze EU regulatora u smislu provođenja REMIT-a očituju se kroz osiguranje provedbe Uredbe br. 1227/2011 u državama članicama te bliskoj i usklađenoj suradnji sa ACER-om radi osiguravanja primjerenog nadzora i transparentnosti tržišta energije, pri čemu nacionalni regulatori imaju pristup odgovarajućim podacima koji su prikupljeni u ACER-u. Štoviše, prikupljanje podataka prema REMIT-u koja se dostavljaju ACER-u dozvoljava nacionalnim regulatorima prikupljanje dodatnih podataka za nacionalne potrebe.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45215-B859-4EB7-A136-476E191F34D7}" type="slidenum">
              <a:rPr lang="hr-HR" smtClean="0"/>
              <a:pPr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0349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2. Tržišni učesnici iz zemalja koje nisu članice EU, a ukoliko obavljaju trgovinu u zemljama članicama EU (sklapaju veleprodajne energetske proizvode - ugovore o prijenosu ili opskrbi električnom energijom u Uniji), ne mogu zahtijevati tajnost svojih podataka, nego su, štoviše, dužni izvještavati ACER o svojim transakcijama po REMIT uredbi. Pri tome, tržišni učesnici iz zemalja koje nisu članice EU (sjedište kompanije je izvan Unije),  prijavljuju se nacionalnom regulatornom tijelu  u državi članici u kojoj djeluju, odnosno ostvaruju transakcije na tržištu električne energije. Sa druge strane, SEE CAO kao registrirani mehanizam izvješćivanja (RRM) sa sjedištem izvan EU, prijavljivao se direktno ACER-u.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45215-B859-4EB7-A136-476E191F34D7}" type="slidenum">
              <a:rPr lang="hr-HR" smtClean="0"/>
              <a:pPr/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0349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vi-VN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3. Nadogradnja aukcijske platforme procesima za izvještavanje po REMIT-u zahtijevala je dodatne troškove prema isporučiocu sustava, koje su u cijelosti pokrivene donacijom EBRD-a, kao donatora cjelokupne nabavke aukcijskog portala, održavanja i određenih nadogradnji. ACER nema nikakvu obavezu alimentiranja ovakvih nadogradnji prema tržišnim učesnicima ili mehanizmima izvještavanja, čije su obaveze koje proizlaze iz REMIT-a pravno obavezujuće po uredbi br. 1227/2011 iako je u njoj navedeno da bi obveze izvješćivanja trebalo bi na najmanju razinu i da one ne bi smjele stvarati nepotrebne troškove ili administrativne terete za sudionike na tržištu.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45215-B859-4EB7-A136-476E191F34D7}" type="slidenum">
              <a:rPr lang="hr-HR" smtClean="0"/>
              <a:pPr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0349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DDE67-2F93-4D0B-A606-BE875D3FAD1B}" type="datetimeFigureOut">
              <a:rPr lang="hr-HR" smtClean="0"/>
              <a:pPr/>
              <a:t>11.5.2017.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8188B-941D-4A3A-8572-E811EC55374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013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DDE67-2F93-4D0B-A606-BE875D3FAD1B}" type="datetimeFigureOut">
              <a:rPr lang="hr-HR" smtClean="0"/>
              <a:pPr/>
              <a:t>11.5.2017.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8188B-941D-4A3A-8572-E811EC55374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35934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DDE67-2F93-4D0B-A606-BE875D3FAD1B}" type="datetimeFigureOut">
              <a:rPr lang="hr-HR" smtClean="0"/>
              <a:pPr/>
              <a:t>11.5.2017.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8188B-941D-4A3A-8572-E811EC55374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3724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436252"/>
            <a:ext cx="5177790" cy="73215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6F604-1798-42FF-BB3E-352385F7B71F}" type="datetime1">
              <a:rPr lang="sr-Latn-ME" smtClean="0"/>
              <a:t>11.5.2017.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19th Athens Forum Electricity, June 3rd, 2014</a:t>
            </a:r>
            <a:endParaRPr lang="sr-Latn-M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B34B1-1F4B-42C5-A5B7-B396F0392E5B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76253" y="1736725"/>
            <a:ext cx="8111729" cy="438943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274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DDE67-2F93-4D0B-A606-BE875D3FAD1B}" type="datetimeFigureOut">
              <a:rPr lang="hr-HR" smtClean="0"/>
              <a:pPr/>
              <a:t>11.5.2017.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8188B-941D-4A3A-8572-E811EC55374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8029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DDE67-2F93-4D0B-A606-BE875D3FAD1B}" type="datetimeFigureOut">
              <a:rPr lang="hr-HR" smtClean="0"/>
              <a:pPr/>
              <a:t>11.5.2017.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8188B-941D-4A3A-8572-E811EC55374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940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DDE67-2F93-4D0B-A606-BE875D3FAD1B}" type="datetimeFigureOut">
              <a:rPr lang="hr-HR" smtClean="0"/>
              <a:pPr/>
              <a:t>11.5.2017.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8188B-941D-4A3A-8572-E811EC55374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12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DDE67-2F93-4D0B-A606-BE875D3FAD1B}" type="datetimeFigureOut">
              <a:rPr lang="hr-HR" smtClean="0"/>
              <a:pPr/>
              <a:t>11.5.2017.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8188B-941D-4A3A-8572-E811EC55374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603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DDE67-2F93-4D0B-A606-BE875D3FAD1B}" type="datetimeFigureOut">
              <a:rPr lang="hr-HR" smtClean="0"/>
              <a:pPr/>
              <a:t>11.5.2017.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8188B-941D-4A3A-8572-E811EC55374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718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DDE67-2F93-4D0B-A606-BE875D3FAD1B}" type="datetimeFigureOut">
              <a:rPr lang="hr-HR" smtClean="0"/>
              <a:pPr/>
              <a:t>11.5.2017.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8188B-941D-4A3A-8572-E811EC55374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085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DDE67-2F93-4D0B-A606-BE875D3FAD1B}" type="datetimeFigureOut">
              <a:rPr lang="hr-HR" smtClean="0"/>
              <a:pPr/>
              <a:t>11.5.2017.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8188B-941D-4A3A-8572-E811EC55374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7017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DDE67-2F93-4D0B-A606-BE875D3FAD1B}" type="datetimeFigureOut">
              <a:rPr lang="hr-HR" smtClean="0"/>
              <a:pPr/>
              <a:t>11.5.2017.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8188B-941D-4A3A-8572-E811EC55374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45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DDE67-2F93-4D0B-A606-BE875D3FAD1B}" type="datetimeFigureOut">
              <a:rPr lang="hr-HR" smtClean="0"/>
              <a:pPr/>
              <a:t>11.5.2017.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8188B-941D-4A3A-8572-E811EC55374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573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dijana.martincic@seecao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eecao.com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86072" y="1477803"/>
            <a:ext cx="7924800" cy="1066800"/>
          </a:xfrm>
        </p:spPr>
        <p:txBody>
          <a:bodyPr>
            <a:normAutofit/>
          </a:bodyPr>
          <a:lstStyle/>
          <a:p>
            <a:r>
              <a:rPr lang="sr-Latn-ME" sz="2400" b="1" i="1" dirty="0"/>
              <a:t>Dijana Martinčić, Aleksandar Drašković, Filip Marković</a:t>
            </a:r>
          </a:p>
          <a:p>
            <a:r>
              <a:rPr lang="sr-Latn-ME" sz="2000" b="1" dirty="0"/>
              <a:t>SEE CAO</a:t>
            </a:r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0" y="2743200"/>
            <a:ext cx="8496944" cy="3810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IMPLEMENTACIJA REMIT REGULATIVE </a:t>
            </a:r>
            <a:endParaRPr lang="hr-HR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 CJELOVITOSTI I TRANSPARENTNOSTI </a:t>
            </a:r>
            <a:endParaRPr lang="hr-HR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VELEPRODAJNOG TRŽIŠTA ENERGIJE </a:t>
            </a:r>
            <a:endParaRPr lang="hr-HR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PRI KOORDINIRANOJ AUKCIJSKOJ KUĆI </a:t>
            </a:r>
            <a:endParaRPr lang="hr-HR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 JUGOISTOČNOJ EUROPI</a:t>
            </a:r>
          </a:p>
          <a:p>
            <a:endParaRPr lang="hr-HR" sz="2200" i="1" dirty="0"/>
          </a:p>
          <a:p>
            <a:r>
              <a:rPr lang="hr-HR" sz="2900" i="1" dirty="0"/>
              <a:t>Hotel „Mediteran” Bečići</a:t>
            </a:r>
          </a:p>
          <a:p>
            <a:r>
              <a:rPr lang="hr-HR" sz="2900" i="1" dirty="0"/>
              <a:t>09 – 12 Maj 2017</a:t>
            </a:r>
            <a:endParaRPr lang="en-GB" sz="2900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4" y="76200"/>
            <a:ext cx="2209800" cy="1401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495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414478"/>
            <a:ext cx="7543800" cy="4826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3. Obaveze SEE CAO prema REMIT-u</a:t>
            </a:r>
            <a:endParaRPr lang="sr-Latn-ME" sz="32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cxnSp>
        <p:nvCxnSpPr>
          <p:cNvPr id="7" name="Ravni poveznik 6"/>
          <p:cNvCxnSpPr/>
          <p:nvPr/>
        </p:nvCxnSpPr>
        <p:spPr>
          <a:xfrm>
            <a:off x="242316" y="1092207"/>
            <a:ext cx="7682484" cy="0"/>
          </a:xfrm>
          <a:prstGeom prst="line">
            <a:avLst/>
          </a:prstGeom>
          <a:ln w="28575">
            <a:solidFill>
              <a:srgbClr val="3A61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sa strelicom 8"/>
          <p:cNvCxnSpPr/>
          <p:nvPr/>
        </p:nvCxnSpPr>
        <p:spPr>
          <a:xfrm>
            <a:off x="242316" y="2290618"/>
            <a:ext cx="783488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ipsa 10"/>
          <p:cNvSpPr/>
          <p:nvPr/>
        </p:nvSpPr>
        <p:spPr>
          <a:xfrm>
            <a:off x="2438400" y="2138218"/>
            <a:ext cx="5334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FF0000"/>
              </a:solidFill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953000" y="2138218"/>
            <a:ext cx="5334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FF0000"/>
              </a:solidFill>
            </a:endParaRPr>
          </a:p>
        </p:txBody>
      </p:sp>
      <p:sp>
        <p:nvSpPr>
          <p:cNvPr id="13" name="TekstniOkvir 12"/>
          <p:cNvSpPr txBox="1"/>
          <p:nvPr/>
        </p:nvSpPr>
        <p:spPr>
          <a:xfrm>
            <a:off x="2057400" y="2519218"/>
            <a:ext cx="14189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b="1" dirty="0">
                <a:solidFill>
                  <a:srgbClr val="FF0000"/>
                </a:solidFill>
              </a:rPr>
              <a:t>07.10.2015</a:t>
            </a:r>
            <a:r>
              <a:rPr lang="hr-HR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4" name="TekstniOkvir 13"/>
          <p:cNvSpPr txBox="1"/>
          <p:nvPr/>
        </p:nvSpPr>
        <p:spPr>
          <a:xfrm>
            <a:off x="4510211" y="2533073"/>
            <a:ext cx="14189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b="1" dirty="0">
                <a:solidFill>
                  <a:srgbClr val="FF0000"/>
                </a:solidFill>
              </a:rPr>
              <a:t>07.04.2016</a:t>
            </a:r>
            <a:r>
              <a:rPr lang="hr-HR" dirty="0">
                <a:solidFill>
                  <a:srgbClr val="FF0000"/>
                </a:solidFill>
              </a:rPr>
              <a:t>.</a:t>
            </a:r>
          </a:p>
        </p:txBody>
      </p:sp>
      <p:cxnSp>
        <p:nvCxnSpPr>
          <p:cNvPr id="15" name="Ravni poveznik 14"/>
          <p:cNvCxnSpPr/>
          <p:nvPr/>
        </p:nvCxnSpPr>
        <p:spPr>
          <a:xfrm>
            <a:off x="3657600" y="2138218"/>
            <a:ext cx="0" cy="304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niOkvir 15"/>
          <p:cNvSpPr txBox="1"/>
          <p:nvPr/>
        </p:nvSpPr>
        <p:spPr>
          <a:xfrm>
            <a:off x="3657600" y="2309091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>
                <a:solidFill>
                  <a:srgbClr val="3A61AE"/>
                </a:solidFill>
              </a:rPr>
              <a:t>2016</a:t>
            </a:r>
          </a:p>
        </p:txBody>
      </p:sp>
      <p:sp>
        <p:nvSpPr>
          <p:cNvPr id="17" name="Elipsa 16"/>
          <p:cNvSpPr/>
          <p:nvPr/>
        </p:nvSpPr>
        <p:spPr>
          <a:xfrm>
            <a:off x="242316" y="2138218"/>
            <a:ext cx="533400" cy="3048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FF0000"/>
              </a:solidFill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52372" y="2519218"/>
            <a:ext cx="14189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05.01.2015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19" name="Elipsa 18"/>
          <p:cNvSpPr/>
          <p:nvPr/>
        </p:nvSpPr>
        <p:spPr>
          <a:xfrm>
            <a:off x="6844563" y="2138218"/>
            <a:ext cx="533400" cy="3048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FF0000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6621694" y="2519218"/>
            <a:ext cx="14189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11.08.2016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graphicFrame>
        <p:nvGraphicFramePr>
          <p:cNvPr id="21" name="Tablic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294449"/>
              </p:ext>
            </p:extLst>
          </p:nvPr>
        </p:nvGraphicFramePr>
        <p:xfrm>
          <a:off x="242316" y="3352801"/>
          <a:ext cx="4177284" cy="34152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7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2217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b="1" u="sng" kern="1200" dirty="0">
                          <a:solidFill>
                            <a:srgbClr val="3A61AE"/>
                          </a:solidFill>
                          <a:latin typeface="+mn-lt"/>
                          <a:ea typeface="+mn-ea"/>
                          <a:cs typeface="+mn-cs"/>
                        </a:rPr>
                        <a:t>temeljni podaci:</a:t>
                      </a:r>
                    </a:p>
                    <a:p>
                      <a:pPr marL="342900" marR="0" lvl="1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kern="1200" dirty="0">
                          <a:solidFill>
                            <a:srgbClr val="3A61AE"/>
                          </a:solidFill>
                          <a:latin typeface="+mn-lt"/>
                          <a:ea typeface="+mn-ea"/>
                          <a:cs typeface="+mn-cs"/>
                        </a:rPr>
                        <a:t>SEE CAO. </a:t>
                      </a:r>
                      <a:r>
                        <a:rPr lang="vi-VN" sz="2000" kern="1200" dirty="0">
                          <a:solidFill>
                            <a:srgbClr val="3A61AE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 ime svih svojih osnivača</a:t>
                      </a:r>
                      <a:r>
                        <a:rPr lang="hr-HR" sz="2000" kern="1200" dirty="0">
                          <a:solidFill>
                            <a:srgbClr val="3A61AE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2000" kern="1200" dirty="0">
                          <a:solidFill>
                            <a:srgbClr val="3A61AE"/>
                          </a:solidFill>
                          <a:latin typeface="+mn-lt"/>
                          <a:ea typeface="+mn-ea"/>
                          <a:cs typeface="+mn-cs"/>
                        </a:rPr>
                        <a:t>dostavlja temeljne podatke </a:t>
                      </a:r>
                      <a:r>
                        <a:rPr lang="vi-VN" sz="2000" kern="1200" dirty="0">
                          <a:solidFill>
                            <a:srgbClr val="3A61AE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 ENTSO-E </a:t>
                      </a:r>
                      <a:r>
                        <a:rPr lang="hr-HR" sz="2000" kern="1200" dirty="0" err="1">
                          <a:solidFill>
                            <a:srgbClr val="3A61AE"/>
                          </a:solidFill>
                          <a:latin typeface="+mn-lt"/>
                          <a:ea typeface="+mn-ea"/>
                          <a:cs typeface="+mn-cs"/>
                        </a:rPr>
                        <a:t>Transparency</a:t>
                      </a:r>
                      <a:r>
                        <a:rPr lang="hr-HR" sz="2000" kern="1200" dirty="0">
                          <a:solidFill>
                            <a:srgbClr val="3A61AE"/>
                          </a:solidFill>
                          <a:latin typeface="+mn-lt"/>
                          <a:ea typeface="+mn-ea"/>
                          <a:cs typeface="+mn-cs"/>
                        </a:rPr>
                        <a:t> platformu</a:t>
                      </a:r>
                    </a:p>
                    <a:p>
                      <a:pPr marL="800100" marR="0" lvl="2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hr-HR" sz="2000" u="sng" kern="1200" dirty="0">
                        <a:solidFill>
                          <a:srgbClr val="3A61A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00100" marR="0" lvl="2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u="sng" kern="1200" dirty="0">
                          <a:solidFill>
                            <a:srgbClr val="3A61AE"/>
                          </a:solidFill>
                          <a:latin typeface="+mn-lt"/>
                          <a:ea typeface="+mn-ea"/>
                          <a:cs typeface="+mn-cs"/>
                        </a:rPr>
                        <a:t>LT </a:t>
                      </a:r>
                      <a:r>
                        <a:rPr lang="hr-HR" sz="2000" u="sng" kern="1200" dirty="0" err="1">
                          <a:solidFill>
                            <a:srgbClr val="3A61AE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hr-HR" sz="2000" u="sng" kern="1200" dirty="0">
                          <a:solidFill>
                            <a:srgbClr val="3A61AE"/>
                          </a:solidFill>
                          <a:latin typeface="+mn-lt"/>
                          <a:ea typeface="+mn-ea"/>
                          <a:cs typeface="+mn-cs"/>
                        </a:rPr>
                        <a:t> D</a:t>
                      </a:r>
                      <a:r>
                        <a:rPr lang="hr-HR" sz="2000" kern="1200" dirty="0">
                          <a:solidFill>
                            <a:srgbClr val="3A61AE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hr-HR" sz="2000" b="1" kern="1200" dirty="0">
                          <a:solidFill>
                            <a:srgbClr val="3A61AE"/>
                          </a:solidFill>
                          <a:latin typeface="+mn-lt"/>
                          <a:ea typeface="+mn-ea"/>
                          <a:cs typeface="+mn-cs"/>
                        </a:rPr>
                        <a:t>OC, RC,</a:t>
                      </a:r>
                      <a:r>
                        <a:rPr lang="hr-HR" sz="2000" b="1" kern="1200" baseline="0" dirty="0">
                          <a:solidFill>
                            <a:srgbClr val="3A61AE"/>
                          </a:solidFill>
                          <a:latin typeface="+mn-lt"/>
                          <a:ea typeface="+mn-ea"/>
                          <a:cs typeface="+mn-cs"/>
                        </a:rPr>
                        <a:t> AC, MP, AAC, </a:t>
                      </a:r>
                      <a:r>
                        <a:rPr lang="hr-HR" sz="2000" b="1" kern="1200" baseline="0" dirty="0" err="1">
                          <a:solidFill>
                            <a:srgbClr val="3A61AE"/>
                          </a:solidFill>
                          <a:latin typeface="+mn-lt"/>
                          <a:ea typeface="+mn-ea"/>
                          <a:cs typeface="+mn-cs"/>
                        </a:rPr>
                        <a:t>Auction</a:t>
                      </a:r>
                      <a:r>
                        <a:rPr lang="hr-HR" sz="2000" b="1" kern="1200" baseline="0" dirty="0">
                          <a:solidFill>
                            <a:srgbClr val="3A61AE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2000" b="1" kern="1200" baseline="0" dirty="0" err="1">
                          <a:solidFill>
                            <a:srgbClr val="3A61AE"/>
                          </a:solidFill>
                          <a:latin typeface="+mn-lt"/>
                          <a:ea typeface="+mn-ea"/>
                          <a:cs typeface="+mn-cs"/>
                        </a:rPr>
                        <a:t>revenue</a:t>
                      </a:r>
                      <a:endParaRPr lang="hr-HR" sz="2000" b="1" kern="1200" dirty="0">
                        <a:solidFill>
                          <a:srgbClr val="3A61A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1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hr-HR" sz="2000" kern="1200" dirty="0">
                        <a:solidFill>
                          <a:srgbClr val="3A61A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1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kern="1200" dirty="0">
                          <a:solidFill>
                            <a:srgbClr val="3A61AE"/>
                          </a:solidFill>
                          <a:latin typeface="+mn-lt"/>
                          <a:ea typeface="+mn-ea"/>
                          <a:cs typeface="+mn-cs"/>
                        </a:rPr>
                        <a:t>ENTSO-E dostavlja podatke ACER-u</a:t>
                      </a:r>
                      <a:endParaRPr lang="vi-VN" sz="2000" kern="1200" dirty="0">
                        <a:solidFill>
                          <a:srgbClr val="3A61A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182">
                <a:tc>
                  <a:txBody>
                    <a:bodyPr/>
                    <a:lstStyle/>
                    <a:p>
                      <a:pPr marL="342900" marR="0" lvl="1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vi-VN" sz="2000" kern="1200" dirty="0">
                        <a:solidFill>
                          <a:srgbClr val="3A61A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2" name="Tablic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338223"/>
              </p:ext>
            </p:extLst>
          </p:nvPr>
        </p:nvGraphicFramePr>
        <p:xfrm>
          <a:off x="4648200" y="3352800"/>
          <a:ext cx="3581400" cy="25043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04302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b="1" u="sng" kern="1200" dirty="0">
                          <a:solidFill>
                            <a:srgbClr val="3A61AE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ne-standardni ugovori:</a:t>
                      </a:r>
                    </a:p>
                    <a:p>
                      <a:pPr marL="342900" marR="0" lvl="1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vi-VN" sz="2000" kern="1200" dirty="0">
                          <a:solidFill>
                            <a:srgbClr val="3A61AE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SEE CAO u ime HOPS i IPTO </a:t>
                      </a:r>
                      <a:r>
                        <a:rPr lang="hr-HR" sz="2000" kern="1200" dirty="0">
                          <a:solidFill>
                            <a:srgbClr val="3A61AE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 </a:t>
                      </a:r>
                      <a:r>
                        <a:rPr lang="vi-VN" sz="2000" kern="1200" dirty="0">
                          <a:solidFill>
                            <a:srgbClr val="3A61AE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dostavlja ne-standardne ugovore</a:t>
                      </a:r>
                      <a:r>
                        <a:rPr lang="hr-HR" sz="2000" kern="1200" dirty="0">
                          <a:solidFill>
                            <a:srgbClr val="3A61AE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ACER-u</a:t>
                      </a:r>
                    </a:p>
                    <a:p>
                      <a:pPr marL="342900" marR="0" lvl="1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kern="1200" dirty="0">
                          <a:solidFill>
                            <a:srgbClr val="3A61AE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Svi obavezni podaci od 07.04.2016. su dostavljeni naknadno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Elipsa 22"/>
          <p:cNvSpPr/>
          <p:nvPr/>
        </p:nvSpPr>
        <p:spPr>
          <a:xfrm>
            <a:off x="2434419" y="2135244"/>
            <a:ext cx="533400" cy="3048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FF0000"/>
              </a:solidFill>
            </a:endParaRPr>
          </a:p>
        </p:txBody>
      </p:sp>
      <p:sp>
        <p:nvSpPr>
          <p:cNvPr id="24" name="Elipsa 23"/>
          <p:cNvSpPr/>
          <p:nvPr/>
        </p:nvSpPr>
        <p:spPr>
          <a:xfrm>
            <a:off x="4953000" y="2135244"/>
            <a:ext cx="533400" cy="3048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67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 animBg="1"/>
      <p:bldP spid="20" grpId="0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414478"/>
            <a:ext cx="7543800" cy="4826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3. </a:t>
            </a:r>
            <a:r>
              <a:rPr lang="hr-HR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Obaveze SEE CAO prema REMIT-u</a:t>
            </a:r>
            <a:endParaRPr lang="sr-Latn-ME" sz="32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cxnSp>
        <p:nvCxnSpPr>
          <p:cNvPr id="7" name="Ravni poveznik 6"/>
          <p:cNvCxnSpPr/>
          <p:nvPr/>
        </p:nvCxnSpPr>
        <p:spPr>
          <a:xfrm>
            <a:off x="242316" y="1092207"/>
            <a:ext cx="7682484" cy="0"/>
          </a:xfrm>
          <a:prstGeom prst="line">
            <a:avLst/>
          </a:prstGeom>
          <a:ln w="28575">
            <a:solidFill>
              <a:srgbClr val="3A61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223912" y="1219200"/>
            <a:ext cx="8005688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000" b="1" u="sng" dirty="0">
                <a:solidFill>
                  <a:srgbClr val="3A61AE"/>
                </a:solidFill>
                <a:latin typeface="Calibri" panose="020F0502020204030204" pitchFamily="34" charset="0"/>
              </a:rPr>
              <a:t>Ne-standardni ugovori:</a:t>
            </a:r>
          </a:p>
          <a:p>
            <a:endParaRPr lang="hr-HR" sz="2000" dirty="0">
              <a:solidFill>
                <a:srgbClr val="3A61AE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vi-VN" sz="2000" b="1" dirty="0">
                <a:solidFill>
                  <a:srgbClr val="3A61AE"/>
                </a:solidFill>
                <a:latin typeface="Calibri" panose="020F0502020204030204" pitchFamily="34" charset="0"/>
              </a:rPr>
              <a:t>Primarne aukcije</a:t>
            </a:r>
            <a:r>
              <a:rPr lang="hr-HR" sz="2000" b="1" dirty="0">
                <a:solidFill>
                  <a:srgbClr val="3A61AE"/>
                </a:solidFill>
                <a:latin typeface="Calibri" panose="020F0502020204030204" pitchFamily="34" charset="0"/>
              </a:rPr>
              <a:t> (u ime TSO-ova)</a:t>
            </a:r>
            <a:r>
              <a:rPr lang="vi-VN" sz="2000" b="1" dirty="0">
                <a:solidFill>
                  <a:srgbClr val="3A61AE"/>
                </a:solidFill>
                <a:latin typeface="Calibri" panose="020F0502020204030204" pitchFamily="34" charset="0"/>
              </a:rPr>
              <a:t>:</a:t>
            </a:r>
          </a:p>
          <a:p>
            <a:pPr lvl="1"/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Ponude</a:t>
            </a:r>
          </a:p>
          <a:p>
            <a:pPr lvl="1"/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Vremenske serije alokacije kapaciteta (godišnje, mjesečne, dnevne)</a:t>
            </a:r>
          </a:p>
          <a:p>
            <a:pPr lvl="1"/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Rezultate aukcije</a:t>
            </a:r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vi-VN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vi-VN" sz="2000" b="1" dirty="0">
                <a:solidFill>
                  <a:srgbClr val="3A61AE"/>
                </a:solidFill>
                <a:latin typeface="Calibri" panose="020F0502020204030204" pitchFamily="34" charset="0"/>
              </a:rPr>
              <a:t>Sekundarna prava</a:t>
            </a:r>
            <a:r>
              <a:rPr lang="hr-HR" sz="2000" b="1" dirty="0">
                <a:solidFill>
                  <a:srgbClr val="3A61AE"/>
                </a:solidFill>
                <a:latin typeface="Calibri" panose="020F0502020204030204" pitchFamily="34" charset="0"/>
              </a:rPr>
              <a:t> (u ime tržišnih sudionika):</a:t>
            </a:r>
            <a:endParaRPr lang="vi-VN" sz="2000" b="1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lvl="1"/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Preprodaja kapaciteta</a:t>
            </a:r>
          </a:p>
          <a:p>
            <a:pPr lvl="1"/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Transfer kapaciteta</a:t>
            </a:r>
          </a:p>
        </p:txBody>
      </p:sp>
    </p:spTree>
    <p:extLst>
      <p:ext uri="{BB962C8B-B14F-4D97-AF65-F5344CB8AC3E}">
        <p14:creationId xmlns:p14="http://schemas.microsoft.com/office/powerpoint/2010/main" val="2151322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414478"/>
            <a:ext cx="7543800" cy="4826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Izvještavanje iz Aukcijske platforme </a:t>
            </a:r>
            <a:endParaRPr lang="sr-Latn-ME" sz="32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Ravni poveznik 6"/>
          <p:cNvCxnSpPr/>
          <p:nvPr/>
        </p:nvCxnSpPr>
        <p:spPr>
          <a:xfrm>
            <a:off x="242316" y="1092207"/>
            <a:ext cx="7682484" cy="0"/>
          </a:xfrm>
          <a:prstGeom prst="line">
            <a:avLst/>
          </a:prstGeom>
          <a:ln w="28575">
            <a:solidFill>
              <a:srgbClr val="3A61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250277" y="1157965"/>
            <a:ext cx="7674523" cy="5562600"/>
          </a:xfrm>
        </p:spPr>
        <p:txBody>
          <a:bodyPr>
            <a:noAutofit/>
          </a:bodyPr>
          <a:lstStyle/>
          <a:p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355600" lvl="1" indent="-355600"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rgbClr val="3A61AE"/>
                </a:solidFill>
                <a:latin typeface="Calibri" panose="020F0502020204030204" pitchFamily="34" charset="0"/>
              </a:rPr>
              <a:t>ARIS – ACER’s REMIT </a:t>
            </a:r>
            <a:r>
              <a:rPr lang="hr-HR" sz="2000" b="1" dirty="0" err="1">
                <a:solidFill>
                  <a:srgbClr val="3A61AE"/>
                </a:solidFill>
                <a:latin typeface="Calibri" panose="020F0502020204030204" pitchFamily="34" charset="0"/>
              </a:rPr>
              <a:t>Information</a:t>
            </a:r>
            <a:r>
              <a:rPr lang="hr-HR" sz="2000" b="1" dirty="0">
                <a:solidFill>
                  <a:srgbClr val="3A61AE"/>
                </a:solidFill>
                <a:latin typeface="Calibri" panose="020F0502020204030204" pitchFamily="34" charset="0"/>
              </a:rPr>
              <a:t> </a:t>
            </a:r>
            <a:r>
              <a:rPr lang="hr-HR" sz="2000" b="1" dirty="0" err="1">
                <a:solidFill>
                  <a:srgbClr val="3A61AE"/>
                </a:solidFill>
                <a:latin typeface="Calibri" panose="020F0502020204030204" pitchFamily="34" charset="0"/>
              </a:rPr>
              <a:t>System</a:t>
            </a:r>
            <a:endParaRPr lang="hr-HR" sz="2000" b="1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355600" lvl="1" indent="-355600">
              <a:buFont typeface="Arial" panose="020B0604020202020204" pitchFamily="34" charset="0"/>
              <a:buChar char="•"/>
            </a:pPr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4310063" lvl="1" indent="-188913"/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Razmjena podataka putem web servisa (SOAP protokol)</a:t>
            </a:r>
          </a:p>
          <a:p>
            <a:pPr marL="4310063" lvl="1" indent="-188913"/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Izdavanje certifikata od Pošte Slovenije</a:t>
            </a:r>
            <a:endParaRPr lang="vi-VN" sz="2000" dirty="0">
              <a:solidFill>
                <a:srgbClr val="3A61AE"/>
              </a:solidFill>
              <a:latin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15" y="2286000"/>
            <a:ext cx="3847211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644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414478"/>
            <a:ext cx="7543800" cy="4826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4. Izvještavanje iz Aukcijske platforme </a:t>
            </a:r>
            <a:endParaRPr lang="sr-Latn-ME" sz="32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cxnSp>
        <p:nvCxnSpPr>
          <p:cNvPr id="7" name="Ravni poveznik 6"/>
          <p:cNvCxnSpPr/>
          <p:nvPr/>
        </p:nvCxnSpPr>
        <p:spPr>
          <a:xfrm>
            <a:off x="242316" y="1092207"/>
            <a:ext cx="7682484" cy="0"/>
          </a:xfrm>
          <a:prstGeom prst="line">
            <a:avLst/>
          </a:prstGeom>
          <a:ln w="28575">
            <a:solidFill>
              <a:srgbClr val="3A61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223912" y="1219200"/>
            <a:ext cx="7319888" cy="5562600"/>
          </a:xfrm>
        </p:spPr>
        <p:txBody>
          <a:bodyPr>
            <a:noAutofit/>
          </a:bodyPr>
          <a:lstStyle/>
          <a:p>
            <a:r>
              <a:rPr lang="hr-HR" sz="2000" u="sng" dirty="0">
                <a:solidFill>
                  <a:srgbClr val="3A61AE"/>
                </a:solidFill>
              </a:rPr>
              <a:t>T</a:t>
            </a:r>
            <a:r>
              <a:rPr lang="hr-HR" sz="2000" u="sng" dirty="0">
                <a:solidFill>
                  <a:srgbClr val="3A61AE"/>
                </a:solidFill>
                <a:latin typeface="Calibri" panose="020F0502020204030204" pitchFamily="34" charset="0"/>
              </a:rPr>
              <a:t>ipovi podataka -  </a:t>
            </a:r>
            <a:r>
              <a:rPr lang="hr-HR" sz="2000" u="sng" dirty="0" err="1">
                <a:solidFill>
                  <a:srgbClr val="3A61AE"/>
                </a:solidFill>
                <a:latin typeface="Calibri" panose="020F0502020204030204" pitchFamily="34" charset="0"/>
              </a:rPr>
              <a:t>ElectrictyTransportationContracts</a:t>
            </a:r>
            <a:r>
              <a:rPr lang="hr-HR" sz="2000" u="sng" dirty="0">
                <a:solidFill>
                  <a:srgbClr val="3A61AE"/>
                </a:solidFill>
                <a:latin typeface="Calibri" panose="020F0502020204030204" pitchFamily="34" charset="0"/>
              </a:rPr>
              <a:t>:</a:t>
            </a:r>
          </a:p>
          <a:p>
            <a:pPr lvl="1"/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ElectricityTotalAllocation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 – rezultati aukcije</a:t>
            </a:r>
          </a:p>
          <a:p>
            <a:pPr lvl="1"/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ElectrictyRights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 – sekundarno tržište</a:t>
            </a:r>
            <a:endParaRPr lang="vi-VN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r>
              <a:rPr lang="hr-HR" sz="2000" u="sng" dirty="0">
                <a:solidFill>
                  <a:srgbClr val="3A61AE"/>
                </a:solidFill>
                <a:latin typeface="Calibri" panose="020F0502020204030204" pitchFamily="34" charset="0"/>
              </a:rPr>
              <a:t>Interval izvješćivanja:</a:t>
            </a:r>
          </a:p>
          <a:p>
            <a:pPr lvl="1"/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Svakodnevno:</a:t>
            </a:r>
          </a:p>
          <a:p>
            <a:pPr lvl="2"/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Rezultati dnevnih aukcija</a:t>
            </a:r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lvl="2"/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P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rijenos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 na sekundarnom tržištu</a:t>
            </a:r>
          </a:p>
          <a:p>
            <a:pPr marL="760413" lvl="1" indent="-360363"/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Mjesečno:</a:t>
            </a:r>
          </a:p>
          <a:p>
            <a:pPr lvl="2"/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Rezultati dugoročnih aukcija </a:t>
            </a:r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lvl="2"/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P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reprodaja na sekundarnom tržištu</a:t>
            </a:r>
          </a:p>
          <a:p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Za 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svaki izvještaj prima se i obrađuje potvrda sa ARIS-ovog sustava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56" y="1092207"/>
            <a:ext cx="6858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453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3912" y="180714"/>
            <a:ext cx="7543800" cy="770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8775" indent="-358775"/>
            <a:endParaRPr lang="sr-Latn-ME" sz="32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cxnSp>
        <p:nvCxnSpPr>
          <p:cNvPr id="7" name="Ravni poveznik 6"/>
          <p:cNvCxnSpPr/>
          <p:nvPr/>
        </p:nvCxnSpPr>
        <p:spPr>
          <a:xfrm>
            <a:off x="242316" y="1092207"/>
            <a:ext cx="7682484" cy="0"/>
          </a:xfrm>
          <a:prstGeom prst="line">
            <a:avLst/>
          </a:prstGeom>
          <a:ln w="28575">
            <a:solidFill>
              <a:srgbClr val="3A61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223912" y="1219200"/>
            <a:ext cx="7777088" cy="5562600"/>
          </a:xfrm>
        </p:spPr>
        <p:txBody>
          <a:bodyPr>
            <a:noAutofit/>
          </a:bodyPr>
          <a:lstStyle/>
          <a:p>
            <a:pPr marL="3429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SEE CAO se dokazao kao pouzdani i ažurni davatelj usluge obrade podataka 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TSO-ovima 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 iz Jugoistočne Europe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:</a:t>
            </a:r>
          </a:p>
          <a:p>
            <a:pPr marL="74295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i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mplementacij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a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 izvještavanja prema REMIT regulativi</a:t>
            </a:r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742950" lvl="2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ranij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a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 implementacij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a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 izvještavanja prema EMFIP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 regulativi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 </a:t>
            </a:r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I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zvještavanjem u ime Aukcijskih sudionika nastav</a:t>
            </a:r>
            <a:r>
              <a:rPr lang="hr-HR" sz="2000" dirty="0" err="1">
                <a:solidFill>
                  <a:srgbClr val="3A61AE"/>
                </a:solidFill>
                <a:latin typeface="Calibri" panose="020F0502020204030204" pitchFamily="34" charset="0"/>
              </a:rPr>
              <a:t>ljena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 dobr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a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 suradnj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a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 sa trgovcima električnom energijom</a:t>
            </a:r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K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valitetna suradnja sa isporučitelj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e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m aukcijske 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platforme</a:t>
            </a:r>
          </a:p>
          <a:p>
            <a:pPr marL="3429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Zadovoljene zahtjevne 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procedure prijavljivanja i registracije pri ACER-u</a:t>
            </a:r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1210" y="128564"/>
            <a:ext cx="8234288" cy="770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8775" indent="-358775"/>
            <a:r>
              <a:rPr lang="sr-Latn-ME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5. Zaključak</a:t>
            </a:r>
          </a:p>
        </p:txBody>
      </p:sp>
    </p:spTree>
    <p:extLst>
      <p:ext uri="{BB962C8B-B14F-4D97-AF65-F5344CB8AC3E}">
        <p14:creationId xmlns:p14="http://schemas.microsoft.com/office/powerpoint/2010/main" val="1102253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3912" y="180714"/>
            <a:ext cx="7543800" cy="770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8775" indent="-358775"/>
            <a:endParaRPr lang="sr-Latn-ME" sz="32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cxnSp>
        <p:nvCxnSpPr>
          <p:cNvPr id="7" name="Ravni poveznik 6"/>
          <p:cNvCxnSpPr/>
          <p:nvPr/>
        </p:nvCxnSpPr>
        <p:spPr>
          <a:xfrm>
            <a:off x="242316" y="1092207"/>
            <a:ext cx="7682484" cy="0"/>
          </a:xfrm>
          <a:prstGeom prst="line">
            <a:avLst/>
          </a:prstGeom>
          <a:ln w="28575">
            <a:solidFill>
              <a:srgbClr val="3A61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223912" y="1295400"/>
            <a:ext cx="8031586" cy="5486400"/>
          </a:xfrm>
        </p:spPr>
        <p:txBody>
          <a:bodyPr>
            <a:noAutofit/>
          </a:bodyPr>
          <a:lstStyle/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preostale granice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 (ME-AL, ME-BA) ?</a:t>
            </a:r>
          </a:p>
          <a:p>
            <a:pPr marL="742950" lvl="2" indent="-342900">
              <a:spcAft>
                <a:spcPts val="600"/>
              </a:spcAft>
            </a:pP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t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ranspozicij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a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 REMIT regulative u</a:t>
            </a:r>
            <a:r>
              <a:rPr lang="vi-VN" sz="2000" i="1" dirty="0">
                <a:solidFill>
                  <a:srgbClr val="3A61AE"/>
                </a:solidFill>
                <a:latin typeface="Calibri" panose="020F0502020204030204" pitchFamily="34" charset="0"/>
              </a:rPr>
              <a:t> acqui 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Energetske zajednice </a:t>
            </a:r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742950" lvl="2" indent="-342900">
              <a:spcAft>
                <a:spcPts val="600"/>
              </a:spcAft>
            </a:pP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pristupanje jedne od država u Europsku uniju.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1210" y="128564"/>
            <a:ext cx="8234288" cy="770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8775" indent="-358775"/>
            <a:r>
              <a:rPr lang="sr-Latn-ME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5</a:t>
            </a:r>
            <a:r>
              <a:rPr lang="sr-Latn-ME" sz="3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. </a:t>
            </a:r>
            <a:r>
              <a:rPr lang="sr-Latn-ME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Zaključak</a:t>
            </a:r>
          </a:p>
        </p:txBody>
      </p:sp>
    </p:spTree>
    <p:extLst>
      <p:ext uri="{BB962C8B-B14F-4D97-AF65-F5344CB8AC3E}">
        <p14:creationId xmlns:p14="http://schemas.microsoft.com/office/powerpoint/2010/main" val="553581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7416824" cy="1728192"/>
          </a:xfrm>
        </p:spPr>
        <p:txBody>
          <a:bodyPr>
            <a:normAutofit/>
          </a:bodyPr>
          <a:lstStyle/>
          <a:p>
            <a:r>
              <a:rPr lang="hr-HR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</a:p>
        </p:txBody>
      </p:sp>
      <p:sp>
        <p:nvSpPr>
          <p:cNvPr id="2" name="Pravokutnik 1"/>
          <p:cNvSpPr/>
          <p:nvPr/>
        </p:nvSpPr>
        <p:spPr>
          <a:xfrm>
            <a:off x="3581400" y="4419600"/>
            <a:ext cx="4572000" cy="23237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Bef>
                <a:spcPts val="600"/>
              </a:spcBef>
            </a:pPr>
            <a:r>
              <a:rPr lang="sr-Latn-BA" altLang="en-US" sz="2000" dirty="0">
                <a:solidFill>
                  <a:srgbClr val="3A61AE"/>
                </a:solidFill>
                <a:latin typeface="Calibri" panose="020F0502020204030204" pitchFamily="34" charset="0"/>
              </a:rPr>
              <a:t>Dijana </a:t>
            </a:r>
            <a:r>
              <a:rPr lang="sr-Latn-BA" altLang="en-US" sz="2000" dirty="0" err="1">
                <a:solidFill>
                  <a:srgbClr val="3A61AE"/>
                </a:solidFill>
                <a:latin typeface="Calibri" panose="020F0502020204030204" pitchFamily="34" charset="0"/>
              </a:rPr>
              <a:t>Martinčić</a:t>
            </a:r>
            <a:r>
              <a:rPr lang="sr-Latn-BA" altLang="en-US" sz="2000" dirty="0">
                <a:solidFill>
                  <a:srgbClr val="3A61AE"/>
                </a:solidFill>
                <a:latin typeface="Calibri" panose="020F0502020204030204" pitchFamily="34" charset="0"/>
              </a:rPr>
              <a:t>, </a:t>
            </a:r>
            <a:r>
              <a:rPr lang="sr-Latn-BA" altLang="en-US" sz="2000" dirty="0" err="1">
                <a:solidFill>
                  <a:srgbClr val="3A61AE"/>
                </a:solidFill>
                <a:latin typeface="Calibri" panose="020F0502020204030204" pitchFamily="34" charset="0"/>
              </a:rPr>
              <a:t>dipl.ing.el</a:t>
            </a:r>
            <a:r>
              <a:rPr lang="sr-Latn-BA" altLang="en-US" sz="2000" dirty="0">
                <a:solidFill>
                  <a:srgbClr val="3A61AE"/>
                </a:solidFill>
                <a:latin typeface="Calibri" panose="020F0502020204030204" pitchFamily="34" charset="0"/>
              </a:rPr>
              <a:t>. </a:t>
            </a:r>
          </a:p>
          <a:p>
            <a:pPr algn="r">
              <a:spcBef>
                <a:spcPts val="600"/>
              </a:spcBef>
            </a:pPr>
            <a:r>
              <a:rPr lang="sr-Latn-BA" altLang="en-US" sz="2000" dirty="0" err="1">
                <a:solidFill>
                  <a:srgbClr val="3A61AE"/>
                </a:solidFill>
                <a:latin typeface="Calibri" panose="020F0502020204030204" pitchFamily="34" charset="0"/>
              </a:rPr>
              <a:t>Deputy</a:t>
            </a:r>
            <a:r>
              <a:rPr lang="sr-Latn-BA" altLang="en-US" sz="2000" dirty="0">
                <a:solidFill>
                  <a:srgbClr val="3A61AE"/>
                </a:solidFill>
                <a:latin typeface="Calibri" panose="020F0502020204030204" pitchFamily="34" charset="0"/>
              </a:rPr>
              <a:t> </a:t>
            </a:r>
            <a:r>
              <a:rPr lang="sr-Latn-BA" altLang="en-US" sz="2000" dirty="0" err="1">
                <a:solidFill>
                  <a:srgbClr val="3A61AE"/>
                </a:solidFill>
                <a:latin typeface="Calibri" panose="020F0502020204030204" pitchFamily="34" charset="0"/>
              </a:rPr>
              <a:t>Executive</a:t>
            </a:r>
            <a:r>
              <a:rPr lang="sr-Latn-BA" altLang="en-US" sz="2000" dirty="0">
                <a:solidFill>
                  <a:srgbClr val="3A61AE"/>
                </a:solidFill>
                <a:latin typeface="Calibri" panose="020F0502020204030204" pitchFamily="34" charset="0"/>
              </a:rPr>
              <a:t> </a:t>
            </a:r>
            <a:r>
              <a:rPr lang="sr-Latn-BA" altLang="en-US" sz="2000" dirty="0" err="1">
                <a:solidFill>
                  <a:srgbClr val="3A61AE"/>
                </a:solidFill>
                <a:latin typeface="Calibri" panose="020F0502020204030204" pitchFamily="34" charset="0"/>
              </a:rPr>
              <a:t>Director</a:t>
            </a:r>
            <a:r>
              <a:rPr lang="sr-Latn-BA" altLang="en-US" sz="2000" dirty="0">
                <a:solidFill>
                  <a:srgbClr val="3A61AE"/>
                </a:solidFill>
                <a:latin typeface="Calibri" panose="020F0502020204030204" pitchFamily="34" charset="0"/>
              </a:rPr>
              <a:t>/IT </a:t>
            </a:r>
            <a:r>
              <a:rPr lang="sr-Latn-BA" altLang="en-US" sz="2000" dirty="0" err="1">
                <a:solidFill>
                  <a:srgbClr val="3A61AE"/>
                </a:solidFill>
                <a:latin typeface="Calibri" panose="020F0502020204030204" pitchFamily="34" charset="0"/>
              </a:rPr>
              <a:t>Expert</a:t>
            </a:r>
            <a:endParaRPr lang="sr-Latn-BA" altLang="en-US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algn="r">
              <a:spcBef>
                <a:spcPts val="600"/>
              </a:spcBef>
            </a:pPr>
            <a:r>
              <a:rPr lang="sr-Latn-BA" altLang="en-US" sz="2000" dirty="0">
                <a:solidFill>
                  <a:srgbClr val="3A61AE"/>
                </a:solidFill>
                <a:latin typeface="Calibri" panose="020F0502020204030204" pitchFamily="34" charset="0"/>
              </a:rPr>
              <a:t>SEE CAO</a:t>
            </a:r>
          </a:p>
          <a:p>
            <a:pPr algn="r">
              <a:spcBef>
                <a:spcPts val="600"/>
              </a:spcBef>
            </a:pPr>
            <a:r>
              <a:rPr lang="sr-Latn-BA" altLang="en-US" sz="2000" dirty="0" err="1">
                <a:solidFill>
                  <a:srgbClr val="3A61AE"/>
                </a:solidFill>
                <a:latin typeface="Calibri" panose="020F0502020204030204" pitchFamily="34" charset="0"/>
                <a:hlinkClick r:id="rId3"/>
              </a:rPr>
              <a:t>dijana.martincic@seecao.com</a:t>
            </a:r>
            <a:endParaRPr lang="sr-Latn-BA" altLang="en-US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algn="r">
              <a:spcBef>
                <a:spcPts val="600"/>
              </a:spcBef>
            </a:pPr>
            <a:r>
              <a:rPr lang="sr-Latn-BA" altLang="en-US" sz="2000" dirty="0">
                <a:solidFill>
                  <a:srgbClr val="3A61AE"/>
                </a:solidFill>
                <a:latin typeface="Calibri" panose="020F0502020204030204" pitchFamily="34" charset="0"/>
              </a:rPr>
              <a:t>+382 67 00 04 04 </a:t>
            </a:r>
          </a:p>
          <a:p>
            <a:pPr algn="r">
              <a:spcBef>
                <a:spcPts val="600"/>
              </a:spcBef>
            </a:pPr>
            <a:r>
              <a:rPr lang="sr-Latn-BA" altLang="en-US" sz="2000" dirty="0" err="1">
                <a:solidFill>
                  <a:srgbClr val="3A61AE"/>
                </a:solidFill>
                <a:latin typeface="Calibri" panose="020F0502020204030204" pitchFamily="34" charset="0"/>
                <a:hlinkClick r:id="rId4"/>
              </a:rPr>
              <a:t>www.seecao.com</a:t>
            </a:r>
            <a:endParaRPr lang="sr-Latn-BA" altLang="en-US" sz="2000" dirty="0">
              <a:solidFill>
                <a:srgbClr val="3A61AE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770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3912" y="180714"/>
            <a:ext cx="7543800" cy="770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8775" indent="-358775"/>
            <a:endParaRPr lang="sr-Latn-ME" sz="32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cxnSp>
        <p:nvCxnSpPr>
          <p:cNvPr id="7" name="Ravni poveznik 6"/>
          <p:cNvCxnSpPr/>
          <p:nvPr/>
        </p:nvCxnSpPr>
        <p:spPr>
          <a:xfrm>
            <a:off x="242316" y="1092207"/>
            <a:ext cx="7682484" cy="0"/>
          </a:xfrm>
          <a:prstGeom prst="line">
            <a:avLst/>
          </a:prstGeom>
          <a:ln w="28575">
            <a:solidFill>
              <a:srgbClr val="3A61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223912" y="1219200"/>
            <a:ext cx="7396088" cy="5562600"/>
          </a:xfrm>
        </p:spPr>
        <p:txBody>
          <a:bodyPr>
            <a:noAutofit/>
          </a:bodyPr>
          <a:lstStyle/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r-HR" sz="200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vi-VN" sz="2000">
                <a:solidFill>
                  <a:srgbClr val="3A61AE"/>
                </a:solidFill>
                <a:latin typeface="Calibri" panose="020F0502020204030204" pitchFamily="34" charset="0"/>
              </a:rPr>
              <a:t>Kakve 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su obaveze nacionalnih regulatora (NRA) u smislu sprovođenja   REMIT-a, misli se konkretno na države članice EU, obzirom da koliko vidimo dostava podataka se vrši isključivo na relaciji subjekat koji obavlja određeni nivo tržišnih usluga (TSO/MO/ODS/EXCHANGE/Auction Office) -  ACER?</a:t>
            </a: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vi-VN" sz="2000" dirty="0">
              <a:solidFill>
                <a:srgbClr val="3A61AE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1210" y="128564"/>
            <a:ext cx="8234288" cy="770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8775" indent="-358775"/>
            <a:r>
              <a:rPr lang="sr-Latn-ME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Pitanja za recenziju (1)</a:t>
            </a:r>
          </a:p>
        </p:txBody>
      </p:sp>
    </p:spTree>
    <p:extLst>
      <p:ext uri="{BB962C8B-B14F-4D97-AF65-F5344CB8AC3E}">
        <p14:creationId xmlns:p14="http://schemas.microsoft.com/office/powerpoint/2010/main" val="1671288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3912" y="180714"/>
            <a:ext cx="7543800" cy="770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8775" indent="-358775"/>
            <a:endParaRPr lang="sr-Latn-ME" sz="32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cxnSp>
        <p:nvCxnSpPr>
          <p:cNvPr id="7" name="Ravni poveznik 6"/>
          <p:cNvCxnSpPr/>
          <p:nvPr/>
        </p:nvCxnSpPr>
        <p:spPr>
          <a:xfrm>
            <a:off x="242316" y="1092207"/>
            <a:ext cx="7682484" cy="0"/>
          </a:xfrm>
          <a:prstGeom prst="line">
            <a:avLst/>
          </a:prstGeom>
          <a:ln w="28575">
            <a:solidFill>
              <a:srgbClr val="3A61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223912" y="1219200"/>
            <a:ext cx="7396088" cy="5562600"/>
          </a:xfrm>
        </p:spPr>
        <p:txBody>
          <a:bodyPr>
            <a:noAutofit/>
          </a:bodyPr>
          <a:lstStyle/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Da li tržišni učesnici iz zemalja koje nijesu članice EU mogu  da zahtjevaju tajnost podataka svojih trgovina u odnosu na REMIT regulativu.Pretpostavka je da se, kao kod nas u Crnoj Gori, dozvoljava skrivanje komercijano povjerljivih podataka?</a:t>
            </a: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vi-VN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vi-VN" sz="2000" dirty="0">
              <a:solidFill>
                <a:srgbClr val="3A61AE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1210" y="128564"/>
            <a:ext cx="8234288" cy="770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8775" indent="-358775"/>
            <a:r>
              <a:rPr lang="sr-Latn-ME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Pitanja za recenziju (2)</a:t>
            </a:r>
          </a:p>
        </p:txBody>
      </p:sp>
    </p:spTree>
    <p:extLst>
      <p:ext uri="{BB962C8B-B14F-4D97-AF65-F5344CB8AC3E}">
        <p14:creationId xmlns:p14="http://schemas.microsoft.com/office/powerpoint/2010/main" val="4217205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3912" y="180714"/>
            <a:ext cx="7543800" cy="770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8775" indent="-358775"/>
            <a:endParaRPr lang="sr-Latn-ME" sz="32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cxnSp>
        <p:nvCxnSpPr>
          <p:cNvPr id="7" name="Ravni poveznik 6"/>
          <p:cNvCxnSpPr/>
          <p:nvPr/>
        </p:nvCxnSpPr>
        <p:spPr>
          <a:xfrm>
            <a:off x="242316" y="1092207"/>
            <a:ext cx="7682484" cy="0"/>
          </a:xfrm>
          <a:prstGeom prst="line">
            <a:avLst/>
          </a:prstGeom>
          <a:ln w="28575">
            <a:solidFill>
              <a:srgbClr val="3A61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223912" y="1219200"/>
            <a:ext cx="7396088" cy="5562600"/>
          </a:xfrm>
        </p:spPr>
        <p:txBody>
          <a:bodyPr>
            <a:noAutofit/>
          </a:bodyPr>
          <a:lstStyle/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vi-VN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Kakve ste (i da li ste) imali dodatne troškove na doradi  aplikacije za funkcionalnosti REMIT-a, ako niste što je moguće ušlo u korpus obaveza isporučioca softvera, kolika je procjena njihovog iznosa?Da li ACER kao korisnik usluge ima obavezu njenog materijalnog alimentiranja?</a:t>
            </a: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vi-VN" sz="2000" dirty="0">
              <a:solidFill>
                <a:srgbClr val="3A61AE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1210" y="128564"/>
            <a:ext cx="8234288" cy="770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8775" indent="-358775"/>
            <a:r>
              <a:rPr lang="sr-Latn-ME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Pitanja za recenziju (3)</a:t>
            </a:r>
          </a:p>
        </p:txBody>
      </p:sp>
    </p:spTree>
    <p:extLst>
      <p:ext uri="{BB962C8B-B14F-4D97-AF65-F5344CB8AC3E}">
        <p14:creationId xmlns:p14="http://schemas.microsoft.com/office/powerpoint/2010/main" val="2299136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414478"/>
            <a:ext cx="7543800" cy="4826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Sadržaj</a:t>
            </a:r>
            <a:endParaRPr lang="sr-Latn-ME" sz="32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cxnSp>
        <p:nvCxnSpPr>
          <p:cNvPr id="7" name="Ravni poveznik 6"/>
          <p:cNvCxnSpPr/>
          <p:nvPr/>
        </p:nvCxnSpPr>
        <p:spPr>
          <a:xfrm>
            <a:off x="242316" y="1092207"/>
            <a:ext cx="7682484" cy="0"/>
          </a:xfrm>
          <a:prstGeom prst="line">
            <a:avLst/>
          </a:prstGeom>
          <a:ln w="28575">
            <a:solidFill>
              <a:srgbClr val="3A61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223912" y="1219200"/>
            <a:ext cx="7700888" cy="5562600"/>
          </a:xfrm>
        </p:spPr>
        <p:txBody>
          <a:bodyPr>
            <a:noAutofit/>
          </a:bodyPr>
          <a:lstStyle/>
          <a:p>
            <a:pPr marL="514350" lvl="1" indent="-5143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r-HR" sz="2400" dirty="0">
                <a:solidFill>
                  <a:srgbClr val="3A61AE"/>
                </a:solidFill>
              </a:rPr>
              <a:t>SEE CAO</a:t>
            </a:r>
          </a:p>
          <a:p>
            <a:pPr marL="514350" lvl="1" indent="-5143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r-HR" sz="2400" dirty="0">
                <a:solidFill>
                  <a:srgbClr val="3A61AE"/>
                </a:solidFill>
              </a:rPr>
              <a:t>REMIT Uredba</a:t>
            </a:r>
          </a:p>
          <a:p>
            <a:pPr marL="914400" lvl="2" indent="-514350" algn="just">
              <a:spcBef>
                <a:spcPts val="0"/>
              </a:spcBef>
              <a:spcAft>
                <a:spcPts val="600"/>
              </a:spcAft>
            </a:pPr>
            <a:r>
              <a:rPr lang="hr-HR" dirty="0">
                <a:solidFill>
                  <a:srgbClr val="3A61AE"/>
                </a:solidFill>
              </a:rPr>
              <a:t>Provedbena uredba</a:t>
            </a:r>
          </a:p>
          <a:p>
            <a:pPr marL="514350" lvl="1" indent="-5143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r-HR" sz="2400" dirty="0">
                <a:solidFill>
                  <a:srgbClr val="3A61AE"/>
                </a:solidFill>
              </a:rPr>
              <a:t>Obaveze SEE CAO prema REMIT-u</a:t>
            </a:r>
          </a:p>
          <a:p>
            <a:pPr marL="514350" lvl="1" indent="-5143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r-HR" sz="2400" dirty="0">
                <a:solidFill>
                  <a:srgbClr val="3A61AE"/>
                </a:solidFill>
              </a:rPr>
              <a:t>Izvještavanje iz Aukcijske platforme</a:t>
            </a:r>
          </a:p>
          <a:p>
            <a:pPr marL="514350" lvl="1" indent="-5143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r-HR" sz="2400" dirty="0">
                <a:solidFill>
                  <a:srgbClr val="3A61AE"/>
                </a:solidFill>
              </a:rPr>
              <a:t>Zaključak</a:t>
            </a:r>
          </a:p>
        </p:txBody>
      </p:sp>
    </p:spTree>
    <p:extLst>
      <p:ext uri="{BB962C8B-B14F-4D97-AF65-F5344CB8AC3E}">
        <p14:creationId xmlns:p14="http://schemas.microsoft.com/office/powerpoint/2010/main" val="349919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414478"/>
            <a:ext cx="7543800" cy="4826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1. SEE CAO</a:t>
            </a:r>
            <a:endParaRPr lang="sr-Latn-ME" sz="32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cxnSp>
        <p:nvCxnSpPr>
          <p:cNvPr id="7" name="Ravni poveznik 6"/>
          <p:cNvCxnSpPr/>
          <p:nvPr/>
        </p:nvCxnSpPr>
        <p:spPr>
          <a:xfrm>
            <a:off x="242316" y="1092207"/>
            <a:ext cx="7682484" cy="0"/>
          </a:xfrm>
          <a:prstGeom prst="line">
            <a:avLst/>
          </a:prstGeom>
          <a:ln w="28575">
            <a:solidFill>
              <a:srgbClr val="3A61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223912" y="1295400"/>
            <a:ext cx="7700888" cy="5486400"/>
          </a:xfrm>
        </p:spPr>
        <p:txBody>
          <a:bodyPr>
            <a:noAutofit/>
          </a:bodyPr>
          <a:lstStyle/>
          <a:p>
            <a:pPr marL="442913" lvl="2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b="1" i="1" dirty="0" err="1">
                <a:solidFill>
                  <a:srgbClr val="3A61AE"/>
                </a:solidFill>
              </a:rPr>
              <a:t>Coordinated</a:t>
            </a:r>
            <a:r>
              <a:rPr lang="hr-HR" b="1" i="1" dirty="0">
                <a:solidFill>
                  <a:srgbClr val="3A61AE"/>
                </a:solidFill>
              </a:rPr>
              <a:t> </a:t>
            </a:r>
            <a:r>
              <a:rPr lang="hr-HR" b="1" i="1" dirty="0" err="1">
                <a:solidFill>
                  <a:srgbClr val="3A61AE"/>
                </a:solidFill>
              </a:rPr>
              <a:t>Auction</a:t>
            </a:r>
            <a:r>
              <a:rPr lang="hr-HR" b="1" i="1" dirty="0">
                <a:solidFill>
                  <a:srgbClr val="3A61AE"/>
                </a:solidFill>
              </a:rPr>
              <a:t> Office </a:t>
            </a:r>
            <a:r>
              <a:rPr lang="hr-HR" b="1" i="1" dirty="0" err="1">
                <a:solidFill>
                  <a:srgbClr val="3A61AE"/>
                </a:solidFill>
              </a:rPr>
              <a:t>in</a:t>
            </a:r>
            <a:r>
              <a:rPr lang="hr-HR" b="1" i="1" dirty="0">
                <a:solidFill>
                  <a:srgbClr val="3A61AE"/>
                </a:solidFill>
              </a:rPr>
              <a:t> </a:t>
            </a:r>
            <a:r>
              <a:rPr lang="hr-HR" b="1" i="1" dirty="0" err="1">
                <a:solidFill>
                  <a:srgbClr val="3A61AE"/>
                </a:solidFill>
              </a:rPr>
              <a:t>South</a:t>
            </a:r>
            <a:r>
              <a:rPr lang="hr-HR" b="1" i="1" dirty="0">
                <a:solidFill>
                  <a:srgbClr val="3A61AE"/>
                </a:solidFill>
              </a:rPr>
              <a:t> East Europe </a:t>
            </a:r>
            <a:r>
              <a:rPr lang="hr-HR" dirty="0">
                <a:solidFill>
                  <a:srgbClr val="3A61AE"/>
                </a:solidFill>
              </a:rPr>
              <a:t>d.o.o.</a:t>
            </a:r>
          </a:p>
          <a:p>
            <a:pPr marL="442913" lvl="2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dirty="0">
                <a:solidFill>
                  <a:srgbClr val="3A61AE"/>
                </a:solidFill>
              </a:rPr>
              <a:t>Podgorica, </a:t>
            </a:r>
            <a:r>
              <a:rPr lang="hr-HR" dirty="0" err="1">
                <a:solidFill>
                  <a:srgbClr val="3A61AE"/>
                </a:solidFill>
              </a:rPr>
              <a:t>Montenegro</a:t>
            </a:r>
            <a:r>
              <a:rPr lang="hr-HR" dirty="0">
                <a:solidFill>
                  <a:srgbClr val="3A61AE"/>
                </a:solidFill>
              </a:rPr>
              <a:t> </a:t>
            </a:r>
          </a:p>
          <a:p>
            <a:pPr marL="442913" lvl="2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dirty="0">
                <a:solidFill>
                  <a:srgbClr val="3A61AE"/>
                </a:solidFill>
              </a:rPr>
              <a:t>osnovan na inicijativu operatora prijenosnih sustava (TSO-ova) Jugoistočne Europe</a:t>
            </a:r>
          </a:p>
          <a:p>
            <a:pPr marL="900113" lvl="3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dirty="0">
                <a:solidFill>
                  <a:srgbClr val="3A61A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Uredba (EZ)  br. 714/2009 </a:t>
            </a:r>
            <a:r>
              <a:rPr lang="hr-HR" dirty="0">
                <a:solidFill>
                  <a:srgbClr val="3A61AE"/>
                </a:solidFill>
              </a:rPr>
              <a:t>o pravilima za pristup mreži za prekograničnu razmjenu električnom energijom</a:t>
            </a:r>
          </a:p>
          <a:p>
            <a:pPr marL="442913" lvl="2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dirty="0">
                <a:solidFill>
                  <a:srgbClr val="3A61AE"/>
                </a:solidFill>
              </a:rPr>
              <a:t>centralna točka za organizaciju aukcija za prekograničnu alokaciju kapaciteta na granicama između država osnivača. </a:t>
            </a:r>
          </a:p>
          <a:p>
            <a:pPr marL="442913" lvl="2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dirty="0">
                <a:solidFill>
                  <a:srgbClr val="3A61AE"/>
                </a:solidFill>
              </a:rPr>
              <a:t>SEE CAO putem Aukcijske platforme provodi godišnje, mjesečne i dnevne eksplicitne koordinirane aukcije na 6 granica</a:t>
            </a:r>
          </a:p>
        </p:txBody>
      </p:sp>
    </p:spTree>
    <p:extLst>
      <p:ext uri="{BB962C8B-B14F-4D97-AF65-F5344CB8AC3E}">
        <p14:creationId xmlns:p14="http://schemas.microsoft.com/office/powerpoint/2010/main" val="2447940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Slika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436" y="1752600"/>
            <a:ext cx="4639542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414478"/>
            <a:ext cx="7543800" cy="4826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1. SEE CAO</a:t>
            </a:r>
            <a:endParaRPr lang="sr-Latn-ME" sz="32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cxnSp>
        <p:nvCxnSpPr>
          <p:cNvPr id="7" name="Ravni poveznik 6"/>
          <p:cNvCxnSpPr/>
          <p:nvPr/>
        </p:nvCxnSpPr>
        <p:spPr>
          <a:xfrm>
            <a:off x="242316" y="1092207"/>
            <a:ext cx="7682484" cy="0"/>
          </a:xfrm>
          <a:prstGeom prst="line">
            <a:avLst/>
          </a:prstGeom>
          <a:ln w="28575">
            <a:solidFill>
              <a:srgbClr val="3A61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223913" y="1219200"/>
            <a:ext cx="4957688" cy="5562600"/>
          </a:xfrm>
        </p:spPr>
        <p:txBody>
          <a:bodyPr>
            <a:noAutofit/>
          </a:bodyPr>
          <a:lstStyle/>
          <a:p>
            <a:r>
              <a:rPr lang="hr-HR" sz="2400" b="1" dirty="0">
                <a:solidFill>
                  <a:srgbClr val="3A61AE"/>
                </a:solidFill>
              </a:rPr>
              <a:t>Osnivači SEE CAO :</a:t>
            </a:r>
          </a:p>
          <a:p>
            <a:pPr>
              <a:buFont typeface="+mj-lt"/>
              <a:buAutoNum type="arabicPeriod"/>
            </a:pPr>
            <a:endParaRPr lang="hr-HR" sz="2400" dirty="0">
              <a:solidFill>
                <a:srgbClr val="3A61AE"/>
              </a:solidFill>
            </a:endParaRPr>
          </a:p>
          <a:p>
            <a:pPr marL="539750" indent="-273050">
              <a:buFont typeface="+mj-lt"/>
              <a:buAutoNum type="arabicPeriod"/>
            </a:pPr>
            <a:r>
              <a:rPr lang="hr-HR" sz="2400" dirty="0">
                <a:solidFill>
                  <a:srgbClr val="3A61AE"/>
                </a:solidFill>
              </a:rPr>
              <a:t>TEIAS- Turska</a:t>
            </a:r>
          </a:p>
          <a:p>
            <a:pPr marL="539750" lvl="0" indent="-273050">
              <a:buFont typeface="+mj-lt"/>
              <a:buAutoNum type="arabicPeriod"/>
            </a:pPr>
            <a:r>
              <a:rPr lang="hr-HR" sz="2400" dirty="0">
                <a:solidFill>
                  <a:srgbClr val="3A61AE"/>
                </a:solidFill>
              </a:rPr>
              <a:t>IPTO - Grčka</a:t>
            </a:r>
          </a:p>
          <a:p>
            <a:pPr marL="539750" lvl="0" indent="-273050">
              <a:buFont typeface="+mj-lt"/>
              <a:buAutoNum type="arabicPeriod"/>
            </a:pPr>
            <a:r>
              <a:rPr lang="hr-HR" sz="2400" dirty="0">
                <a:solidFill>
                  <a:srgbClr val="3A61AE"/>
                </a:solidFill>
              </a:rPr>
              <a:t>HOPS - Hrvatska</a:t>
            </a:r>
          </a:p>
          <a:p>
            <a:pPr marL="539750" lvl="0" indent="-273050">
              <a:buFont typeface="+mj-lt"/>
              <a:buAutoNum type="arabicPeriod"/>
            </a:pPr>
            <a:r>
              <a:rPr lang="hr-HR" sz="2400" dirty="0">
                <a:solidFill>
                  <a:srgbClr val="3A61AE"/>
                </a:solidFill>
              </a:rPr>
              <a:t>CGES - Crna Gora</a:t>
            </a:r>
          </a:p>
          <a:p>
            <a:pPr marL="539750" lvl="0" indent="-273050">
              <a:buFont typeface="+mj-lt"/>
              <a:buAutoNum type="arabicPeriod"/>
            </a:pPr>
            <a:r>
              <a:rPr lang="hr-HR" sz="2400" dirty="0">
                <a:solidFill>
                  <a:srgbClr val="3A61AE"/>
                </a:solidFill>
              </a:rPr>
              <a:t>NOS BiH - Bosna i Hercegovina</a:t>
            </a:r>
          </a:p>
          <a:p>
            <a:pPr marL="539750" lvl="0" indent="-273050">
              <a:buFont typeface="+mj-lt"/>
              <a:buAutoNum type="arabicPeriod"/>
            </a:pPr>
            <a:r>
              <a:rPr lang="hr-HR" sz="2400" dirty="0">
                <a:solidFill>
                  <a:srgbClr val="3A61AE"/>
                </a:solidFill>
              </a:rPr>
              <a:t>OST- Albanija</a:t>
            </a:r>
          </a:p>
          <a:p>
            <a:pPr marL="539750" lvl="0" indent="-273050">
              <a:buFont typeface="+mj-lt"/>
              <a:buAutoNum type="arabicPeriod"/>
            </a:pPr>
            <a:r>
              <a:rPr lang="hr-HR" sz="2400" dirty="0">
                <a:solidFill>
                  <a:srgbClr val="3A61AE"/>
                </a:solidFill>
              </a:rPr>
              <a:t>KOSTT – Kosovo</a:t>
            </a:r>
          </a:p>
          <a:p>
            <a:pPr marL="539750" lvl="0" indent="-273050">
              <a:buFont typeface="+mj-lt"/>
              <a:buAutoNum type="arabicPeriod"/>
            </a:pPr>
            <a:r>
              <a:rPr lang="hr-HR" sz="2400" dirty="0">
                <a:solidFill>
                  <a:srgbClr val="3A61AE"/>
                </a:solidFill>
              </a:rPr>
              <a:t>MEPSO - Makedonija</a:t>
            </a:r>
          </a:p>
          <a:p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2526460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414478"/>
            <a:ext cx="7543800" cy="4826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2. REMIT Uredba</a:t>
            </a:r>
            <a:endParaRPr lang="sr-Latn-ME" sz="32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cxnSp>
        <p:nvCxnSpPr>
          <p:cNvPr id="7" name="Ravni poveznik 6"/>
          <p:cNvCxnSpPr/>
          <p:nvPr/>
        </p:nvCxnSpPr>
        <p:spPr>
          <a:xfrm>
            <a:off x="242316" y="1092207"/>
            <a:ext cx="7682484" cy="0"/>
          </a:xfrm>
          <a:prstGeom prst="line">
            <a:avLst/>
          </a:prstGeom>
          <a:ln w="28575">
            <a:solidFill>
              <a:srgbClr val="3A61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152400" y="1371600"/>
            <a:ext cx="7543800" cy="5562600"/>
          </a:xfrm>
        </p:spPr>
        <p:txBody>
          <a:bodyPr>
            <a:noAutofit/>
          </a:bodyPr>
          <a:lstStyle/>
          <a:p>
            <a:pPr marL="92075" lvl="2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hr-HR" i="1" dirty="0">
                <a:solidFill>
                  <a:srgbClr val="3A61A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Uredba (EU) br. 1227/2011 </a:t>
            </a:r>
          </a:p>
          <a:p>
            <a:pPr marL="92075" lvl="2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hr-HR" i="1" dirty="0">
                <a:solidFill>
                  <a:srgbClr val="3A61A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Europskog parlamenta i Vijeća </a:t>
            </a:r>
          </a:p>
          <a:p>
            <a:pPr marL="92075" lvl="2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hr-HR" i="1" dirty="0">
                <a:solidFill>
                  <a:srgbClr val="3A61A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cjelovitosti i transparentnosti veleprodajnog tržišta energije </a:t>
            </a:r>
          </a:p>
          <a:p>
            <a:pPr marL="92075" lvl="2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hr-HR" i="1" dirty="0">
                <a:solidFill>
                  <a:srgbClr val="3A61A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25. oktobra 2011. </a:t>
            </a:r>
          </a:p>
          <a:p>
            <a:pPr marL="442913" lvl="2" indent="-350838" algn="just">
              <a:spcBef>
                <a:spcPts val="0"/>
              </a:spcBef>
              <a:spcAft>
                <a:spcPts val="600"/>
              </a:spcAft>
            </a:pPr>
            <a:endParaRPr lang="hr-HR" dirty="0">
              <a:solidFill>
                <a:srgbClr val="3A61AE"/>
              </a:solidFill>
            </a:endParaRPr>
          </a:p>
          <a:p>
            <a:pPr marL="3227388" lvl="2" indent="-2687638">
              <a:spcBef>
                <a:spcPts val="0"/>
              </a:spcBef>
              <a:spcAft>
                <a:spcPts val="600"/>
              </a:spcAft>
              <a:buNone/>
            </a:pPr>
            <a:r>
              <a:rPr lang="hr-HR" b="1" u="sng" dirty="0">
                <a:solidFill>
                  <a:srgbClr val="3A61AE"/>
                </a:solidFill>
              </a:rPr>
              <a:t>REMIT</a:t>
            </a:r>
            <a:r>
              <a:rPr lang="hr-HR" u="sng" dirty="0">
                <a:solidFill>
                  <a:srgbClr val="3A61AE"/>
                </a:solidFill>
              </a:rPr>
              <a:t> – </a:t>
            </a:r>
          </a:p>
          <a:p>
            <a:pPr marL="3227388" lvl="3" indent="-2687638">
              <a:spcBef>
                <a:spcPts val="0"/>
              </a:spcBef>
              <a:spcAft>
                <a:spcPts val="600"/>
              </a:spcAft>
              <a:buNone/>
            </a:pPr>
            <a:r>
              <a:rPr lang="hr-HR" sz="2400" b="1" dirty="0" err="1">
                <a:solidFill>
                  <a:srgbClr val="3A61AE"/>
                </a:solidFill>
              </a:rPr>
              <a:t>R</a:t>
            </a:r>
            <a:r>
              <a:rPr lang="hr-HR" sz="2400" dirty="0" err="1">
                <a:solidFill>
                  <a:srgbClr val="3A61AE"/>
                </a:solidFill>
              </a:rPr>
              <a:t>egulation</a:t>
            </a:r>
            <a:r>
              <a:rPr lang="hr-HR" sz="2400" dirty="0">
                <a:solidFill>
                  <a:srgbClr val="3A61AE"/>
                </a:solidFill>
              </a:rPr>
              <a:t> on </a:t>
            </a:r>
            <a:r>
              <a:rPr lang="hr-HR" sz="2400" dirty="0" err="1">
                <a:solidFill>
                  <a:srgbClr val="3A61AE"/>
                </a:solidFill>
              </a:rPr>
              <a:t>wholesale</a:t>
            </a:r>
            <a:r>
              <a:rPr lang="hr-HR" sz="2400" dirty="0">
                <a:solidFill>
                  <a:srgbClr val="3A61AE"/>
                </a:solidFill>
              </a:rPr>
              <a:t> </a:t>
            </a:r>
          </a:p>
          <a:p>
            <a:pPr marL="3227388" lvl="3" indent="-2687638">
              <a:spcBef>
                <a:spcPts val="0"/>
              </a:spcBef>
              <a:spcAft>
                <a:spcPts val="600"/>
              </a:spcAft>
              <a:buNone/>
            </a:pPr>
            <a:r>
              <a:rPr lang="hr-HR" sz="2400" b="1" dirty="0">
                <a:solidFill>
                  <a:srgbClr val="3A61AE"/>
                </a:solidFill>
              </a:rPr>
              <a:t>E</a:t>
            </a:r>
            <a:r>
              <a:rPr lang="hr-HR" sz="2400" dirty="0">
                <a:solidFill>
                  <a:srgbClr val="3A61AE"/>
                </a:solidFill>
              </a:rPr>
              <a:t>nergy </a:t>
            </a:r>
          </a:p>
          <a:p>
            <a:pPr marL="3227388" lvl="3" indent="-2687638">
              <a:spcBef>
                <a:spcPts val="0"/>
              </a:spcBef>
              <a:spcAft>
                <a:spcPts val="600"/>
              </a:spcAft>
              <a:buNone/>
            </a:pPr>
            <a:r>
              <a:rPr lang="hr-HR" sz="2400" b="1" dirty="0" err="1">
                <a:solidFill>
                  <a:srgbClr val="3A61AE"/>
                </a:solidFill>
              </a:rPr>
              <a:t>M</a:t>
            </a:r>
            <a:r>
              <a:rPr lang="hr-HR" sz="2400" dirty="0" err="1">
                <a:solidFill>
                  <a:srgbClr val="3A61AE"/>
                </a:solidFill>
              </a:rPr>
              <a:t>arket</a:t>
            </a:r>
            <a:r>
              <a:rPr lang="hr-HR" sz="2400" dirty="0">
                <a:solidFill>
                  <a:srgbClr val="3A61AE"/>
                </a:solidFill>
              </a:rPr>
              <a:t> </a:t>
            </a:r>
          </a:p>
          <a:p>
            <a:pPr marL="3227388" lvl="3" indent="-2687638">
              <a:spcBef>
                <a:spcPts val="0"/>
              </a:spcBef>
              <a:spcAft>
                <a:spcPts val="600"/>
              </a:spcAft>
              <a:buNone/>
            </a:pPr>
            <a:r>
              <a:rPr lang="hr-HR" sz="2400" b="1" dirty="0" err="1">
                <a:solidFill>
                  <a:srgbClr val="3A61AE"/>
                </a:solidFill>
              </a:rPr>
              <a:t>I</a:t>
            </a:r>
            <a:r>
              <a:rPr lang="hr-HR" sz="2400" dirty="0" err="1">
                <a:solidFill>
                  <a:srgbClr val="3A61AE"/>
                </a:solidFill>
              </a:rPr>
              <a:t>ntegrity</a:t>
            </a:r>
            <a:r>
              <a:rPr lang="hr-HR" sz="2400" dirty="0">
                <a:solidFill>
                  <a:srgbClr val="3A61AE"/>
                </a:solidFill>
              </a:rPr>
              <a:t> </a:t>
            </a:r>
            <a:r>
              <a:rPr lang="hr-HR" sz="2400" dirty="0" err="1">
                <a:solidFill>
                  <a:srgbClr val="3A61AE"/>
                </a:solidFill>
              </a:rPr>
              <a:t>and</a:t>
            </a:r>
            <a:r>
              <a:rPr lang="hr-HR" sz="2400" dirty="0">
                <a:solidFill>
                  <a:srgbClr val="3A61AE"/>
                </a:solidFill>
              </a:rPr>
              <a:t> </a:t>
            </a:r>
          </a:p>
          <a:p>
            <a:pPr marL="3227388" lvl="3" indent="-2687638">
              <a:spcBef>
                <a:spcPts val="0"/>
              </a:spcBef>
              <a:spcAft>
                <a:spcPts val="600"/>
              </a:spcAft>
              <a:buNone/>
            </a:pPr>
            <a:r>
              <a:rPr lang="hr-HR" sz="2400" b="1" dirty="0">
                <a:solidFill>
                  <a:srgbClr val="3A61AE"/>
                </a:solidFill>
              </a:rPr>
              <a:t>T</a:t>
            </a:r>
            <a:r>
              <a:rPr lang="hr-HR" sz="2400" dirty="0">
                <a:solidFill>
                  <a:srgbClr val="3A61AE"/>
                </a:solidFill>
              </a:rPr>
              <a:t>ransparency </a:t>
            </a:r>
          </a:p>
        </p:txBody>
      </p:sp>
    </p:spTree>
    <p:extLst>
      <p:ext uri="{BB962C8B-B14F-4D97-AF65-F5344CB8AC3E}">
        <p14:creationId xmlns:p14="http://schemas.microsoft.com/office/powerpoint/2010/main" val="4052261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414478"/>
            <a:ext cx="7543800" cy="4826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2. REMIT Uredba</a:t>
            </a:r>
            <a:endParaRPr lang="sr-Latn-ME" sz="32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cxnSp>
        <p:nvCxnSpPr>
          <p:cNvPr id="7" name="Ravni poveznik 6"/>
          <p:cNvCxnSpPr/>
          <p:nvPr/>
        </p:nvCxnSpPr>
        <p:spPr>
          <a:xfrm>
            <a:off x="242316" y="1092207"/>
            <a:ext cx="7682484" cy="0"/>
          </a:xfrm>
          <a:prstGeom prst="line">
            <a:avLst/>
          </a:prstGeom>
          <a:ln w="28575">
            <a:solidFill>
              <a:srgbClr val="3A61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152400" y="1219200"/>
            <a:ext cx="7391400" cy="5562600"/>
          </a:xfrm>
        </p:spPr>
        <p:txBody>
          <a:bodyPr>
            <a:noAutofit/>
          </a:bodyPr>
          <a:lstStyle/>
          <a:p>
            <a:pPr marL="442913" lvl="2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dirty="0">
                <a:solidFill>
                  <a:srgbClr val="3A61AE"/>
                </a:solidFill>
              </a:rPr>
              <a:t>veleprodajna tržišta energije </a:t>
            </a:r>
          </a:p>
          <a:p>
            <a:pPr marL="900113" lvl="3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sz="2400" dirty="0">
                <a:solidFill>
                  <a:srgbClr val="3A61AE"/>
                </a:solidFill>
              </a:rPr>
              <a:t>uspostavlja pravila za zabranu malverzacija </a:t>
            </a:r>
          </a:p>
          <a:p>
            <a:pPr marL="900113" lvl="3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sz="2400" dirty="0">
                <a:solidFill>
                  <a:srgbClr val="3A61AE"/>
                </a:solidFill>
              </a:rPr>
              <a:t>omogućuje nadzor </a:t>
            </a:r>
          </a:p>
          <a:p>
            <a:pPr marL="442913" lvl="2" indent="-350838" algn="just">
              <a:spcBef>
                <a:spcPts val="0"/>
              </a:spcBef>
              <a:spcAft>
                <a:spcPts val="600"/>
              </a:spcAft>
            </a:pPr>
            <a:endParaRPr lang="hr-HR" dirty="0">
              <a:solidFill>
                <a:srgbClr val="3A61AE"/>
              </a:solidFill>
            </a:endParaRPr>
          </a:p>
          <a:p>
            <a:pPr marL="442913" lvl="2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dirty="0">
                <a:solidFill>
                  <a:srgbClr val="3A61AE"/>
                </a:solidFill>
              </a:rPr>
              <a:t>sudionici na tržištu (ili treća strana) dostavljaju ACER-u evidenciju transakcija i naloga za trgovanje</a:t>
            </a:r>
          </a:p>
          <a:p>
            <a:pPr marL="442913" lvl="2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dirty="0">
                <a:solidFill>
                  <a:srgbClr val="3A61AE"/>
                </a:solidFill>
              </a:rPr>
              <a:t>nadzor provodi ACER u bliskoj suradnji s </a:t>
            </a:r>
            <a:r>
              <a:rPr lang="hr-HR" dirty="0" err="1">
                <a:solidFill>
                  <a:srgbClr val="3A61AE"/>
                </a:solidFill>
              </a:rPr>
              <a:t>NRAs</a:t>
            </a:r>
            <a:endParaRPr lang="hr-HR" dirty="0">
              <a:solidFill>
                <a:srgbClr val="3A61AE"/>
              </a:solidFill>
            </a:endParaRPr>
          </a:p>
          <a:p>
            <a:pPr marL="442913" lvl="2" indent="-350838" algn="just">
              <a:spcBef>
                <a:spcPts val="0"/>
              </a:spcBef>
              <a:spcAft>
                <a:spcPts val="600"/>
              </a:spcAft>
            </a:pPr>
            <a:endParaRPr lang="hr-HR" dirty="0">
              <a:solidFill>
                <a:srgbClr val="3A61AE"/>
              </a:solidFill>
            </a:endParaRPr>
          </a:p>
          <a:p>
            <a:pPr marL="442913" lvl="2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dirty="0">
                <a:solidFill>
                  <a:srgbClr val="3A61AE"/>
                </a:solidFill>
              </a:rPr>
              <a:t>obavezna provedba u zemljama članicama EU</a:t>
            </a:r>
          </a:p>
        </p:txBody>
      </p:sp>
    </p:spTree>
    <p:extLst>
      <p:ext uri="{BB962C8B-B14F-4D97-AF65-F5344CB8AC3E}">
        <p14:creationId xmlns:p14="http://schemas.microsoft.com/office/powerpoint/2010/main" val="749039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414478"/>
            <a:ext cx="7543800" cy="4826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2. Provedbena Uredba</a:t>
            </a:r>
            <a:endParaRPr lang="sr-Latn-ME" sz="32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cxnSp>
        <p:nvCxnSpPr>
          <p:cNvPr id="7" name="Ravni poveznik 6"/>
          <p:cNvCxnSpPr/>
          <p:nvPr/>
        </p:nvCxnSpPr>
        <p:spPr>
          <a:xfrm>
            <a:off x="242316" y="1092207"/>
            <a:ext cx="7682484" cy="0"/>
          </a:xfrm>
          <a:prstGeom prst="line">
            <a:avLst/>
          </a:prstGeom>
          <a:ln w="28575">
            <a:solidFill>
              <a:srgbClr val="3A61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223912" y="1287330"/>
            <a:ext cx="6862688" cy="5494470"/>
          </a:xfrm>
        </p:spPr>
        <p:txBody>
          <a:bodyPr>
            <a:noAutofit/>
          </a:bodyPr>
          <a:lstStyle/>
          <a:p>
            <a:pPr marL="442913" lvl="2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i="1" dirty="0">
                <a:solidFill>
                  <a:srgbClr val="3A61A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Provedbena Uredba Komisije (EU) br. 1348/2014 </a:t>
            </a:r>
          </a:p>
          <a:p>
            <a:pPr marL="442913" lvl="2" indent="-350838" algn="just">
              <a:spcBef>
                <a:spcPts val="0"/>
              </a:spcBef>
              <a:spcAft>
                <a:spcPts val="600"/>
              </a:spcAft>
            </a:pPr>
            <a:endParaRPr lang="hr-HR" dirty="0">
              <a:solidFill>
                <a:srgbClr val="3A61AE"/>
              </a:solidFill>
            </a:endParaRPr>
          </a:p>
          <a:p>
            <a:pPr marL="442913" lvl="2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dirty="0">
                <a:solidFill>
                  <a:srgbClr val="3A61AE"/>
                </a:solidFill>
              </a:rPr>
              <a:t>utvrđuje pravila za:</a:t>
            </a:r>
          </a:p>
          <a:p>
            <a:pPr marL="900113" lvl="3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sz="2400" dirty="0">
                <a:solidFill>
                  <a:srgbClr val="3A61AE"/>
                </a:solidFill>
              </a:rPr>
              <a:t>dostavljanje podataka ACER-u, </a:t>
            </a:r>
          </a:p>
          <a:p>
            <a:pPr marL="900113" lvl="3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sz="2400" dirty="0">
                <a:solidFill>
                  <a:srgbClr val="3A61AE"/>
                </a:solidFill>
              </a:rPr>
              <a:t>pojedinosti o veleprodajnim energetskim proizvodima i temeljnim podacima, </a:t>
            </a:r>
          </a:p>
          <a:p>
            <a:pPr marL="900113" lvl="3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sz="2400" dirty="0">
                <a:solidFill>
                  <a:srgbClr val="3A61AE"/>
                </a:solidFill>
              </a:rPr>
              <a:t>kanale</a:t>
            </a:r>
          </a:p>
          <a:p>
            <a:pPr marL="900113" lvl="3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sz="2400" dirty="0">
                <a:solidFill>
                  <a:srgbClr val="3A61AE"/>
                </a:solidFill>
              </a:rPr>
              <a:t>vrijeme</a:t>
            </a:r>
          </a:p>
          <a:p>
            <a:pPr marL="900113" lvl="3" indent="-350838" algn="just">
              <a:spcBef>
                <a:spcPts val="0"/>
              </a:spcBef>
              <a:spcAft>
                <a:spcPts val="600"/>
              </a:spcAft>
            </a:pPr>
            <a:r>
              <a:rPr lang="hr-HR" sz="2400" dirty="0">
                <a:solidFill>
                  <a:srgbClr val="3A61AE"/>
                </a:solidFill>
              </a:rPr>
              <a:t>učestalost izvještavanja</a:t>
            </a:r>
          </a:p>
          <a:p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3317387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414478"/>
            <a:ext cx="7543800" cy="4826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3. Obaveze SEE CAO prema REMIT-u</a:t>
            </a:r>
            <a:endParaRPr lang="sr-Latn-ME" sz="32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cxnSp>
        <p:nvCxnSpPr>
          <p:cNvPr id="7" name="Ravni poveznik 6"/>
          <p:cNvCxnSpPr/>
          <p:nvPr/>
        </p:nvCxnSpPr>
        <p:spPr>
          <a:xfrm>
            <a:off x="242316" y="1092207"/>
            <a:ext cx="7682484" cy="0"/>
          </a:xfrm>
          <a:prstGeom prst="line">
            <a:avLst/>
          </a:prstGeom>
          <a:ln w="28575">
            <a:solidFill>
              <a:srgbClr val="3A61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223912" y="1219200"/>
            <a:ext cx="8005688" cy="5562600"/>
          </a:xfrm>
        </p:spPr>
        <p:txBody>
          <a:bodyPr>
            <a:noAutofit/>
          </a:bodyPr>
          <a:lstStyle/>
          <a:p>
            <a:r>
              <a:rPr lang="vi-VN" sz="2000" dirty="0">
                <a:solidFill>
                  <a:srgbClr val="3A61AE"/>
                </a:solidFill>
              </a:rPr>
              <a:t>granice sa EU na kojima SEE CAO provodi alokacije kapaciteta</a:t>
            </a:r>
            <a:r>
              <a:rPr lang="hr-HR" sz="2000" dirty="0">
                <a:solidFill>
                  <a:srgbClr val="3A61AE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hr-HR" sz="2000" dirty="0">
              <a:solidFill>
                <a:srgbClr val="3A61AE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 dirty="0">
                <a:solidFill>
                  <a:srgbClr val="3A61AE"/>
                </a:solidFill>
              </a:rPr>
              <a:t>Hrvatska – Bosna i Hercegovina</a:t>
            </a:r>
            <a:endParaRPr lang="hr-HR" sz="2000" dirty="0">
              <a:solidFill>
                <a:srgbClr val="3A61AE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 dirty="0">
                <a:solidFill>
                  <a:srgbClr val="3A61AE"/>
                </a:solidFill>
              </a:rPr>
              <a:t>Grčka – Albanij</a:t>
            </a:r>
            <a:r>
              <a:rPr lang="hr-HR" sz="2000" dirty="0">
                <a:solidFill>
                  <a:srgbClr val="3A61AE"/>
                </a:solidFill>
              </a:rPr>
              <a:t>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 dirty="0">
                <a:solidFill>
                  <a:srgbClr val="3A61AE"/>
                </a:solidFill>
              </a:rPr>
              <a:t>Grčka – Turska </a:t>
            </a:r>
            <a:endParaRPr lang="hr-HR" sz="2000" dirty="0">
              <a:solidFill>
                <a:srgbClr val="3A61AE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vi-VN" sz="2000" dirty="0">
                <a:solidFill>
                  <a:srgbClr val="3A61AE"/>
                </a:solidFill>
              </a:rPr>
              <a:t>Grčka – Makedonija</a:t>
            </a:r>
            <a:endParaRPr lang="hr-HR" sz="2000" dirty="0">
              <a:solidFill>
                <a:srgbClr val="3A61AE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hr-HR" sz="2000" dirty="0">
              <a:solidFill>
                <a:srgbClr val="3A61AE"/>
              </a:solidFill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2438400"/>
            <a:ext cx="4572000" cy="428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64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414478"/>
            <a:ext cx="7543800" cy="4826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3. </a:t>
            </a:r>
            <a:r>
              <a:rPr lang="hr-HR" sz="32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Obaveze SEE CAO prema REMIT-u</a:t>
            </a:r>
            <a:endParaRPr lang="sr-Latn-ME" sz="3200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cxnSp>
        <p:nvCxnSpPr>
          <p:cNvPr id="7" name="Ravni poveznik 6"/>
          <p:cNvCxnSpPr/>
          <p:nvPr/>
        </p:nvCxnSpPr>
        <p:spPr>
          <a:xfrm>
            <a:off x="242316" y="1092207"/>
            <a:ext cx="7682484" cy="0"/>
          </a:xfrm>
          <a:prstGeom prst="line">
            <a:avLst/>
          </a:prstGeom>
          <a:ln w="28575">
            <a:solidFill>
              <a:srgbClr val="3A61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250277" y="1295399"/>
            <a:ext cx="7674523" cy="5425165"/>
          </a:xfrm>
        </p:spPr>
        <p:txBody>
          <a:bodyPr>
            <a:noAutofit/>
          </a:bodyPr>
          <a:lstStyle/>
          <a:p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SEE CAO registriran kao RRM </a:t>
            </a:r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  <a:p>
            <a:pPr lvl="1"/>
            <a:r>
              <a:rPr lang="hr-HR" sz="2000" b="1" dirty="0">
                <a:solidFill>
                  <a:srgbClr val="3A61AE"/>
                </a:solidFill>
                <a:latin typeface="Calibri" panose="020F0502020204030204" pitchFamily="34" charset="0"/>
              </a:rPr>
              <a:t>RRM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 - </a:t>
            </a:r>
            <a:r>
              <a:rPr lang="vi-VN" sz="2000" b="1" dirty="0">
                <a:solidFill>
                  <a:srgbClr val="3A61AE"/>
                </a:solidFill>
                <a:latin typeface="Calibri" panose="020F0502020204030204" pitchFamily="34" charset="0"/>
              </a:rPr>
              <a:t>R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egistered </a:t>
            </a:r>
            <a:r>
              <a:rPr lang="vi-VN" sz="2000" b="1" dirty="0">
                <a:solidFill>
                  <a:srgbClr val="3A61AE"/>
                </a:solidFill>
                <a:latin typeface="Calibri" panose="020F0502020204030204" pitchFamily="34" charset="0"/>
              </a:rPr>
              <a:t>R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eporting </a:t>
            </a:r>
            <a:r>
              <a:rPr lang="vi-VN" sz="2000" b="1" dirty="0">
                <a:solidFill>
                  <a:srgbClr val="3A61AE"/>
                </a:solidFill>
                <a:latin typeface="Calibri" panose="020F0502020204030204" pitchFamily="34" charset="0"/>
              </a:rPr>
              <a:t>M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echanism 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(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Registrirani mehanizam izvještavanja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 )</a:t>
            </a:r>
          </a:p>
          <a:p>
            <a:pPr lvl="1"/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Treća strana koja prijavljuje podatke u ime TSO-ova ili tržišnih sudionika</a:t>
            </a:r>
          </a:p>
          <a:p>
            <a:pPr lvl="1"/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Registracija direktno u ACER-u (nije potreban NRA)</a:t>
            </a:r>
          </a:p>
          <a:p>
            <a:pPr lvl="1"/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ACERCODE: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 </a:t>
            </a:r>
            <a:r>
              <a:rPr lang="vi-VN" sz="2000" b="1" dirty="0">
                <a:solidFill>
                  <a:srgbClr val="3A61AE"/>
                </a:solidFill>
                <a:latin typeface="Calibri" panose="020F0502020204030204" pitchFamily="34" charset="0"/>
              </a:rPr>
              <a:t>B00062722.ME </a:t>
            </a:r>
          </a:p>
          <a:p>
            <a:endParaRPr lang="hr-HR" sz="20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ACER-ovi 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opsežn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i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 zahtjev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i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 za registraciju, ovjeravanje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, sigurnost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 i testiranje 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(</a:t>
            </a:r>
            <a:r>
              <a:rPr lang="vi-VN" sz="2000" dirty="0">
                <a:solidFill>
                  <a:srgbClr val="3A61AE"/>
                </a:solidFill>
                <a:latin typeface="Calibri" panose="020F0502020204030204" pitchFamily="34" charset="0"/>
              </a:rPr>
              <a:t>minimalno 3 mjeseca</a:t>
            </a:r>
            <a:r>
              <a:rPr lang="hr-HR" sz="2000" dirty="0">
                <a:solidFill>
                  <a:srgbClr val="3A61AE"/>
                </a:solidFill>
                <a:latin typeface="Calibri" panose="020F0502020204030204" pitchFamily="34" charset="0"/>
              </a:rPr>
              <a:t>) </a:t>
            </a:r>
          </a:p>
          <a:p>
            <a:endParaRPr lang="hr-HR" sz="2000" dirty="0">
              <a:solidFill>
                <a:srgbClr val="3A61AE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8534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3923</TotalTime>
  <Words>1170</Words>
  <Application>Microsoft Office PowerPoint</Application>
  <PresentationFormat>On-screen Show (4:3)</PresentationFormat>
  <Paragraphs>166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Tema sustava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Di</dc:creator>
  <cp:lastModifiedBy>Dijana Martincic</cp:lastModifiedBy>
  <cp:revision>335</cp:revision>
  <cp:lastPrinted>2016-04-12T11:02:50Z</cp:lastPrinted>
  <dcterms:created xsi:type="dcterms:W3CDTF">2015-11-16T07:09:10Z</dcterms:created>
  <dcterms:modified xsi:type="dcterms:W3CDTF">2017-05-11T10:59:38Z</dcterms:modified>
</cp:coreProperties>
</file>