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EAF98-BE7C-40F7-83E3-7CC1ADEAA660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7C0C7-4114-4282-A8E3-70FDF74C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C0C7-4114-4282-A8E3-70FDF74C2E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C0C7-4114-4282-A8E3-70FDF74C2E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5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C0C7-4114-4282-A8E3-70FDF74C2E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C0C7-4114-4282-A8E3-70FDF74C2E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C0C7-4114-4282-A8E3-70FDF74C2E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C0C7-4114-4282-A8E3-70FDF74C2E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C0C7-4114-4282-A8E3-70FDF74C2E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2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C0C7-4114-4282-A8E3-70FDF74C2E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2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025-5E93-4E52-882A-3C3D10E8DE1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B6C2-906A-4CCC-9710-764961397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025-5E93-4E52-882A-3C3D10E8DE1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B6C2-906A-4CCC-9710-764961397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025-5E93-4E52-882A-3C3D10E8DE1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B6C2-906A-4CCC-9710-764961397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6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025-5E93-4E52-882A-3C3D10E8DE1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B6C2-906A-4CCC-9710-764961397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5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025-5E93-4E52-882A-3C3D10E8DE1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B6C2-906A-4CCC-9710-764961397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8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025-5E93-4E52-882A-3C3D10E8DE1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B6C2-906A-4CCC-9710-764961397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025-5E93-4E52-882A-3C3D10E8DE1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B6C2-906A-4CCC-9710-764961397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025-5E93-4E52-882A-3C3D10E8DE1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B6C2-906A-4CCC-9710-764961397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0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025-5E93-4E52-882A-3C3D10E8DE1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B6C2-906A-4CCC-9710-764961397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025-5E93-4E52-882A-3C3D10E8DE1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B6C2-906A-4CCC-9710-764961397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025-5E93-4E52-882A-3C3D10E8DE1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B6C2-906A-4CCC-9710-764961397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8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D025-5E93-4E52-882A-3C3D10E8DE1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B6C2-906A-4CCC-9710-764961397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1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M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OPTIMIZACIJA RADA PROIZVODNIH OBJEKATA ELEKTROPRIVREDE CRNE GORE  NA DAY-AHEAD TRŽIŠTU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10" y="3263567"/>
            <a:ext cx="3829050" cy="2686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93905" y="4375760"/>
            <a:ext cx="295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400" b="1" dirty="0"/>
              <a:t>RADOSLAV MIRKOVIĆ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93905" y="4837425"/>
            <a:ext cx="2431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400" b="1" dirty="0"/>
              <a:t>NOVICA DAKOVIĆ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93905" y="5317503"/>
            <a:ext cx="238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400" b="1" dirty="0"/>
              <a:t>ZORAN MILJANIĆ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831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endParaRPr lang="sr-Latn-M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sr-Latn-M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r-Latn-M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57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764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b="1" dirty="0">
                <a:latin typeface="+mn-lt"/>
              </a:rPr>
              <a:t>Tržište električne energije</a:t>
            </a:r>
            <a:endParaRPr lang="en-US" b="1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93" y="1002890"/>
            <a:ext cx="8472414" cy="5486454"/>
          </a:xfrm>
        </p:spPr>
      </p:pic>
    </p:spTree>
    <p:extLst>
      <p:ext uri="{BB962C8B-B14F-4D97-AF65-F5344CB8AC3E}">
        <p14:creationId xmlns:p14="http://schemas.microsoft.com/office/powerpoint/2010/main" val="370528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764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b="1" dirty="0">
                <a:latin typeface="+mn-lt"/>
              </a:rPr>
              <a:t>Optimizacija proizvodnje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3200" dirty="0"/>
              <a:t>Cilj optimizacije je maksimizacija profita ili minimizacija troškova na tržištu električne energije. </a:t>
            </a:r>
          </a:p>
          <a:p>
            <a:pPr marL="0" indent="0">
              <a:buNone/>
            </a:pPr>
            <a:r>
              <a:rPr lang="sr-Latn-ME" sz="3200" dirty="0"/>
              <a:t>				</a:t>
            </a:r>
          </a:p>
          <a:p>
            <a:pPr marL="0" indent="0">
              <a:buNone/>
            </a:pPr>
            <a:endParaRPr lang="sr-Latn-ME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36188"/>
              </p:ext>
            </p:extLst>
          </p:nvPr>
        </p:nvGraphicFramePr>
        <p:xfrm>
          <a:off x="2737268" y="3156034"/>
          <a:ext cx="8127999" cy="291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52158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271338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92461689"/>
                    </a:ext>
                  </a:extLst>
                </a:gridCol>
              </a:tblGrid>
              <a:tr h="695283">
                <a:tc>
                  <a:txBody>
                    <a:bodyPr/>
                    <a:lstStyle/>
                    <a:p>
                      <a:pPr algn="ctr"/>
                      <a:r>
                        <a:rPr lang="sr-Latn-ME" sz="2400" dirty="0"/>
                        <a:t>DUGOROČNA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400" dirty="0"/>
                        <a:t>SREDNJEROČNA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400" dirty="0"/>
                        <a:t>KRATKOROČNA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8325296"/>
                  </a:ext>
                </a:extLst>
              </a:tr>
              <a:tr h="695283"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/>
                        <a:t>OD 1 DO 5 GODINA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/>
                        <a:t>OD 3 DO 18 MJESECI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/>
                        <a:t>OD 1 DO 2 SEDMICE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5621041"/>
                  </a:ext>
                </a:extLst>
              </a:tr>
              <a:tr h="831501"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/>
                        <a:t>STOHASTIČKI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/>
                        <a:t>STOHASTIČKI ILI MULTISCENARIJSKI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/>
                        <a:t>DETERMINISTIČKI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175375"/>
                  </a:ext>
                </a:extLst>
              </a:tr>
              <a:tr h="695283"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/>
                        <a:t>MJESEC ILI SEDMICA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/>
                        <a:t>SEDMICA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/>
                        <a:t>SAT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6679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2962" y="3897714"/>
            <a:ext cx="1385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200" dirty="0"/>
              <a:t>period: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32962" y="4693161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200" dirty="0"/>
              <a:t>model: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32962" y="5435062"/>
            <a:ext cx="187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200" dirty="0"/>
              <a:t>rezolucija: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94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764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b="1" dirty="0">
                <a:latin typeface="+mn-lt"/>
              </a:rPr>
              <a:t>Topologije HE „Perućica“ i He „Piva“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3200" dirty="0"/>
              <a:t>				</a:t>
            </a:r>
          </a:p>
          <a:p>
            <a:pPr marL="0" indent="0">
              <a:buNone/>
            </a:pPr>
            <a:endParaRPr lang="sr-Latn-ME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89" y="1372027"/>
            <a:ext cx="7099021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764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b="1" dirty="0">
                <a:latin typeface="+mn-lt"/>
              </a:rPr>
              <a:t>Day-Ahead tržište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3200" dirty="0"/>
              <a:t>				</a:t>
            </a:r>
          </a:p>
          <a:p>
            <a:pPr marL="0" indent="0">
              <a:buNone/>
            </a:pPr>
            <a:endParaRPr lang="sr-Latn-M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00" y="1298437"/>
            <a:ext cx="6240000" cy="54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764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b="1" dirty="0">
                <a:latin typeface="+mn-lt"/>
              </a:rPr>
              <a:t>Linearno programiranje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3200" dirty="0"/>
              <a:t>Uslovi predstavljeni linearnim relacijama</a:t>
            </a:r>
          </a:p>
          <a:p>
            <a:r>
              <a:rPr lang="sr-Latn-ME" sz="3200" dirty="0"/>
              <a:t>Maksimizovati          , pod uslovom</a:t>
            </a:r>
          </a:p>
          <a:p>
            <a:r>
              <a:rPr lang="sr-Latn-ME" sz="3200" dirty="0"/>
              <a:t>Funkcija cilja je profit: </a:t>
            </a:r>
          </a:p>
          <a:p>
            <a:pPr marL="0" indent="0" algn="ctr">
              <a:buNone/>
            </a:pPr>
            <a:r>
              <a:rPr lang="sr-Latn-ME" sz="2400" b="1" dirty="0"/>
              <a:t>Prihod od prodaje – Trošak kupovine – Trošak prekogr. prenosnih kapaciteta</a:t>
            </a:r>
          </a:p>
          <a:p>
            <a:r>
              <a:rPr lang="sr-Latn-ME" sz="3200" dirty="0"/>
              <a:t>SOLVER (Excel Add-in)</a:t>
            </a:r>
          </a:p>
          <a:p>
            <a:r>
              <a:rPr lang="sr-Latn-ME" sz="3200" dirty="0"/>
              <a:t>SIMPLEX algoritam</a:t>
            </a:r>
          </a:p>
          <a:p>
            <a:pPr marL="0" indent="0">
              <a:buNone/>
            </a:pPr>
            <a:r>
              <a:rPr lang="sr-Latn-ME" sz="3200" dirty="0"/>
              <a:t>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511135"/>
              </p:ext>
            </p:extLst>
          </p:nvPr>
        </p:nvGraphicFramePr>
        <p:xfrm>
          <a:off x="3473703" y="2265976"/>
          <a:ext cx="95148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4" imgW="317160" imgH="228600" progId="Equation.3">
                  <p:embed/>
                </p:oleObj>
              </mc:Choice>
              <mc:Fallback>
                <p:oleObj name="Equation" r:id="rId4" imgW="317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3703" y="2265976"/>
                        <a:ext cx="95148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93127"/>
              </p:ext>
            </p:extLst>
          </p:nvPr>
        </p:nvGraphicFramePr>
        <p:xfrm>
          <a:off x="6777602" y="2342176"/>
          <a:ext cx="152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6" imgW="507960" imgH="203040" progId="Equation.3">
                  <p:embed/>
                </p:oleObj>
              </mc:Choice>
              <mc:Fallback>
                <p:oleObj name="Equation" r:id="rId6" imgW="507960" imgH="20304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77602" y="2342176"/>
                        <a:ext cx="1524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83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764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b="1" dirty="0">
                <a:latin typeface="+mn-lt"/>
              </a:rPr>
              <a:t>Linearno programiranje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3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53648" y="1093041"/>
                <a:ext cx="10707328" cy="11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p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groupChr>
                                            <m:groupChrPr>
                                              <m:chr m:val="⏟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groupChr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𝐻𝑈𝑃𝑋</m:t>
                                                  </m:r>
                                                  <m:r>
                                                    <a:rPr 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𝑝𝑟𝑜𝑑</m:t>
                                                  </m:r>
                                                  <m:r>
                                                    <a:rPr 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groupCh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𝑝𝑟𝑖h𝑜𝑑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𝑜𝑑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𝑝𝑟𝑜𝑑𝑎𝑗𝑒</m:t>
                                          </m:r>
                                        </m:lim>
                                      </m:limLow>
                                    </m:e>
                                  </m:d>
                                </m:e>
                              </m:nary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𝐻𝑈𝑃𝑋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𝑘𝑢𝑝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groupCh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𝑡𝑟𝑜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𝑎𝑘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𝑘𝑢𝑝𝑜𝑣𝑖𝑛𝑒</m:t>
                                  </m:r>
                                </m:lim>
                              </m:limLow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𝑘𝑎𝑝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_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𝑝𝑟𝑜𝑑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𝑝𝑟𝑜𝑑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𝑘𝑎𝑝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_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𝑘𝑢𝑝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𝑘𝑢𝑝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groupCh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𝑡𝑟𝑜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𝑎𝑘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𝑝𝑟𝑒𝑘𝑜𝑔𝑟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. 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𝑘𝑎𝑝𝑎𝑐𝑖𝑡𝑒𝑡𝑎</m:t>
                                  </m:r>
                                </m:lim>
                              </m:limLow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48" y="1093041"/>
                <a:ext cx="10707328" cy="1126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47958" y="2266846"/>
                <a:ext cx="4545475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𝑎𝑘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𝑘𝑢𝑝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𝑝𝑟𝑜𝑑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𝑝𝑜𝑡𝑟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958" y="2266846"/>
                <a:ext cx="4545475" cy="390748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00113" y="3215028"/>
                <a:ext cx="2069734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sr-Latn-M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sr-Latn-M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sr-Latn-M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24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sr-Latn-M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r-Latn-M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𝐻𝐸</m:t>
                            </m:r>
                            <m:r>
                              <a:rPr lang="sr-Latn-M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2,</m:t>
                            </m:r>
                            <m:r>
                              <a:rPr lang="sr-Latn-M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sr-Latn-M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M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sr-Latn-M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𝐻𝐸</m:t>
                        </m:r>
                        <m:r>
                          <a:rPr lang="sr-Latn-M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Latn-M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113" y="3215028"/>
                <a:ext cx="2069734" cy="396262"/>
              </a:xfrm>
              <a:prstGeom prst="rect">
                <a:avLst/>
              </a:prstGeom>
              <a:blipFill>
                <a:blip r:embed="rId5"/>
                <a:stretch>
                  <a:fillRect l="-16519" t="-107692" b="-17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47958" y="3681379"/>
                <a:ext cx="2538708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𝑎𝑘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𝑎𝑘</m:t>
                          </m:r>
                          <m:r>
                            <m:rPr>
                              <m:lit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958" y="3681379"/>
                <a:ext cx="2538708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47958" y="4132983"/>
                <a:ext cx="3904915" cy="4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𝐻𝐸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𝐻𝐸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lit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958" y="4132983"/>
                <a:ext cx="3904915" cy="410497"/>
              </a:xfrm>
              <a:prstGeom prst="rect">
                <a:avLst/>
              </a:prstGeom>
              <a:blipFill>
                <a:blip r:embed="rId7"/>
                <a:stretch>
                  <a:fillRect t="-153731" r="-15913" b="-228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565462" y="2729449"/>
                <a:ext cx="2541850" cy="410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sr-Latn-M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sr-Latn-M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sr-Latn-M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24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sr-Latn-M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r-Latn-M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𝐻𝐸</m:t>
                            </m:r>
                            <m:sSub>
                              <m:sSubPr>
                                <m:ctrlPr>
                                  <a:rPr lang="sr-Latn-ME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sr-Latn-ME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sr-Latn-ME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𝑎𝑘</m:t>
                                </m:r>
                              </m:sub>
                            </m:sSub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sr-Latn-M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sr-Latn-M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M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sr-Latn-M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𝐻𝐸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1_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𝑎𝑘</m:t>
                        </m:r>
                      </m:sub>
                    </m:sSub>
                  </m:oMath>
                </a14:m>
                <a:r>
                  <a:rPr lang="sr-Latn-M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462" y="2729449"/>
                <a:ext cx="2541850" cy="410177"/>
              </a:xfrm>
              <a:prstGeom prst="rect">
                <a:avLst/>
              </a:prstGeom>
              <a:blipFill>
                <a:blip r:embed="rId8"/>
                <a:stretch>
                  <a:fillRect l="-13429" t="-104478" b="-16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547958" y="4597039"/>
                <a:ext cx="2113912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𝑘𝑢𝑝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𝑘𝑢𝑝</m:t>
                          </m:r>
                          <m:r>
                            <m:rPr>
                              <m:lit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958" y="4597039"/>
                <a:ext cx="2113912" cy="390748"/>
              </a:xfrm>
              <a:prstGeom prst="rect">
                <a:avLst/>
              </a:prstGeom>
              <a:blipFill>
                <a:blip r:embed="rId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65462" y="5041346"/>
                <a:ext cx="223907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𝑝𝑟𝑜𝑑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𝑝𝑟𝑜𝑑</m:t>
                          </m:r>
                          <m:r>
                            <m:rPr>
                              <m:lit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462" y="5041346"/>
                <a:ext cx="2239074" cy="390748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372464" y="5538058"/>
                <a:ext cx="6939624" cy="391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𝑝𝑜𝑡𝑟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𝑘𝑜𝑛𝑧𝑢𝑚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𝑑𝑢𝑔</m:t>
                          </m:r>
                          <m:r>
                            <m:rPr>
                              <m:lit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𝑝𝑟𝑜𝑑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𝑑𝑜𝑡𝑜𝑘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𝑑𝑢𝑔</m:t>
                          </m:r>
                          <m:r>
                            <m:rPr>
                              <m:lit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𝑘𝑢𝑝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464" y="5538058"/>
                <a:ext cx="6939624" cy="391902"/>
              </a:xfrm>
              <a:prstGeom prst="rect">
                <a:avLst/>
              </a:prstGeom>
              <a:blipFill>
                <a:blip r:embed="rId1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0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764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b="1" dirty="0">
                <a:latin typeface="+mn-lt"/>
              </a:rPr>
              <a:t>Rezultat optimizacije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32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93" y="1631451"/>
            <a:ext cx="9138414" cy="76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59" y="2457419"/>
            <a:ext cx="6508751" cy="88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93" y="4101138"/>
            <a:ext cx="9138414" cy="2073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42483" y="1112841"/>
            <a:ext cx="223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800" dirty="0"/>
              <a:t>Ulazni podaci: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536021" y="3639985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800" dirty="0"/>
              <a:t>Rezultat</a:t>
            </a:r>
            <a:r>
              <a:rPr lang="sr-Latn-ME" sz="2400" dirty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895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764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b="1" dirty="0">
                <a:latin typeface="+mn-lt"/>
              </a:rPr>
              <a:t>Rezultat optimizacije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3200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74" y="1141976"/>
            <a:ext cx="8936596" cy="48939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976" y="6077901"/>
            <a:ext cx="7190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800" dirty="0"/>
              <a:t>Proračunata funkcija cilja (profit) iznosi 36,788 €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1128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189</Words>
  <Application>Microsoft Office PowerPoint</Application>
  <PresentationFormat>Widescreen</PresentationFormat>
  <Paragraphs>64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OPTIMIZACIJA RADA PROIZVODNIH OBJEKATA ELEKTROPRIVREDE CRNE GORE  NA DAY-AHEAD TRŽIŠTU </vt:lpstr>
      <vt:lpstr>Tržište električne energije</vt:lpstr>
      <vt:lpstr>Optimizacija proizvodnje</vt:lpstr>
      <vt:lpstr>Topologije HE „Perućica“ i He „Piva“</vt:lpstr>
      <vt:lpstr>Day-Ahead tržište</vt:lpstr>
      <vt:lpstr>Linearno programiranje</vt:lpstr>
      <vt:lpstr>Linearno programiranje</vt:lpstr>
      <vt:lpstr>Rezultat optimizacije</vt:lpstr>
      <vt:lpstr>Rezultat optimizacije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Novica Dakovic</dc:creator>
  <cp:lastModifiedBy>Novica Dakovic</cp:lastModifiedBy>
  <cp:revision>27</cp:revision>
  <dcterms:created xsi:type="dcterms:W3CDTF">2017-05-07T16:14:22Z</dcterms:created>
  <dcterms:modified xsi:type="dcterms:W3CDTF">2017-05-07T20:02:07Z</dcterms:modified>
</cp:coreProperties>
</file>