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7" r:id="rId9"/>
    <p:sldId id="264" r:id="rId10"/>
    <p:sldId id="265" r:id="rId11"/>
    <p:sldId id="268" r:id="rId12"/>
    <p:sldId id="269" r:id="rId13"/>
    <p:sldId id="266" r:id="rId14"/>
    <p:sldId id="273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8%20SMTA\MART%202015-2017\MART%20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TERMOELEKTRANE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936868887571569E-2"/>
          <c:y val="0.22128962318315051"/>
          <c:w val="0.92049068002577727"/>
          <c:h val="0.47430234490677786"/>
        </c:manualLayout>
      </c:layout>
      <c:lineChart>
        <c:grouping val="standard"/>
        <c:varyColors val="0"/>
        <c:ser>
          <c:idx val="0"/>
          <c:order val="0"/>
          <c:tx>
            <c:strRef>
              <c:f>Sheet2!$G$19</c:f>
              <c:strCache>
                <c:ptCount val="1"/>
                <c:pt idx="0">
                  <c:v>Srednja snaga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Sheet2!$G$51:$AD$51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Sheet2!$I$19:$AF$19</c:f>
              <c:numCache>
                <c:formatCode>0</c:formatCode>
                <c:ptCount val="24"/>
                <c:pt idx="0">
                  <c:v>3565.7142857142853</c:v>
                </c:pt>
                <c:pt idx="1">
                  <c:v>3540</c:v>
                </c:pt>
                <c:pt idx="2">
                  <c:v>3428.5714285714284</c:v>
                </c:pt>
                <c:pt idx="3">
                  <c:v>3522.8571428571427</c:v>
                </c:pt>
                <c:pt idx="4">
                  <c:v>3537.1428571428569</c:v>
                </c:pt>
                <c:pt idx="5">
                  <c:v>3537.1428571428569</c:v>
                </c:pt>
                <c:pt idx="6">
                  <c:v>3542.8571428571427</c:v>
                </c:pt>
                <c:pt idx="7">
                  <c:v>3548.5714285714284</c:v>
                </c:pt>
                <c:pt idx="8">
                  <c:v>3542.8571428571431</c:v>
                </c:pt>
                <c:pt idx="9">
                  <c:v>3545.7142857142853</c:v>
                </c:pt>
                <c:pt idx="10">
                  <c:v>3522.8571428571422</c:v>
                </c:pt>
                <c:pt idx="11">
                  <c:v>3520</c:v>
                </c:pt>
                <c:pt idx="12">
                  <c:v>3520</c:v>
                </c:pt>
                <c:pt idx="13">
                  <c:v>3520</c:v>
                </c:pt>
                <c:pt idx="14">
                  <c:v>3522.8571428571422</c:v>
                </c:pt>
                <c:pt idx="15">
                  <c:v>3474.2857142857147</c:v>
                </c:pt>
                <c:pt idx="16">
                  <c:v>3477.1428571428569</c:v>
                </c:pt>
                <c:pt idx="17">
                  <c:v>3477.1428571428569</c:v>
                </c:pt>
                <c:pt idx="18">
                  <c:v>3494.2857142857138</c:v>
                </c:pt>
                <c:pt idx="19">
                  <c:v>3494.2857142857138</c:v>
                </c:pt>
                <c:pt idx="20">
                  <c:v>3494.2857142857138</c:v>
                </c:pt>
                <c:pt idx="21">
                  <c:v>3542.8571428571422</c:v>
                </c:pt>
                <c:pt idx="22">
                  <c:v>3537.1428571428569</c:v>
                </c:pt>
                <c:pt idx="23">
                  <c:v>3537.1428571428569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69-46E7-A040-7607AD1EF516}"/>
            </c:ext>
          </c:extLst>
        </c:ser>
        <c:ser>
          <c:idx val="1"/>
          <c:order val="1"/>
          <c:tx>
            <c:strRef>
              <c:f>Sheet2!$G$29</c:f>
              <c:strCache>
                <c:ptCount val="1"/>
                <c:pt idx="0">
                  <c:v>Prognoza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Sheet2!$G$51:$AD$51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Sheet2!$I$29:$AF$29</c:f>
              <c:numCache>
                <c:formatCode>0</c:formatCode>
                <c:ptCount val="24"/>
                <c:pt idx="0">
                  <c:v>3262.35</c:v>
                </c:pt>
                <c:pt idx="1">
                  <c:v>3262.35</c:v>
                </c:pt>
                <c:pt idx="2">
                  <c:v>3262.35</c:v>
                </c:pt>
                <c:pt idx="3">
                  <c:v>3262.35</c:v>
                </c:pt>
                <c:pt idx="4">
                  <c:v>3262.35</c:v>
                </c:pt>
                <c:pt idx="5">
                  <c:v>3262.35</c:v>
                </c:pt>
                <c:pt idx="6">
                  <c:v>3262.35</c:v>
                </c:pt>
                <c:pt idx="7">
                  <c:v>3262.35</c:v>
                </c:pt>
                <c:pt idx="8">
                  <c:v>3262.35</c:v>
                </c:pt>
                <c:pt idx="9">
                  <c:v>3262.35</c:v>
                </c:pt>
                <c:pt idx="10">
                  <c:v>3262.35</c:v>
                </c:pt>
                <c:pt idx="11">
                  <c:v>3262.35</c:v>
                </c:pt>
                <c:pt idx="12">
                  <c:v>3262.35</c:v>
                </c:pt>
                <c:pt idx="13">
                  <c:v>3262.35</c:v>
                </c:pt>
                <c:pt idx="14">
                  <c:v>3262.35</c:v>
                </c:pt>
                <c:pt idx="15">
                  <c:v>3262.35</c:v>
                </c:pt>
                <c:pt idx="16">
                  <c:v>3262.35</c:v>
                </c:pt>
                <c:pt idx="17">
                  <c:v>3262.35</c:v>
                </c:pt>
                <c:pt idx="18">
                  <c:v>3262.35</c:v>
                </c:pt>
                <c:pt idx="19">
                  <c:v>3262.35</c:v>
                </c:pt>
                <c:pt idx="20">
                  <c:v>3262.35</c:v>
                </c:pt>
                <c:pt idx="21">
                  <c:v>3262.35</c:v>
                </c:pt>
                <c:pt idx="22">
                  <c:v>3262.35</c:v>
                </c:pt>
                <c:pt idx="23">
                  <c:v>3262.35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69-46E7-A040-7607AD1EF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254336"/>
        <c:axId val="274254728"/>
      </c:lineChart>
      <c:catAx>
        <c:axId val="2742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254728"/>
        <c:crosses val="autoZero"/>
        <c:auto val="1"/>
        <c:lblAlgn val="ctr"/>
        <c:lblOffset val="100"/>
        <c:noMultiLvlLbl val="0"/>
      </c:catAx>
      <c:valAx>
        <c:axId val="27425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25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HIDROELEKTRANE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Sheet2!$G$25</c:f>
              <c:strCache>
                <c:ptCount val="1"/>
                <c:pt idx="0">
                  <c:v>Srednja snaga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Sheet2!$G$51:$AD$51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Sheet2!$I$25:$AF$25</c:f>
              <c:numCache>
                <c:formatCode>0</c:formatCode>
                <c:ptCount val="24"/>
                <c:pt idx="0">
                  <c:v>2814.2857142857142</c:v>
                </c:pt>
                <c:pt idx="1">
                  <c:v>2814.2857142857142</c:v>
                </c:pt>
                <c:pt idx="2">
                  <c:v>2728.5714285714289</c:v>
                </c:pt>
                <c:pt idx="3">
                  <c:v>2657.1428571428573</c:v>
                </c:pt>
                <c:pt idx="4">
                  <c:v>2634.2857142857142</c:v>
                </c:pt>
                <c:pt idx="5">
                  <c:v>2754.2857142857142</c:v>
                </c:pt>
                <c:pt idx="6">
                  <c:v>2805.7142857142858</c:v>
                </c:pt>
                <c:pt idx="7">
                  <c:v>2800</c:v>
                </c:pt>
                <c:pt idx="8">
                  <c:v>2794.2857142857142</c:v>
                </c:pt>
                <c:pt idx="9">
                  <c:v>2794.2857142857142</c:v>
                </c:pt>
                <c:pt idx="10">
                  <c:v>2791.4285714285716</c:v>
                </c:pt>
                <c:pt idx="11">
                  <c:v>2791.4285714285716</c:v>
                </c:pt>
                <c:pt idx="12">
                  <c:v>2797.1428571428573</c:v>
                </c:pt>
                <c:pt idx="13">
                  <c:v>2794.2857142857138</c:v>
                </c:pt>
                <c:pt idx="14">
                  <c:v>2791.4285714285716</c:v>
                </c:pt>
                <c:pt idx="15">
                  <c:v>2799.9999999999995</c:v>
                </c:pt>
                <c:pt idx="16">
                  <c:v>2811.4285714285716</c:v>
                </c:pt>
                <c:pt idx="17">
                  <c:v>2817.1428571428573</c:v>
                </c:pt>
                <c:pt idx="18">
                  <c:v>2817.1428571428573</c:v>
                </c:pt>
                <c:pt idx="19">
                  <c:v>2817.1428571428573</c:v>
                </c:pt>
                <c:pt idx="20">
                  <c:v>2817.1428571428573</c:v>
                </c:pt>
                <c:pt idx="21">
                  <c:v>2820</c:v>
                </c:pt>
                <c:pt idx="22">
                  <c:v>2820</c:v>
                </c:pt>
                <c:pt idx="23">
                  <c:v>2817.1428571428573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69-4017-A826-12C9484B9ECA}"/>
            </c:ext>
          </c:extLst>
        </c:ser>
        <c:ser>
          <c:idx val="1"/>
          <c:order val="1"/>
          <c:tx>
            <c:strRef>
              <c:f>Sheet2!$G$30</c:f>
              <c:strCache>
                <c:ptCount val="1"/>
                <c:pt idx="0">
                  <c:v>Prognoza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Sheet2!$G$51:$AD$51</c:f>
              <c:strCach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strCache>
            </c:strRef>
          </c:cat>
          <c:val>
            <c:numRef>
              <c:f>Sheet2!$I$30:$AF$30</c:f>
              <c:numCache>
                <c:formatCode>0</c:formatCode>
                <c:ptCount val="24"/>
                <c:pt idx="0">
                  <c:v>2786.47</c:v>
                </c:pt>
                <c:pt idx="1">
                  <c:v>2786.47</c:v>
                </c:pt>
                <c:pt idx="2">
                  <c:v>2786.47</c:v>
                </c:pt>
                <c:pt idx="3">
                  <c:v>2786.47</c:v>
                </c:pt>
                <c:pt idx="4">
                  <c:v>2786.47</c:v>
                </c:pt>
                <c:pt idx="5">
                  <c:v>2786.47</c:v>
                </c:pt>
                <c:pt idx="6">
                  <c:v>2786.47</c:v>
                </c:pt>
                <c:pt idx="7">
                  <c:v>2786.47</c:v>
                </c:pt>
                <c:pt idx="8">
                  <c:v>2786.47</c:v>
                </c:pt>
                <c:pt idx="9">
                  <c:v>2786.47</c:v>
                </c:pt>
                <c:pt idx="10">
                  <c:v>2786.47</c:v>
                </c:pt>
                <c:pt idx="11">
                  <c:v>2786.47</c:v>
                </c:pt>
                <c:pt idx="12">
                  <c:v>2786.47</c:v>
                </c:pt>
                <c:pt idx="13">
                  <c:v>2786.47</c:v>
                </c:pt>
                <c:pt idx="14">
                  <c:v>2786.47</c:v>
                </c:pt>
                <c:pt idx="15">
                  <c:v>2786.47</c:v>
                </c:pt>
                <c:pt idx="16">
                  <c:v>2786.47</c:v>
                </c:pt>
                <c:pt idx="17">
                  <c:v>2786.47</c:v>
                </c:pt>
                <c:pt idx="18">
                  <c:v>2786.47</c:v>
                </c:pt>
                <c:pt idx="19">
                  <c:v>2786.47</c:v>
                </c:pt>
                <c:pt idx="20">
                  <c:v>2786.47</c:v>
                </c:pt>
                <c:pt idx="21">
                  <c:v>2786.47</c:v>
                </c:pt>
                <c:pt idx="22">
                  <c:v>2786.47</c:v>
                </c:pt>
                <c:pt idx="23">
                  <c:v>2786.47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69-4017-A826-12C9484B9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990048"/>
        <c:axId val="273990440"/>
      </c:lineChart>
      <c:catAx>
        <c:axId val="27399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990440"/>
        <c:crosses val="autoZero"/>
        <c:auto val="1"/>
        <c:lblAlgn val="ctr"/>
        <c:lblOffset val="100"/>
        <c:noMultiLvlLbl val="0"/>
      </c:catAx>
      <c:valAx>
        <c:axId val="273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99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18C79-3E5A-4CCF-93C9-696A7A098839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A65987E-8D67-4F16-B14C-A9A81B20D043}">
      <dgm:prSet phldrT="[Text]"/>
      <dgm:spPr>
        <a:solidFill>
          <a:schemeClr val="bg1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2F2FD919-FB9C-46C5-A06B-823F96BC1A2B}" type="parTrans" cxnId="{02EB6E56-A7EC-4458-A860-DC167AE5F466}">
      <dgm:prSet/>
      <dgm:spPr/>
      <dgm:t>
        <a:bodyPr/>
        <a:lstStyle/>
        <a:p>
          <a:endParaRPr lang="en-US"/>
        </a:p>
      </dgm:t>
    </dgm:pt>
    <dgm:pt modelId="{7C636371-AFFC-4CFB-97AA-110EA330B52F}" type="sibTrans" cxnId="{02EB6E56-A7EC-4458-A860-DC167AE5F466}">
      <dgm:prSet/>
      <dgm:spPr/>
      <dgm:t>
        <a:bodyPr/>
        <a:lstStyle/>
        <a:p>
          <a:endParaRPr lang="en-US"/>
        </a:p>
      </dgm:t>
    </dgm:pt>
    <dgm:pt modelId="{E9532397-AC06-471D-AB74-85EDC60E7D5E}">
      <dgm:prSet phldrT="[Text]" custT="1"/>
      <dgm:spPr>
        <a:solidFill>
          <a:schemeClr val="bg1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sr-Latn-RS" sz="1400" noProof="0" dirty="0"/>
        </a:p>
      </dgm:t>
    </dgm:pt>
    <dgm:pt modelId="{0929A8CF-5870-471E-959E-788601D20473}" type="parTrans" cxnId="{2D1DED06-1C9B-4E9F-9704-D45371696ACA}">
      <dgm:prSet/>
      <dgm:spPr/>
      <dgm:t>
        <a:bodyPr/>
        <a:lstStyle/>
        <a:p>
          <a:endParaRPr lang="en-US"/>
        </a:p>
      </dgm:t>
    </dgm:pt>
    <dgm:pt modelId="{56BC13A3-36C9-4C06-A4BC-77546D2BC886}" type="sibTrans" cxnId="{2D1DED06-1C9B-4E9F-9704-D45371696AC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90A1421F-754F-4F77-9C85-D8A30F2DB7BD}">
      <dgm:prSet phldrT="[Text]" custT="1"/>
      <dgm:spPr>
        <a:solidFill>
          <a:schemeClr val="bg1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 sz="1250" b="1" dirty="0"/>
        </a:p>
      </dgm:t>
    </dgm:pt>
    <dgm:pt modelId="{FD7EA400-C0EC-4E1B-804B-6FE6B58ECB71}" type="parTrans" cxnId="{51C16A2C-7B96-4E54-8C4F-5C7E2365FA65}">
      <dgm:prSet/>
      <dgm:spPr/>
      <dgm:t>
        <a:bodyPr/>
        <a:lstStyle/>
        <a:p>
          <a:endParaRPr lang="en-US"/>
        </a:p>
      </dgm:t>
    </dgm:pt>
    <dgm:pt modelId="{C49E977D-B0F7-4498-AF35-BEE38063A07D}" type="sibTrans" cxnId="{51C16A2C-7B96-4E54-8C4F-5C7E2365FA6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1AD21A61-1E25-4F96-A7CD-72CE60E11CE0}">
      <dgm:prSet custT="1"/>
      <dgm:spPr>
        <a:solidFill>
          <a:schemeClr val="bg1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sr-Latn-RS" sz="1250" b="1" dirty="0"/>
        </a:p>
      </dgm:t>
    </dgm:pt>
    <dgm:pt modelId="{5C23B7DA-EB4B-4BAD-B115-1772C7DCDC51}" type="parTrans" cxnId="{628835EA-4A66-400E-B06A-3CC13C7C1623}">
      <dgm:prSet/>
      <dgm:spPr/>
      <dgm:t>
        <a:bodyPr/>
        <a:lstStyle/>
        <a:p>
          <a:endParaRPr lang="en-US"/>
        </a:p>
      </dgm:t>
    </dgm:pt>
    <dgm:pt modelId="{90646E91-AC9F-4893-840D-C220DD927014}" type="sibTrans" cxnId="{628835EA-4A66-400E-B06A-3CC13C7C1623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582C22E0-98C2-4BBA-8A42-40E0B3B0C9A2}" type="pres">
      <dgm:prSet presAssocID="{44E18C79-3E5A-4CCF-93C9-696A7A09883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AA8746-A707-4C3B-A2E3-DB3EF5679311}" type="pres">
      <dgm:prSet presAssocID="{EA65987E-8D67-4F16-B14C-A9A81B20D043}" presName="centerShape" presStyleLbl="node0" presStyleIdx="0" presStyleCnt="1" custScaleX="137502" custScaleY="137502"/>
      <dgm:spPr/>
    </dgm:pt>
    <dgm:pt modelId="{84D4181F-4742-4FD3-AE30-14117B8B7D71}" type="pres">
      <dgm:prSet presAssocID="{E9532397-AC06-471D-AB74-85EDC60E7D5E}" presName="node" presStyleLbl="node1" presStyleIdx="0" presStyleCnt="3" custScaleX="158502" custScaleY="158502">
        <dgm:presLayoutVars>
          <dgm:bulletEnabled val="1"/>
        </dgm:presLayoutVars>
      </dgm:prSet>
      <dgm:spPr/>
    </dgm:pt>
    <dgm:pt modelId="{E9C5943E-2348-4F9E-8087-93B9F874C27F}" type="pres">
      <dgm:prSet presAssocID="{E9532397-AC06-471D-AB74-85EDC60E7D5E}" presName="dummy" presStyleCnt="0"/>
      <dgm:spPr/>
    </dgm:pt>
    <dgm:pt modelId="{C06A8403-A88E-4598-9819-31EB46549D7B}" type="pres">
      <dgm:prSet presAssocID="{56BC13A3-36C9-4C06-A4BC-77546D2BC886}" presName="sibTrans" presStyleLbl="sibTrans2D1" presStyleIdx="0" presStyleCnt="3"/>
      <dgm:spPr/>
    </dgm:pt>
    <dgm:pt modelId="{8FEB551A-5B10-46A6-B951-1D4BEC2528BF}" type="pres">
      <dgm:prSet presAssocID="{90A1421F-754F-4F77-9C85-D8A30F2DB7BD}" presName="node" presStyleLbl="node1" presStyleIdx="1" presStyleCnt="3" custScaleX="158502" custScaleY="158502">
        <dgm:presLayoutVars>
          <dgm:bulletEnabled val="1"/>
        </dgm:presLayoutVars>
      </dgm:prSet>
      <dgm:spPr/>
    </dgm:pt>
    <dgm:pt modelId="{A129DC70-D054-49E4-A22B-86A4A9515956}" type="pres">
      <dgm:prSet presAssocID="{90A1421F-754F-4F77-9C85-D8A30F2DB7BD}" presName="dummy" presStyleCnt="0"/>
      <dgm:spPr/>
    </dgm:pt>
    <dgm:pt modelId="{5A804907-C409-49D0-A160-D4C81E6B627A}" type="pres">
      <dgm:prSet presAssocID="{C49E977D-B0F7-4498-AF35-BEE38063A07D}" presName="sibTrans" presStyleLbl="sibTrans2D1" presStyleIdx="1" presStyleCnt="3"/>
      <dgm:spPr/>
    </dgm:pt>
    <dgm:pt modelId="{94EAAEAD-1BD6-4531-B561-A89563BC08C8}" type="pres">
      <dgm:prSet presAssocID="{1AD21A61-1E25-4F96-A7CD-72CE60E11CE0}" presName="node" presStyleLbl="node1" presStyleIdx="2" presStyleCnt="3" custScaleX="158502" custScaleY="158502">
        <dgm:presLayoutVars>
          <dgm:bulletEnabled val="1"/>
        </dgm:presLayoutVars>
      </dgm:prSet>
      <dgm:spPr/>
    </dgm:pt>
    <dgm:pt modelId="{EAB0A9A4-7D18-453B-9AE1-EEE91B0CF8C3}" type="pres">
      <dgm:prSet presAssocID="{1AD21A61-1E25-4F96-A7CD-72CE60E11CE0}" presName="dummy" presStyleCnt="0"/>
      <dgm:spPr/>
    </dgm:pt>
    <dgm:pt modelId="{C2199783-6250-4C7A-B50C-4F790266E53F}" type="pres">
      <dgm:prSet presAssocID="{90646E91-AC9F-4893-840D-C220DD927014}" presName="sibTrans" presStyleLbl="sibTrans2D1" presStyleIdx="2" presStyleCnt="3"/>
      <dgm:spPr/>
    </dgm:pt>
  </dgm:ptLst>
  <dgm:cxnLst>
    <dgm:cxn modelId="{2D1DED06-1C9B-4E9F-9704-D45371696ACA}" srcId="{EA65987E-8D67-4F16-B14C-A9A81B20D043}" destId="{E9532397-AC06-471D-AB74-85EDC60E7D5E}" srcOrd="0" destOrd="0" parTransId="{0929A8CF-5870-471E-959E-788601D20473}" sibTransId="{56BC13A3-36C9-4C06-A4BC-77546D2BC886}"/>
    <dgm:cxn modelId="{F9B26307-AD5C-453C-B125-7600A9C25873}" type="presOf" srcId="{1AD21A61-1E25-4F96-A7CD-72CE60E11CE0}" destId="{94EAAEAD-1BD6-4531-B561-A89563BC08C8}" srcOrd="0" destOrd="0" presId="urn:microsoft.com/office/officeart/2005/8/layout/radial6"/>
    <dgm:cxn modelId="{96B4C523-4E4E-400D-86D2-2DB2C00324CA}" type="presOf" srcId="{90A1421F-754F-4F77-9C85-D8A30F2DB7BD}" destId="{8FEB551A-5B10-46A6-B951-1D4BEC2528BF}" srcOrd="0" destOrd="0" presId="urn:microsoft.com/office/officeart/2005/8/layout/radial6"/>
    <dgm:cxn modelId="{CDEE2F2A-1F91-412D-95E9-DE8066F4D46F}" type="presOf" srcId="{90646E91-AC9F-4893-840D-C220DD927014}" destId="{C2199783-6250-4C7A-B50C-4F790266E53F}" srcOrd="0" destOrd="0" presId="urn:microsoft.com/office/officeart/2005/8/layout/radial6"/>
    <dgm:cxn modelId="{51C16A2C-7B96-4E54-8C4F-5C7E2365FA65}" srcId="{EA65987E-8D67-4F16-B14C-A9A81B20D043}" destId="{90A1421F-754F-4F77-9C85-D8A30F2DB7BD}" srcOrd="1" destOrd="0" parTransId="{FD7EA400-C0EC-4E1B-804B-6FE6B58ECB71}" sibTransId="{C49E977D-B0F7-4498-AF35-BEE38063A07D}"/>
    <dgm:cxn modelId="{74354C62-1E97-42F9-8FB6-E07AA1420ECC}" type="presOf" srcId="{44E18C79-3E5A-4CCF-93C9-696A7A098839}" destId="{582C22E0-98C2-4BBA-8A42-40E0B3B0C9A2}" srcOrd="0" destOrd="0" presId="urn:microsoft.com/office/officeart/2005/8/layout/radial6"/>
    <dgm:cxn modelId="{02EB6E56-A7EC-4458-A860-DC167AE5F466}" srcId="{44E18C79-3E5A-4CCF-93C9-696A7A098839}" destId="{EA65987E-8D67-4F16-B14C-A9A81B20D043}" srcOrd="0" destOrd="0" parTransId="{2F2FD919-FB9C-46C5-A06B-823F96BC1A2B}" sibTransId="{7C636371-AFFC-4CFB-97AA-110EA330B52F}"/>
    <dgm:cxn modelId="{ED51D057-3ADA-43AB-8267-853B30BE9122}" type="presOf" srcId="{56BC13A3-36C9-4C06-A4BC-77546D2BC886}" destId="{C06A8403-A88E-4598-9819-31EB46549D7B}" srcOrd="0" destOrd="0" presId="urn:microsoft.com/office/officeart/2005/8/layout/radial6"/>
    <dgm:cxn modelId="{5A6067CA-6A2E-4949-8C80-3658548A2E7F}" type="presOf" srcId="{C49E977D-B0F7-4498-AF35-BEE38063A07D}" destId="{5A804907-C409-49D0-A160-D4C81E6B627A}" srcOrd="0" destOrd="0" presId="urn:microsoft.com/office/officeart/2005/8/layout/radial6"/>
    <dgm:cxn modelId="{ED0A03D5-FB7F-4C57-9211-4946BD73C0B0}" type="presOf" srcId="{EA65987E-8D67-4F16-B14C-A9A81B20D043}" destId="{A5AA8746-A707-4C3B-A2E3-DB3EF5679311}" srcOrd="0" destOrd="0" presId="urn:microsoft.com/office/officeart/2005/8/layout/radial6"/>
    <dgm:cxn modelId="{628835EA-4A66-400E-B06A-3CC13C7C1623}" srcId="{EA65987E-8D67-4F16-B14C-A9A81B20D043}" destId="{1AD21A61-1E25-4F96-A7CD-72CE60E11CE0}" srcOrd="2" destOrd="0" parTransId="{5C23B7DA-EB4B-4BAD-B115-1772C7DCDC51}" sibTransId="{90646E91-AC9F-4893-840D-C220DD927014}"/>
    <dgm:cxn modelId="{32AAB9EC-8EFE-4F88-AE1E-0E871E41A7D0}" type="presOf" srcId="{E9532397-AC06-471D-AB74-85EDC60E7D5E}" destId="{84D4181F-4742-4FD3-AE30-14117B8B7D71}" srcOrd="0" destOrd="0" presId="urn:microsoft.com/office/officeart/2005/8/layout/radial6"/>
    <dgm:cxn modelId="{EC81C917-6A44-4E05-BD78-6C0BBEA16785}" type="presParOf" srcId="{582C22E0-98C2-4BBA-8A42-40E0B3B0C9A2}" destId="{A5AA8746-A707-4C3B-A2E3-DB3EF5679311}" srcOrd="0" destOrd="0" presId="urn:microsoft.com/office/officeart/2005/8/layout/radial6"/>
    <dgm:cxn modelId="{2AC78BAF-9209-4A3C-A845-A7C399C817D6}" type="presParOf" srcId="{582C22E0-98C2-4BBA-8A42-40E0B3B0C9A2}" destId="{84D4181F-4742-4FD3-AE30-14117B8B7D71}" srcOrd="1" destOrd="0" presId="urn:microsoft.com/office/officeart/2005/8/layout/radial6"/>
    <dgm:cxn modelId="{AD28A449-914D-4956-9012-04EE5A39D4EA}" type="presParOf" srcId="{582C22E0-98C2-4BBA-8A42-40E0B3B0C9A2}" destId="{E9C5943E-2348-4F9E-8087-93B9F874C27F}" srcOrd="2" destOrd="0" presId="urn:microsoft.com/office/officeart/2005/8/layout/radial6"/>
    <dgm:cxn modelId="{A4B864DA-4C0E-4C86-AE33-6D045C4B025A}" type="presParOf" srcId="{582C22E0-98C2-4BBA-8A42-40E0B3B0C9A2}" destId="{C06A8403-A88E-4598-9819-31EB46549D7B}" srcOrd="3" destOrd="0" presId="urn:microsoft.com/office/officeart/2005/8/layout/radial6"/>
    <dgm:cxn modelId="{429CD49B-9EF4-404D-8AE8-02C8D7C69338}" type="presParOf" srcId="{582C22E0-98C2-4BBA-8A42-40E0B3B0C9A2}" destId="{8FEB551A-5B10-46A6-B951-1D4BEC2528BF}" srcOrd="4" destOrd="0" presId="urn:microsoft.com/office/officeart/2005/8/layout/radial6"/>
    <dgm:cxn modelId="{CC8AA2E2-C795-4D40-B4A2-6070925A3F7D}" type="presParOf" srcId="{582C22E0-98C2-4BBA-8A42-40E0B3B0C9A2}" destId="{A129DC70-D054-49E4-A22B-86A4A9515956}" srcOrd="5" destOrd="0" presId="urn:microsoft.com/office/officeart/2005/8/layout/radial6"/>
    <dgm:cxn modelId="{7442B3FF-365E-45CA-A012-5D054E29299E}" type="presParOf" srcId="{582C22E0-98C2-4BBA-8A42-40E0B3B0C9A2}" destId="{5A804907-C409-49D0-A160-D4C81E6B627A}" srcOrd="6" destOrd="0" presId="urn:microsoft.com/office/officeart/2005/8/layout/radial6"/>
    <dgm:cxn modelId="{5A98D3F9-972E-478D-B08A-263293940C39}" type="presParOf" srcId="{582C22E0-98C2-4BBA-8A42-40E0B3B0C9A2}" destId="{94EAAEAD-1BD6-4531-B561-A89563BC08C8}" srcOrd="7" destOrd="0" presId="urn:microsoft.com/office/officeart/2005/8/layout/radial6"/>
    <dgm:cxn modelId="{9AF323C0-83E6-4A1F-BB9F-34BCA22D0595}" type="presParOf" srcId="{582C22E0-98C2-4BBA-8A42-40E0B3B0C9A2}" destId="{EAB0A9A4-7D18-453B-9AE1-EEE91B0CF8C3}" srcOrd="8" destOrd="0" presId="urn:microsoft.com/office/officeart/2005/8/layout/radial6"/>
    <dgm:cxn modelId="{D7645BEC-287F-4D08-AE4F-5E98575A28F6}" type="presParOf" srcId="{582C22E0-98C2-4BBA-8A42-40E0B3B0C9A2}" destId="{C2199783-6250-4C7A-B50C-4F790266E53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18C79-3E5A-4CCF-93C9-696A7A098839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A65987E-8D67-4F16-B14C-A9A81B20D04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r-Latn-RS" sz="2800" b="1" dirty="0"/>
            <a:t>5 Funkcija</a:t>
          </a:r>
          <a:endParaRPr lang="en-US" sz="2800" b="1" dirty="0"/>
        </a:p>
      </dgm:t>
    </dgm:pt>
    <dgm:pt modelId="{2F2FD919-FB9C-46C5-A06B-823F96BC1A2B}" type="parTrans" cxnId="{02EB6E56-A7EC-4458-A860-DC167AE5F466}">
      <dgm:prSet/>
      <dgm:spPr/>
      <dgm:t>
        <a:bodyPr/>
        <a:lstStyle/>
        <a:p>
          <a:endParaRPr lang="en-US" sz="1600"/>
        </a:p>
      </dgm:t>
    </dgm:pt>
    <dgm:pt modelId="{7C636371-AFFC-4CFB-97AA-110EA330B52F}" type="sibTrans" cxnId="{02EB6E56-A7EC-4458-A860-DC167AE5F466}">
      <dgm:prSet/>
      <dgm:spPr/>
      <dgm:t>
        <a:bodyPr/>
        <a:lstStyle/>
        <a:p>
          <a:endParaRPr lang="en-US" sz="1600"/>
        </a:p>
      </dgm:t>
    </dgm:pt>
    <dgm:pt modelId="{E9532397-AC06-471D-AB74-85EDC60E7D5E}">
      <dgm:prSet phldrT="[Text]" custT="1"/>
      <dgm:spPr/>
      <dgm:t>
        <a:bodyPr/>
        <a:lstStyle/>
        <a:p>
          <a:r>
            <a:rPr lang="sr-Latn-RS" sz="1600" b="1" noProof="0" dirty="0"/>
            <a:t>Validacija</a:t>
          </a:r>
          <a:r>
            <a:rPr lang="en-US" sz="1600" b="1" dirty="0"/>
            <a:t> IGM/CGM </a:t>
          </a:r>
          <a:r>
            <a:rPr lang="sr-Latn-RS" sz="1600" b="1" noProof="0" dirty="0"/>
            <a:t>spajanje</a:t>
          </a:r>
          <a:endParaRPr lang="sr-Latn-RS" sz="1600" noProof="0" dirty="0"/>
        </a:p>
      </dgm:t>
    </dgm:pt>
    <dgm:pt modelId="{0929A8CF-5870-471E-959E-788601D20473}" type="parTrans" cxnId="{2D1DED06-1C9B-4E9F-9704-D45371696ACA}">
      <dgm:prSet/>
      <dgm:spPr/>
      <dgm:t>
        <a:bodyPr/>
        <a:lstStyle/>
        <a:p>
          <a:endParaRPr lang="en-US" sz="1600"/>
        </a:p>
      </dgm:t>
    </dgm:pt>
    <dgm:pt modelId="{56BC13A3-36C9-4C06-A4BC-77546D2BC886}" type="sibTrans" cxnId="{2D1DED06-1C9B-4E9F-9704-D45371696ACA}">
      <dgm:prSet/>
      <dgm:spPr/>
      <dgm:t>
        <a:bodyPr/>
        <a:lstStyle/>
        <a:p>
          <a:endParaRPr lang="en-US" sz="1600"/>
        </a:p>
      </dgm:t>
    </dgm:pt>
    <dgm:pt modelId="{413EBA7D-0DAB-4256-AC0F-58776F0582D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r-Latn-RS" sz="1600" b="1" noProof="0" dirty="0"/>
            <a:t>Analize sigurnosti (sa korektivnim akcijama)</a:t>
          </a:r>
          <a:endParaRPr lang="sr-Latn-RS" sz="1600" noProof="0" dirty="0"/>
        </a:p>
      </dgm:t>
    </dgm:pt>
    <dgm:pt modelId="{F8AEE338-A31F-4BB2-A82C-E0C8688802C6}" type="parTrans" cxnId="{27EDDF90-A345-43D0-9F93-454ACB0ABBB3}">
      <dgm:prSet/>
      <dgm:spPr/>
      <dgm:t>
        <a:bodyPr/>
        <a:lstStyle/>
        <a:p>
          <a:endParaRPr lang="en-US" sz="1600"/>
        </a:p>
      </dgm:t>
    </dgm:pt>
    <dgm:pt modelId="{DEE701D7-82CC-4BF2-A63C-D9D93D22A212}" type="sibTrans" cxnId="{27EDDF90-A345-43D0-9F93-454ACB0ABBB3}">
      <dgm:prSet/>
      <dgm:spPr>
        <a:solidFill>
          <a:schemeClr val="accent1"/>
        </a:solidFill>
      </dgm:spPr>
      <dgm:t>
        <a:bodyPr/>
        <a:lstStyle/>
        <a:p>
          <a:endParaRPr lang="en-US" sz="1600"/>
        </a:p>
      </dgm:t>
    </dgm:pt>
    <dgm:pt modelId="{351BEF81-51C1-4B64-B61B-E59C8818ADFF}">
      <dgm:prSet phldrT="[Text]" custT="1"/>
      <dgm:spPr/>
      <dgm:t>
        <a:bodyPr/>
        <a:lstStyle/>
        <a:p>
          <a:r>
            <a:rPr lang="sr-Latn-RS" sz="1600" b="1" dirty="0"/>
            <a:t>Koordinisani proračun prenosnih kapaciteta</a:t>
          </a:r>
          <a:endParaRPr lang="en-US" sz="1600" dirty="0"/>
        </a:p>
      </dgm:t>
    </dgm:pt>
    <dgm:pt modelId="{E1DF433A-707D-4FBF-80A2-79D74594C165}" type="parTrans" cxnId="{D55FD924-4D0B-4A91-8F6A-0277A70D098A}">
      <dgm:prSet/>
      <dgm:spPr/>
      <dgm:t>
        <a:bodyPr/>
        <a:lstStyle/>
        <a:p>
          <a:endParaRPr lang="en-US" sz="1600"/>
        </a:p>
      </dgm:t>
    </dgm:pt>
    <dgm:pt modelId="{497DE580-26F6-4B1C-B857-6D7ED553D012}" type="sibTrans" cxnId="{D55FD924-4D0B-4A91-8F6A-0277A70D098A}">
      <dgm:prSet/>
      <dgm:spPr/>
      <dgm:t>
        <a:bodyPr/>
        <a:lstStyle/>
        <a:p>
          <a:endParaRPr lang="en-US" sz="1600"/>
        </a:p>
      </dgm:t>
    </dgm:pt>
    <dgm:pt modelId="{90A1421F-754F-4F77-9C85-D8A30F2DB7BD}">
      <dgm:prSet phldrT="[Text]" custT="1"/>
      <dgm:spPr/>
      <dgm:t>
        <a:bodyPr/>
        <a:lstStyle/>
        <a:p>
          <a:r>
            <a:rPr lang="sr-Latn-RS" sz="1600" b="1" dirty="0"/>
            <a:t>Kratkoročna i srednjoročna procena adekvatnosti</a:t>
          </a:r>
          <a:endParaRPr lang="en-US" sz="1600" b="1" dirty="0"/>
        </a:p>
      </dgm:t>
    </dgm:pt>
    <dgm:pt modelId="{FD7EA400-C0EC-4E1B-804B-6FE6B58ECB71}" type="parTrans" cxnId="{51C16A2C-7B96-4E54-8C4F-5C7E2365FA65}">
      <dgm:prSet/>
      <dgm:spPr/>
      <dgm:t>
        <a:bodyPr/>
        <a:lstStyle/>
        <a:p>
          <a:endParaRPr lang="en-US" sz="1600"/>
        </a:p>
      </dgm:t>
    </dgm:pt>
    <dgm:pt modelId="{C49E977D-B0F7-4498-AF35-BEE38063A07D}" type="sibTrans" cxnId="{51C16A2C-7B96-4E54-8C4F-5C7E2365FA65}">
      <dgm:prSet/>
      <dgm:spPr/>
      <dgm:t>
        <a:bodyPr/>
        <a:lstStyle/>
        <a:p>
          <a:endParaRPr lang="en-US" sz="1600"/>
        </a:p>
      </dgm:t>
    </dgm:pt>
    <dgm:pt modelId="{1AD21A61-1E25-4F96-A7CD-72CE60E11CE0}">
      <dgm:prSet custT="1"/>
      <dgm:spPr>
        <a:solidFill>
          <a:srgbClr val="00B050"/>
        </a:solidFill>
      </dgm:spPr>
      <dgm:t>
        <a:bodyPr/>
        <a:lstStyle/>
        <a:p>
          <a:r>
            <a:rPr lang="sr-Latn-RS" sz="1600" b="1" dirty="0"/>
            <a:t>Koordinisano planiranje remonata</a:t>
          </a:r>
        </a:p>
      </dgm:t>
    </dgm:pt>
    <dgm:pt modelId="{5C23B7DA-EB4B-4BAD-B115-1772C7DCDC51}" type="parTrans" cxnId="{628835EA-4A66-400E-B06A-3CC13C7C1623}">
      <dgm:prSet/>
      <dgm:spPr/>
      <dgm:t>
        <a:bodyPr/>
        <a:lstStyle/>
        <a:p>
          <a:endParaRPr lang="en-US" sz="1600"/>
        </a:p>
      </dgm:t>
    </dgm:pt>
    <dgm:pt modelId="{90646E91-AC9F-4893-840D-C220DD927014}" type="sibTrans" cxnId="{628835EA-4A66-400E-B06A-3CC13C7C1623}">
      <dgm:prSet/>
      <dgm:spPr>
        <a:solidFill>
          <a:srgbClr val="00B050"/>
        </a:solidFill>
      </dgm:spPr>
      <dgm:t>
        <a:bodyPr/>
        <a:lstStyle/>
        <a:p>
          <a:endParaRPr lang="en-US" sz="1600"/>
        </a:p>
      </dgm:t>
    </dgm:pt>
    <dgm:pt modelId="{582C22E0-98C2-4BBA-8A42-40E0B3B0C9A2}" type="pres">
      <dgm:prSet presAssocID="{44E18C79-3E5A-4CCF-93C9-696A7A09883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AA8746-A707-4C3B-A2E3-DB3EF5679311}" type="pres">
      <dgm:prSet presAssocID="{EA65987E-8D67-4F16-B14C-A9A81B20D043}" presName="centerShape" presStyleLbl="node0" presStyleIdx="0" presStyleCnt="1" custScaleX="137502" custScaleY="137502"/>
      <dgm:spPr/>
    </dgm:pt>
    <dgm:pt modelId="{84D4181F-4742-4FD3-AE30-14117B8B7D71}" type="pres">
      <dgm:prSet presAssocID="{E9532397-AC06-471D-AB74-85EDC60E7D5E}" presName="node" presStyleLbl="node1" presStyleIdx="0" presStyleCnt="5" custScaleX="147323" custScaleY="147323">
        <dgm:presLayoutVars>
          <dgm:bulletEnabled val="1"/>
        </dgm:presLayoutVars>
      </dgm:prSet>
      <dgm:spPr/>
    </dgm:pt>
    <dgm:pt modelId="{E9C5943E-2348-4F9E-8087-93B9F874C27F}" type="pres">
      <dgm:prSet presAssocID="{E9532397-AC06-471D-AB74-85EDC60E7D5E}" presName="dummy" presStyleCnt="0"/>
      <dgm:spPr/>
    </dgm:pt>
    <dgm:pt modelId="{C06A8403-A88E-4598-9819-31EB46549D7B}" type="pres">
      <dgm:prSet presAssocID="{56BC13A3-36C9-4C06-A4BC-77546D2BC886}" presName="sibTrans" presStyleLbl="sibTrans2D1" presStyleIdx="0" presStyleCnt="5"/>
      <dgm:spPr/>
    </dgm:pt>
    <dgm:pt modelId="{8215553B-A205-4710-9F2D-89FAB771A3DD}" type="pres">
      <dgm:prSet presAssocID="{413EBA7D-0DAB-4256-AC0F-58776F0582DC}" presName="node" presStyleLbl="node1" presStyleIdx="1" presStyleCnt="5" custScaleX="147323" custScaleY="147323">
        <dgm:presLayoutVars>
          <dgm:bulletEnabled val="1"/>
        </dgm:presLayoutVars>
      </dgm:prSet>
      <dgm:spPr/>
    </dgm:pt>
    <dgm:pt modelId="{744E5872-26D0-4330-B4A6-D6E2902712CC}" type="pres">
      <dgm:prSet presAssocID="{413EBA7D-0DAB-4256-AC0F-58776F0582DC}" presName="dummy" presStyleCnt="0"/>
      <dgm:spPr/>
    </dgm:pt>
    <dgm:pt modelId="{79AB3A82-CB15-4809-83EE-14F53318165C}" type="pres">
      <dgm:prSet presAssocID="{DEE701D7-82CC-4BF2-A63C-D9D93D22A212}" presName="sibTrans" presStyleLbl="sibTrans2D1" presStyleIdx="1" presStyleCnt="5"/>
      <dgm:spPr/>
    </dgm:pt>
    <dgm:pt modelId="{977361B8-9711-492C-A717-1D8E32913896}" type="pres">
      <dgm:prSet presAssocID="{351BEF81-51C1-4B64-B61B-E59C8818ADFF}" presName="node" presStyleLbl="node1" presStyleIdx="2" presStyleCnt="5" custScaleX="147323" custScaleY="147323">
        <dgm:presLayoutVars>
          <dgm:bulletEnabled val="1"/>
        </dgm:presLayoutVars>
      </dgm:prSet>
      <dgm:spPr/>
    </dgm:pt>
    <dgm:pt modelId="{020734D2-3D16-4FFD-9062-440934C52FB2}" type="pres">
      <dgm:prSet presAssocID="{351BEF81-51C1-4B64-B61B-E59C8818ADFF}" presName="dummy" presStyleCnt="0"/>
      <dgm:spPr/>
    </dgm:pt>
    <dgm:pt modelId="{4A63C04D-A3C1-42F5-9900-6469A442EB56}" type="pres">
      <dgm:prSet presAssocID="{497DE580-26F6-4B1C-B857-6D7ED553D012}" presName="sibTrans" presStyleLbl="sibTrans2D1" presStyleIdx="2" presStyleCnt="5"/>
      <dgm:spPr/>
    </dgm:pt>
    <dgm:pt modelId="{8FEB551A-5B10-46A6-B951-1D4BEC2528BF}" type="pres">
      <dgm:prSet presAssocID="{90A1421F-754F-4F77-9C85-D8A30F2DB7BD}" presName="node" presStyleLbl="node1" presStyleIdx="3" presStyleCnt="5" custScaleX="147323" custScaleY="147323">
        <dgm:presLayoutVars>
          <dgm:bulletEnabled val="1"/>
        </dgm:presLayoutVars>
      </dgm:prSet>
      <dgm:spPr/>
    </dgm:pt>
    <dgm:pt modelId="{A129DC70-D054-49E4-A22B-86A4A9515956}" type="pres">
      <dgm:prSet presAssocID="{90A1421F-754F-4F77-9C85-D8A30F2DB7BD}" presName="dummy" presStyleCnt="0"/>
      <dgm:spPr/>
    </dgm:pt>
    <dgm:pt modelId="{5A804907-C409-49D0-A160-D4C81E6B627A}" type="pres">
      <dgm:prSet presAssocID="{C49E977D-B0F7-4498-AF35-BEE38063A07D}" presName="sibTrans" presStyleLbl="sibTrans2D1" presStyleIdx="3" presStyleCnt="5"/>
      <dgm:spPr/>
    </dgm:pt>
    <dgm:pt modelId="{94EAAEAD-1BD6-4531-B561-A89563BC08C8}" type="pres">
      <dgm:prSet presAssocID="{1AD21A61-1E25-4F96-A7CD-72CE60E11CE0}" presName="node" presStyleLbl="node1" presStyleIdx="4" presStyleCnt="5" custScaleX="148038" custScaleY="147756">
        <dgm:presLayoutVars>
          <dgm:bulletEnabled val="1"/>
        </dgm:presLayoutVars>
      </dgm:prSet>
      <dgm:spPr/>
    </dgm:pt>
    <dgm:pt modelId="{EAB0A9A4-7D18-453B-9AE1-EEE91B0CF8C3}" type="pres">
      <dgm:prSet presAssocID="{1AD21A61-1E25-4F96-A7CD-72CE60E11CE0}" presName="dummy" presStyleCnt="0"/>
      <dgm:spPr/>
    </dgm:pt>
    <dgm:pt modelId="{C2199783-6250-4C7A-B50C-4F790266E53F}" type="pres">
      <dgm:prSet presAssocID="{90646E91-AC9F-4893-840D-C220DD927014}" presName="sibTrans" presStyleLbl="sibTrans2D1" presStyleIdx="4" presStyleCnt="5"/>
      <dgm:spPr/>
    </dgm:pt>
  </dgm:ptLst>
  <dgm:cxnLst>
    <dgm:cxn modelId="{2D1DED06-1C9B-4E9F-9704-D45371696ACA}" srcId="{EA65987E-8D67-4F16-B14C-A9A81B20D043}" destId="{E9532397-AC06-471D-AB74-85EDC60E7D5E}" srcOrd="0" destOrd="0" parTransId="{0929A8CF-5870-471E-959E-788601D20473}" sibTransId="{56BC13A3-36C9-4C06-A4BC-77546D2BC886}"/>
    <dgm:cxn modelId="{C02C5119-FD86-4A46-9176-C5FE3CA76740}" type="presOf" srcId="{413EBA7D-0DAB-4256-AC0F-58776F0582DC}" destId="{8215553B-A205-4710-9F2D-89FAB771A3DD}" srcOrd="0" destOrd="0" presId="urn:microsoft.com/office/officeart/2005/8/layout/radial6"/>
    <dgm:cxn modelId="{181B541B-5C2E-4E6D-B082-05D804CA2000}" type="presOf" srcId="{56BC13A3-36C9-4C06-A4BC-77546D2BC886}" destId="{C06A8403-A88E-4598-9819-31EB46549D7B}" srcOrd="0" destOrd="0" presId="urn:microsoft.com/office/officeart/2005/8/layout/radial6"/>
    <dgm:cxn modelId="{A7350E1C-9FAA-4D8E-9664-F8CDE4954F22}" type="presOf" srcId="{44E18C79-3E5A-4CCF-93C9-696A7A098839}" destId="{582C22E0-98C2-4BBA-8A42-40E0B3B0C9A2}" srcOrd="0" destOrd="0" presId="urn:microsoft.com/office/officeart/2005/8/layout/radial6"/>
    <dgm:cxn modelId="{D55FD924-4D0B-4A91-8F6A-0277A70D098A}" srcId="{EA65987E-8D67-4F16-B14C-A9A81B20D043}" destId="{351BEF81-51C1-4B64-B61B-E59C8818ADFF}" srcOrd="2" destOrd="0" parTransId="{E1DF433A-707D-4FBF-80A2-79D74594C165}" sibTransId="{497DE580-26F6-4B1C-B857-6D7ED553D012}"/>
    <dgm:cxn modelId="{51C16A2C-7B96-4E54-8C4F-5C7E2365FA65}" srcId="{EA65987E-8D67-4F16-B14C-A9A81B20D043}" destId="{90A1421F-754F-4F77-9C85-D8A30F2DB7BD}" srcOrd="3" destOrd="0" parTransId="{FD7EA400-C0EC-4E1B-804B-6FE6B58ECB71}" sibTransId="{C49E977D-B0F7-4498-AF35-BEE38063A07D}"/>
    <dgm:cxn modelId="{7F52AD65-B2C1-42DB-85F3-3A71C835F94F}" type="presOf" srcId="{EA65987E-8D67-4F16-B14C-A9A81B20D043}" destId="{A5AA8746-A707-4C3B-A2E3-DB3EF5679311}" srcOrd="0" destOrd="0" presId="urn:microsoft.com/office/officeart/2005/8/layout/radial6"/>
    <dgm:cxn modelId="{7CC6BC4E-01FB-4ACE-AA0A-F612B35F766D}" type="presOf" srcId="{1AD21A61-1E25-4F96-A7CD-72CE60E11CE0}" destId="{94EAAEAD-1BD6-4531-B561-A89563BC08C8}" srcOrd="0" destOrd="0" presId="urn:microsoft.com/office/officeart/2005/8/layout/radial6"/>
    <dgm:cxn modelId="{15935252-9452-4C3C-AE9B-C39C697645BC}" type="presOf" srcId="{351BEF81-51C1-4B64-B61B-E59C8818ADFF}" destId="{977361B8-9711-492C-A717-1D8E32913896}" srcOrd="0" destOrd="0" presId="urn:microsoft.com/office/officeart/2005/8/layout/radial6"/>
    <dgm:cxn modelId="{43C3C075-81AD-4A77-BDFE-933FF5F51D92}" type="presOf" srcId="{497DE580-26F6-4B1C-B857-6D7ED553D012}" destId="{4A63C04D-A3C1-42F5-9900-6469A442EB56}" srcOrd="0" destOrd="0" presId="urn:microsoft.com/office/officeart/2005/8/layout/radial6"/>
    <dgm:cxn modelId="{02EB6E56-A7EC-4458-A860-DC167AE5F466}" srcId="{44E18C79-3E5A-4CCF-93C9-696A7A098839}" destId="{EA65987E-8D67-4F16-B14C-A9A81B20D043}" srcOrd="0" destOrd="0" parTransId="{2F2FD919-FB9C-46C5-A06B-823F96BC1A2B}" sibTransId="{7C636371-AFFC-4CFB-97AA-110EA330B52F}"/>
    <dgm:cxn modelId="{4614F877-D5DF-41E8-AE01-23B0CE30D678}" type="presOf" srcId="{90A1421F-754F-4F77-9C85-D8A30F2DB7BD}" destId="{8FEB551A-5B10-46A6-B951-1D4BEC2528BF}" srcOrd="0" destOrd="0" presId="urn:microsoft.com/office/officeart/2005/8/layout/radial6"/>
    <dgm:cxn modelId="{4C0B768A-B662-4CC9-9D66-0B21E8A50844}" type="presOf" srcId="{90646E91-AC9F-4893-840D-C220DD927014}" destId="{C2199783-6250-4C7A-B50C-4F790266E53F}" srcOrd="0" destOrd="0" presId="urn:microsoft.com/office/officeart/2005/8/layout/radial6"/>
    <dgm:cxn modelId="{27EDDF90-A345-43D0-9F93-454ACB0ABBB3}" srcId="{EA65987E-8D67-4F16-B14C-A9A81B20D043}" destId="{413EBA7D-0DAB-4256-AC0F-58776F0582DC}" srcOrd="1" destOrd="0" parTransId="{F8AEE338-A31F-4BB2-A82C-E0C8688802C6}" sibTransId="{DEE701D7-82CC-4BF2-A63C-D9D93D22A212}"/>
    <dgm:cxn modelId="{1508CAA5-D035-4C89-BCB4-0DE4D1AB9082}" type="presOf" srcId="{DEE701D7-82CC-4BF2-A63C-D9D93D22A212}" destId="{79AB3A82-CB15-4809-83EE-14F53318165C}" srcOrd="0" destOrd="0" presId="urn:microsoft.com/office/officeart/2005/8/layout/radial6"/>
    <dgm:cxn modelId="{44C92EC8-4891-4748-9786-069B4BB48204}" type="presOf" srcId="{C49E977D-B0F7-4498-AF35-BEE38063A07D}" destId="{5A804907-C409-49D0-A160-D4C81E6B627A}" srcOrd="0" destOrd="0" presId="urn:microsoft.com/office/officeart/2005/8/layout/radial6"/>
    <dgm:cxn modelId="{D3835DDB-7794-4711-8A44-8C53FBA97267}" type="presOf" srcId="{E9532397-AC06-471D-AB74-85EDC60E7D5E}" destId="{84D4181F-4742-4FD3-AE30-14117B8B7D71}" srcOrd="0" destOrd="0" presId="urn:microsoft.com/office/officeart/2005/8/layout/radial6"/>
    <dgm:cxn modelId="{628835EA-4A66-400E-B06A-3CC13C7C1623}" srcId="{EA65987E-8D67-4F16-B14C-A9A81B20D043}" destId="{1AD21A61-1E25-4F96-A7CD-72CE60E11CE0}" srcOrd="4" destOrd="0" parTransId="{5C23B7DA-EB4B-4BAD-B115-1772C7DCDC51}" sibTransId="{90646E91-AC9F-4893-840D-C220DD927014}"/>
    <dgm:cxn modelId="{95C01D2B-1AD5-4747-90F8-26FC4CF2ABB3}" type="presParOf" srcId="{582C22E0-98C2-4BBA-8A42-40E0B3B0C9A2}" destId="{A5AA8746-A707-4C3B-A2E3-DB3EF5679311}" srcOrd="0" destOrd="0" presId="urn:microsoft.com/office/officeart/2005/8/layout/radial6"/>
    <dgm:cxn modelId="{D7F2D977-D3D5-4853-B145-9FC35DC6B01E}" type="presParOf" srcId="{582C22E0-98C2-4BBA-8A42-40E0B3B0C9A2}" destId="{84D4181F-4742-4FD3-AE30-14117B8B7D71}" srcOrd="1" destOrd="0" presId="urn:microsoft.com/office/officeart/2005/8/layout/radial6"/>
    <dgm:cxn modelId="{A07F2EED-25C4-42E9-A53D-86DC83B5B62D}" type="presParOf" srcId="{582C22E0-98C2-4BBA-8A42-40E0B3B0C9A2}" destId="{E9C5943E-2348-4F9E-8087-93B9F874C27F}" srcOrd="2" destOrd="0" presId="urn:microsoft.com/office/officeart/2005/8/layout/radial6"/>
    <dgm:cxn modelId="{57E47F10-AFF3-4715-B7D5-C2E0C9B1ED9D}" type="presParOf" srcId="{582C22E0-98C2-4BBA-8A42-40E0B3B0C9A2}" destId="{C06A8403-A88E-4598-9819-31EB46549D7B}" srcOrd="3" destOrd="0" presId="urn:microsoft.com/office/officeart/2005/8/layout/radial6"/>
    <dgm:cxn modelId="{951D08B5-E54F-4125-8910-EBE86F6E3E99}" type="presParOf" srcId="{582C22E0-98C2-4BBA-8A42-40E0B3B0C9A2}" destId="{8215553B-A205-4710-9F2D-89FAB771A3DD}" srcOrd="4" destOrd="0" presId="urn:microsoft.com/office/officeart/2005/8/layout/radial6"/>
    <dgm:cxn modelId="{5C576831-9CBC-45C9-BF02-2DDC2214CE89}" type="presParOf" srcId="{582C22E0-98C2-4BBA-8A42-40E0B3B0C9A2}" destId="{744E5872-26D0-4330-B4A6-D6E2902712CC}" srcOrd="5" destOrd="0" presId="urn:microsoft.com/office/officeart/2005/8/layout/radial6"/>
    <dgm:cxn modelId="{1E235CFA-02F2-4D54-A032-92D922C221D8}" type="presParOf" srcId="{582C22E0-98C2-4BBA-8A42-40E0B3B0C9A2}" destId="{79AB3A82-CB15-4809-83EE-14F53318165C}" srcOrd="6" destOrd="0" presId="urn:microsoft.com/office/officeart/2005/8/layout/radial6"/>
    <dgm:cxn modelId="{9581BF66-1E13-4CE0-96F6-F7D59591CFF2}" type="presParOf" srcId="{582C22E0-98C2-4BBA-8A42-40E0B3B0C9A2}" destId="{977361B8-9711-492C-A717-1D8E32913896}" srcOrd="7" destOrd="0" presId="urn:microsoft.com/office/officeart/2005/8/layout/radial6"/>
    <dgm:cxn modelId="{CFEFC38C-432C-44F4-AC58-29D29AAD6ED6}" type="presParOf" srcId="{582C22E0-98C2-4BBA-8A42-40E0B3B0C9A2}" destId="{020734D2-3D16-4FFD-9062-440934C52FB2}" srcOrd="8" destOrd="0" presId="urn:microsoft.com/office/officeart/2005/8/layout/radial6"/>
    <dgm:cxn modelId="{927EC7D4-9EEC-4357-A220-1108431A6265}" type="presParOf" srcId="{582C22E0-98C2-4BBA-8A42-40E0B3B0C9A2}" destId="{4A63C04D-A3C1-42F5-9900-6469A442EB56}" srcOrd="9" destOrd="0" presId="urn:microsoft.com/office/officeart/2005/8/layout/radial6"/>
    <dgm:cxn modelId="{1F25917E-67A0-4896-ABBD-28BC4E97B599}" type="presParOf" srcId="{582C22E0-98C2-4BBA-8A42-40E0B3B0C9A2}" destId="{8FEB551A-5B10-46A6-B951-1D4BEC2528BF}" srcOrd="10" destOrd="0" presId="urn:microsoft.com/office/officeart/2005/8/layout/radial6"/>
    <dgm:cxn modelId="{A9EFD976-283A-44A0-8993-3CA34FDDF0EA}" type="presParOf" srcId="{582C22E0-98C2-4BBA-8A42-40E0B3B0C9A2}" destId="{A129DC70-D054-49E4-A22B-86A4A9515956}" srcOrd="11" destOrd="0" presId="urn:microsoft.com/office/officeart/2005/8/layout/radial6"/>
    <dgm:cxn modelId="{978A53C9-F888-4EEC-B525-550DCFD0E011}" type="presParOf" srcId="{582C22E0-98C2-4BBA-8A42-40E0B3B0C9A2}" destId="{5A804907-C409-49D0-A160-D4C81E6B627A}" srcOrd="12" destOrd="0" presId="urn:microsoft.com/office/officeart/2005/8/layout/radial6"/>
    <dgm:cxn modelId="{85BC2697-2855-4953-886E-07A497E8500F}" type="presParOf" srcId="{582C22E0-98C2-4BBA-8A42-40E0B3B0C9A2}" destId="{94EAAEAD-1BD6-4531-B561-A89563BC08C8}" srcOrd="13" destOrd="0" presId="urn:microsoft.com/office/officeart/2005/8/layout/radial6"/>
    <dgm:cxn modelId="{1CDA1FB3-E700-40CF-8100-8D81823A6BD9}" type="presParOf" srcId="{582C22E0-98C2-4BBA-8A42-40E0B3B0C9A2}" destId="{EAB0A9A4-7D18-453B-9AE1-EEE91B0CF8C3}" srcOrd="14" destOrd="0" presId="urn:microsoft.com/office/officeart/2005/8/layout/radial6"/>
    <dgm:cxn modelId="{A12F3630-05F9-498B-8DD3-BC7134459C87}" type="presParOf" srcId="{582C22E0-98C2-4BBA-8A42-40E0B3B0C9A2}" destId="{C2199783-6250-4C7A-B50C-4F790266E53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18C79-3E5A-4CCF-93C9-696A7A098839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A65987E-8D67-4F16-B14C-A9A81B20D04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sr-Latn-RS" sz="2800" b="1" dirty="0"/>
            <a:t>5 Funkcija</a:t>
          </a:r>
          <a:endParaRPr lang="en-US" sz="2800" b="1" dirty="0"/>
        </a:p>
      </dgm:t>
    </dgm:pt>
    <dgm:pt modelId="{2F2FD919-FB9C-46C5-A06B-823F96BC1A2B}" type="parTrans" cxnId="{02EB6E56-A7EC-4458-A860-DC167AE5F466}">
      <dgm:prSet/>
      <dgm:spPr/>
      <dgm:t>
        <a:bodyPr/>
        <a:lstStyle/>
        <a:p>
          <a:endParaRPr lang="en-US" sz="1600"/>
        </a:p>
      </dgm:t>
    </dgm:pt>
    <dgm:pt modelId="{7C636371-AFFC-4CFB-97AA-110EA330B52F}" type="sibTrans" cxnId="{02EB6E56-A7EC-4458-A860-DC167AE5F466}">
      <dgm:prSet/>
      <dgm:spPr/>
      <dgm:t>
        <a:bodyPr/>
        <a:lstStyle/>
        <a:p>
          <a:endParaRPr lang="en-US" sz="1600"/>
        </a:p>
      </dgm:t>
    </dgm:pt>
    <dgm:pt modelId="{E9532397-AC06-471D-AB74-85EDC60E7D5E}">
      <dgm:prSet phldrT="[Text]" custT="1"/>
      <dgm:spPr/>
      <dgm:t>
        <a:bodyPr/>
        <a:lstStyle/>
        <a:p>
          <a:r>
            <a:rPr lang="sr-Latn-RS" sz="1600" b="1" noProof="0" dirty="0"/>
            <a:t>Validacija</a:t>
          </a:r>
          <a:r>
            <a:rPr lang="en-US" sz="1600" b="1" dirty="0"/>
            <a:t> IGM/CGM </a:t>
          </a:r>
          <a:r>
            <a:rPr lang="sr-Latn-RS" sz="1600" b="1" noProof="0" dirty="0"/>
            <a:t>spajanje</a:t>
          </a:r>
          <a:endParaRPr lang="sr-Latn-RS" sz="1600" noProof="0" dirty="0"/>
        </a:p>
      </dgm:t>
    </dgm:pt>
    <dgm:pt modelId="{0929A8CF-5870-471E-959E-788601D20473}" type="parTrans" cxnId="{2D1DED06-1C9B-4E9F-9704-D45371696ACA}">
      <dgm:prSet/>
      <dgm:spPr/>
      <dgm:t>
        <a:bodyPr/>
        <a:lstStyle/>
        <a:p>
          <a:endParaRPr lang="en-US" sz="1600"/>
        </a:p>
      </dgm:t>
    </dgm:pt>
    <dgm:pt modelId="{56BC13A3-36C9-4C06-A4BC-77546D2BC886}" type="sibTrans" cxnId="{2D1DED06-1C9B-4E9F-9704-D45371696ACA}">
      <dgm:prSet/>
      <dgm:spPr/>
      <dgm:t>
        <a:bodyPr/>
        <a:lstStyle/>
        <a:p>
          <a:endParaRPr lang="en-US" sz="1600"/>
        </a:p>
      </dgm:t>
    </dgm:pt>
    <dgm:pt modelId="{413EBA7D-0DAB-4256-AC0F-58776F0582D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r-Latn-RS" sz="1600" b="1" noProof="0" dirty="0"/>
            <a:t>Analize sigurnosti (sa korektivnim akcijama)</a:t>
          </a:r>
          <a:endParaRPr lang="sr-Latn-RS" sz="1600" noProof="0" dirty="0"/>
        </a:p>
      </dgm:t>
    </dgm:pt>
    <dgm:pt modelId="{F8AEE338-A31F-4BB2-A82C-E0C8688802C6}" type="parTrans" cxnId="{27EDDF90-A345-43D0-9F93-454ACB0ABBB3}">
      <dgm:prSet/>
      <dgm:spPr/>
      <dgm:t>
        <a:bodyPr/>
        <a:lstStyle/>
        <a:p>
          <a:endParaRPr lang="en-US" sz="1600"/>
        </a:p>
      </dgm:t>
    </dgm:pt>
    <dgm:pt modelId="{DEE701D7-82CC-4BF2-A63C-D9D93D22A212}" type="sibTrans" cxnId="{27EDDF90-A345-43D0-9F93-454ACB0ABBB3}">
      <dgm:prSet/>
      <dgm:spPr>
        <a:solidFill>
          <a:schemeClr val="accent1"/>
        </a:solidFill>
      </dgm:spPr>
      <dgm:t>
        <a:bodyPr/>
        <a:lstStyle/>
        <a:p>
          <a:endParaRPr lang="en-US" sz="1600"/>
        </a:p>
      </dgm:t>
    </dgm:pt>
    <dgm:pt modelId="{351BEF81-51C1-4B64-B61B-E59C8818ADFF}">
      <dgm:prSet phldrT="[Text]" custT="1"/>
      <dgm:spPr/>
      <dgm:t>
        <a:bodyPr/>
        <a:lstStyle/>
        <a:p>
          <a:r>
            <a:rPr lang="sr-Latn-RS" sz="1600" b="1" dirty="0"/>
            <a:t>Koordinisani proračun prenosnih kapaciteta</a:t>
          </a:r>
          <a:endParaRPr lang="en-US" sz="1600" dirty="0"/>
        </a:p>
      </dgm:t>
    </dgm:pt>
    <dgm:pt modelId="{E1DF433A-707D-4FBF-80A2-79D74594C165}" type="parTrans" cxnId="{D55FD924-4D0B-4A91-8F6A-0277A70D098A}">
      <dgm:prSet/>
      <dgm:spPr/>
      <dgm:t>
        <a:bodyPr/>
        <a:lstStyle/>
        <a:p>
          <a:endParaRPr lang="en-US" sz="1600"/>
        </a:p>
      </dgm:t>
    </dgm:pt>
    <dgm:pt modelId="{497DE580-26F6-4B1C-B857-6D7ED553D012}" type="sibTrans" cxnId="{D55FD924-4D0B-4A91-8F6A-0277A70D098A}">
      <dgm:prSet/>
      <dgm:spPr/>
      <dgm:t>
        <a:bodyPr/>
        <a:lstStyle/>
        <a:p>
          <a:endParaRPr lang="en-US" sz="1600"/>
        </a:p>
      </dgm:t>
    </dgm:pt>
    <dgm:pt modelId="{90A1421F-754F-4F77-9C85-D8A30F2DB7BD}">
      <dgm:prSet phldrT="[Text]" custT="1"/>
      <dgm:spPr>
        <a:solidFill>
          <a:srgbClr val="C00000"/>
        </a:solidFill>
      </dgm:spPr>
      <dgm:t>
        <a:bodyPr/>
        <a:lstStyle/>
        <a:p>
          <a:r>
            <a:rPr lang="sr-Latn-RS" sz="1600" b="1" dirty="0"/>
            <a:t>Kratkoročna i srednjoročna procena adekvatnosti</a:t>
          </a:r>
          <a:endParaRPr lang="en-US" sz="1600" b="1" dirty="0"/>
        </a:p>
      </dgm:t>
    </dgm:pt>
    <dgm:pt modelId="{FD7EA400-C0EC-4E1B-804B-6FE6B58ECB71}" type="parTrans" cxnId="{51C16A2C-7B96-4E54-8C4F-5C7E2365FA65}">
      <dgm:prSet/>
      <dgm:spPr/>
      <dgm:t>
        <a:bodyPr/>
        <a:lstStyle/>
        <a:p>
          <a:endParaRPr lang="en-US" sz="1600"/>
        </a:p>
      </dgm:t>
    </dgm:pt>
    <dgm:pt modelId="{C49E977D-B0F7-4498-AF35-BEE38063A07D}" type="sibTrans" cxnId="{51C16A2C-7B96-4E54-8C4F-5C7E2365FA65}">
      <dgm:prSet/>
      <dgm:spPr>
        <a:solidFill>
          <a:srgbClr val="C00000"/>
        </a:solidFill>
      </dgm:spPr>
      <dgm:t>
        <a:bodyPr/>
        <a:lstStyle/>
        <a:p>
          <a:endParaRPr lang="en-US" sz="1600"/>
        </a:p>
      </dgm:t>
    </dgm:pt>
    <dgm:pt modelId="{1AD21A61-1E25-4F96-A7CD-72CE60E11CE0}">
      <dgm:prSet custT="1"/>
      <dgm:spPr>
        <a:solidFill>
          <a:srgbClr val="00B050"/>
        </a:solidFill>
      </dgm:spPr>
      <dgm:t>
        <a:bodyPr/>
        <a:lstStyle/>
        <a:p>
          <a:r>
            <a:rPr lang="sr-Latn-RS" sz="1600" b="1" dirty="0"/>
            <a:t>Koordinisano planiranje remonata</a:t>
          </a:r>
        </a:p>
      </dgm:t>
    </dgm:pt>
    <dgm:pt modelId="{5C23B7DA-EB4B-4BAD-B115-1772C7DCDC51}" type="parTrans" cxnId="{628835EA-4A66-400E-B06A-3CC13C7C1623}">
      <dgm:prSet/>
      <dgm:spPr/>
      <dgm:t>
        <a:bodyPr/>
        <a:lstStyle/>
        <a:p>
          <a:endParaRPr lang="en-US" sz="1600"/>
        </a:p>
      </dgm:t>
    </dgm:pt>
    <dgm:pt modelId="{90646E91-AC9F-4893-840D-C220DD927014}" type="sibTrans" cxnId="{628835EA-4A66-400E-B06A-3CC13C7C1623}">
      <dgm:prSet/>
      <dgm:spPr>
        <a:solidFill>
          <a:srgbClr val="00B050"/>
        </a:solidFill>
      </dgm:spPr>
      <dgm:t>
        <a:bodyPr/>
        <a:lstStyle/>
        <a:p>
          <a:endParaRPr lang="en-US" sz="1600"/>
        </a:p>
      </dgm:t>
    </dgm:pt>
    <dgm:pt modelId="{582C22E0-98C2-4BBA-8A42-40E0B3B0C9A2}" type="pres">
      <dgm:prSet presAssocID="{44E18C79-3E5A-4CCF-93C9-696A7A09883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AA8746-A707-4C3B-A2E3-DB3EF5679311}" type="pres">
      <dgm:prSet presAssocID="{EA65987E-8D67-4F16-B14C-A9A81B20D043}" presName="centerShape" presStyleLbl="node0" presStyleIdx="0" presStyleCnt="1" custScaleX="137502" custScaleY="137502"/>
      <dgm:spPr/>
    </dgm:pt>
    <dgm:pt modelId="{84D4181F-4742-4FD3-AE30-14117B8B7D71}" type="pres">
      <dgm:prSet presAssocID="{E9532397-AC06-471D-AB74-85EDC60E7D5E}" presName="node" presStyleLbl="node1" presStyleIdx="0" presStyleCnt="5" custScaleX="147323" custScaleY="147323">
        <dgm:presLayoutVars>
          <dgm:bulletEnabled val="1"/>
        </dgm:presLayoutVars>
      </dgm:prSet>
      <dgm:spPr/>
    </dgm:pt>
    <dgm:pt modelId="{E9C5943E-2348-4F9E-8087-93B9F874C27F}" type="pres">
      <dgm:prSet presAssocID="{E9532397-AC06-471D-AB74-85EDC60E7D5E}" presName="dummy" presStyleCnt="0"/>
      <dgm:spPr/>
    </dgm:pt>
    <dgm:pt modelId="{C06A8403-A88E-4598-9819-31EB46549D7B}" type="pres">
      <dgm:prSet presAssocID="{56BC13A3-36C9-4C06-A4BC-77546D2BC886}" presName="sibTrans" presStyleLbl="sibTrans2D1" presStyleIdx="0" presStyleCnt="5"/>
      <dgm:spPr/>
    </dgm:pt>
    <dgm:pt modelId="{8215553B-A205-4710-9F2D-89FAB771A3DD}" type="pres">
      <dgm:prSet presAssocID="{413EBA7D-0DAB-4256-AC0F-58776F0582DC}" presName="node" presStyleLbl="node1" presStyleIdx="1" presStyleCnt="5" custScaleX="147323" custScaleY="147323">
        <dgm:presLayoutVars>
          <dgm:bulletEnabled val="1"/>
        </dgm:presLayoutVars>
      </dgm:prSet>
      <dgm:spPr/>
    </dgm:pt>
    <dgm:pt modelId="{744E5872-26D0-4330-B4A6-D6E2902712CC}" type="pres">
      <dgm:prSet presAssocID="{413EBA7D-0DAB-4256-AC0F-58776F0582DC}" presName="dummy" presStyleCnt="0"/>
      <dgm:spPr/>
    </dgm:pt>
    <dgm:pt modelId="{79AB3A82-CB15-4809-83EE-14F53318165C}" type="pres">
      <dgm:prSet presAssocID="{DEE701D7-82CC-4BF2-A63C-D9D93D22A212}" presName="sibTrans" presStyleLbl="sibTrans2D1" presStyleIdx="1" presStyleCnt="5"/>
      <dgm:spPr/>
    </dgm:pt>
    <dgm:pt modelId="{977361B8-9711-492C-A717-1D8E32913896}" type="pres">
      <dgm:prSet presAssocID="{351BEF81-51C1-4B64-B61B-E59C8818ADFF}" presName="node" presStyleLbl="node1" presStyleIdx="2" presStyleCnt="5" custScaleX="147323" custScaleY="147323">
        <dgm:presLayoutVars>
          <dgm:bulletEnabled val="1"/>
        </dgm:presLayoutVars>
      </dgm:prSet>
      <dgm:spPr/>
    </dgm:pt>
    <dgm:pt modelId="{020734D2-3D16-4FFD-9062-440934C52FB2}" type="pres">
      <dgm:prSet presAssocID="{351BEF81-51C1-4B64-B61B-E59C8818ADFF}" presName="dummy" presStyleCnt="0"/>
      <dgm:spPr/>
    </dgm:pt>
    <dgm:pt modelId="{4A63C04D-A3C1-42F5-9900-6469A442EB56}" type="pres">
      <dgm:prSet presAssocID="{497DE580-26F6-4B1C-B857-6D7ED553D012}" presName="sibTrans" presStyleLbl="sibTrans2D1" presStyleIdx="2" presStyleCnt="5"/>
      <dgm:spPr/>
    </dgm:pt>
    <dgm:pt modelId="{8FEB551A-5B10-46A6-B951-1D4BEC2528BF}" type="pres">
      <dgm:prSet presAssocID="{90A1421F-754F-4F77-9C85-D8A30F2DB7BD}" presName="node" presStyleLbl="node1" presStyleIdx="3" presStyleCnt="5" custScaleX="147323" custScaleY="147323">
        <dgm:presLayoutVars>
          <dgm:bulletEnabled val="1"/>
        </dgm:presLayoutVars>
      </dgm:prSet>
      <dgm:spPr/>
    </dgm:pt>
    <dgm:pt modelId="{A129DC70-D054-49E4-A22B-86A4A9515956}" type="pres">
      <dgm:prSet presAssocID="{90A1421F-754F-4F77-9C85-D8A30F2DB7BD}" presName="dummy" presStyleCnt="0"/>
      <dgm:spPr/>
    </dgm:pt>
    <dgm:pt modelId="{5A804907-C409-49D0-A160-D4C81E6B627A}" type="pres">
      <dgm:prSet presAssocID="{C49E977D-B0F7-4498-AF35-BEE38063A07D}" presName="sibTrans" presStyleLbl="sibTrans2D1" presStyleIdx="3" presStyleCnt="5"/>
      <dgm:spPr/>
    </dgm:pt>
    <dgm:pt modelId="{94EAAEAD-1BD6-4531-B561-A89563BC08C8}" type="pres">
      <dgm:prSet presAssocID="{1AD21A61-1E25-4F96-A7CD-72CE60E11CE0}" presName="node" presStyleLbl="node1" presStyleIdx="4" presStyleCnt="5" custScaleX="148038" custScaleY="147756">
        <dgm:presLayoutVars>
          <dgm:bulletEnabled val="1"/>
        </dgm:presLayoutVars>
      </dgm:prSet>
      <dgm:spPr/>
    </dgm:pt>
    <dgm:pt modelId="{EAB0A9A4-7D18-453B-9AE1-EEE91B0CF8C3}" type="pres">
      <dgm:prSet presAssocID="{1AD21A61-1E25-4F96-A7CD-72CE60E11CE0}" presName="dummy" presStyleCnt="0"/>
      <dgm:spPr/>
    </dgm:pt>
    <dgm:pt modelId="{C2199783-6250-4C7A-B50C-4F790266E53F}" type="pres">
      <dgm:prSet presAssocID="{90646E91-AC9F-4893-840D-C220DD927014}" presName="sibTrans" presStyleLbl="sibTrans2D1" presStyleIdx="4" presStyleCnt="5"/>
      <dgm:spPr/>
    </dgm:pt>
  </dgm:ptLst>
  <dgm:cxnLst>
    <dgm:cxn modelId="{2D1DED06-1C9B-4E9F-9704-D45371696ACA}" srcId="{EA65987E-8D67-4F16-B14C-A9A81B20D043}" destId="{E9532397-AC06-471D-AB74-85EDC60E7D5E}" srcOrd="0" destOrd="0" parTransId="{0929A8CF-5870-471E-959E-788601D20473}" sibTransId="{56BC13A3-36C9-4C06-A4BC-77546D2BC886}"/>
    <dgm:cxn modelId="{7E1F8313-C13C-4463-91D4-E4C78AA2738E}" type="presOf" srcId="{90646E91-AC9F-4893-840D-C220DD927014}" destId="{C2199783-6250-4C7A-B50C-4F790266E53F}" srcOrd="0" destOrd="0" presId="urn:microsoft.com/office/officeart/2005/8/layout/radial6"/>
    <dgm:cxn modelId="{D55FD924-4D0B-4A91-8F6A-0277A70D098A}" srcId="{EA65987E-8D67-4F16-B14C-A9A81B20D043}" destId="{351BEF81-51C1-4B64-B61B-E59C8818ADFF}" srcOrd="2" destOrd="0" parTransId="{E1DF433A-707D-4FBF-80A2-79D74594C165}" sibTransId="{497DE580-26F6-4B1C-B857-6D7ED553D012}"/>
    <dgm:cxn modelId="{78A04E29-70C6-469A-9ED0-81C7D88D277B}" type="presOf" srcId="{44E18C79-3E5A-4CCF-93C9-696A7A098839}" destId="{582C22E0-98C2-4BBA-8A42-40E0B3B0C9A2}" srcOrd="0" destOrd="0" presId="urn:microsoft.com/office/officeart/2005/8/layout/radial6"/>
    <dgm:cxn modelId="{51C16A2C-7B96-4E54-8C4F-5C7E2365FA65}" srcId="{EA65987E-8D67-4F16-B14C-A9A81B20D043}" destId="{90A1421F-754F-4F77-9C85-D8A30F2DB7BD}" srcOrd="3" destOrd="0" parTransId="{FD7EA400-C0EC-4E1B-804B-6FE6B58ECB71}" sibTransId="{C49E977D-B0F7-4498-AF35-BEE38063A07D}"/>
    <dgm:cxn modelId="{8A04E85D-32A6-4B49-BF2E-148B6E6688F4}" type="presOf" srcId="{90A1421F-754F-4F77-9C85-D8A30F2DB7BD}" destId="{8FEB551A-5B10-46A6-B951-1D4BEC2528BF}" srcOrd="0" destOrd="0" presId="urn:microsoft.com/office/officeart/2005/8/layout/radial6"/>
    <dgm:cxn modelId="{02EB6E56-A7EC-4458-A860-DC167AE5F466}" srcId="{44E18C79-3E5A-4CCF-93C9-696A7A098839}" destId="{EA65987E-8D67-4F16-B14C-A9A81B20D043}" srcOrd="0" destOrd="0" parTransId="{2F2FD919-FB9C-46C5-A06B-823F96BC1A2B}" sibTransId="{7C636371-AFFC-4CFB-97AA-110EA330B52F}"/>
    <dgm:cxn modelId="{388E9B7A-93D8-40C9-BF09-3F02B1D07EDD}" type="presOf" srcId="{56BC13A3-36C9-4C06-A4BC-77546D2BC886}" destId="{C06A8403-A88E-4598-9819-31EB46549D7B}" srcOrd="0" destOrd="0" presId="urn:microsoft.com/office/officeart/2005/8/layout/radial6"/>
    <dgm:cxn modelId="{6B06C18C-F830-4265-BDFB-368D018D71DD}" type="presOf" srcId="{C49E977D-B0F7-4498-AF35-BEE38063A07D}" destId="{5A804907-C409-49D0-A160-D4C81E6B627A}" srcOrd="0" destOrd="0" presId="urn:microsoft.com/office/officeart/2005/8/layout/radial6"/>
    <dgm:cxn modelId="{27EDDF90-A345-43D0-9F93-454ACB0ABBB3}" srcId="{EA65987E-8D67-4F16-B14C-A9A81B20D043}" destId="{413EBA7D-0DAB-4256-AC0F-58776F0582DC}" srcOrd="1" destOrd="0" parTransId="{F8AEE338-A31F-4BB2-A82C-E0C8688802C6}" sibTransId="{DEE701D7-82CC-4BF2-A63C-D9D93D22A212}"/>
    <dgm:cxn modelId="{5F4257B0-4571-41F8-AED2-7F1AEC119FEE}" type="presOf" srcId="{497DE580-26F6-4B1C-B857-6D7ED553D012}" destId="{4A63C04D-A3C1-42F5-9900-6469A442EB56}" srcOrd="0" destOrd="0" presId="urn:microsoft.com/office/officeart/2005/8/layout/radial6"/>
    <dgm:cxn modelId="{D2A109B1-D84C-4218-A77F-96ACE76F6892}" type="presOf" srcId="{351BEF81-51C1-4B64-B61B-E59C8818ADFF}" destId="{977361B8-9711-492C-A717-1D8E32913896}" srcOrd="0" destOrd="0" presId="urn:microsoft.com/office/officeart/2005/8/layout/radial6"/>
    <dgm:cxn modelId="{14C7ACBF-1005-48ED-896C-31ADE82FBBDE}" type="presOf" srcId="{1AD21A61-1E25-4F96-A7CD-72CE60E11CE0}" destId="{94EAAEAD-1BD6-4531-B561-A89563BC08C8}" srcOrd="0" destOrd="0" presId="urn:microsoft.com/office/officeart/2005/8/layout/radial6"/>
    <dgm:cxn modelId="{C68EE4CE-749E-4334-85E5-6019F9EFC494}" type="presOf" srcId="{EA65987E-8D67-4F16-B14C-A9A81B20D043}" destId="{A5AA8746-A707-4C3B-A2E3-DB3EF5679311}" srcOrd="0" destOrd="0" presId="urn:microsoft.com/office/officeart/2005/8/layout/radial6"/>
    <dgm:cxn modelId="{5FD175D0-F1B1-4A57-898F-FE1EFE887133}" type="presOf" srcId="{413EBA7D-0DAB-4256-AC0F-58776F0582DC}" destId="{8215553B-A205-4710-9F2D-89FAB771A3DD}" srcOrd="0" destOrd="0" presId="urn:microsoft.com/office/officeart/2005/8/layout/radial6"/>
    <dgm:cxn modelId="{628835EA-4A66-400E-B06A-3CC13C7C1623}" srcId="{EA65987E-8D67-4F16-B14C-A9A81B20D043}" destId="{1AD21A61-1E25-4F96-A7CD-72CE60E11CE0}" srcOrd="4" destOrd="0" parTransId="{5C23B7DA-EB4B-4BAD-B115-1772C7DCDC51}" sibTransId="{90646E91-AC9F-4893-840D-C220DD927014}"/>
    <dgm:cxn modelId="{183663EC-D1FE-45E9-A161-FFE7CBD77607}" type="presOf" srcId="{DEE701D7-82CC-4BF2-A63C-D9D93D22A212}" destId="{79AB3A82-CB15-4809-83EE-14F53318165C}" srcOrd="0" destOrd="0" presId="urn:microsoft.com/office/officeart/2005/8/layout/radial6"/>
    <dgm:cxn modelId="{FC3B12F0-1F14-4DBF-8746-D4CE1B4EAE10}" type="presOf" srcId="{E9532397-AC06-471D-AB74-85EDC60E7D5E}" destId="{84D4181F-4742-4FD3-AE30-14117B8B7D71}" srcOrd="0" destOrd="0" presId="urn:microsoft.com/office/officeart/2005/8/layout/radial6"/>
    <dgm:cxn modelId="{A410014F-D92D-47FB-ABC9-F26473764F59}" type="presParOf" srcId="{582C22E0-98C2-4BBA-8A42-40E0B3B0C9A2}" destId="{A5AA8746-A707-4C3B-A2E3-DB3EF5679311}" srcOrd="0" destOrd="0" presId="urn:microsoft.com/office/officeart/2005/8/layout/radial6"/>
    <dgm:cxn modelId="{D2AD3F67-4BE5-49D2-91EF-96D6A154397B}" type="presParOf" srcId="{582C22E0-98C2-4BBA-8A42-40E0B3B0C9A2}" destId="{84D4181F-4742-4FD3-AE30-14117B8B7D71}" srcOrd="1" destOrd="0" presId="urn:microsoft.com/office/officeart/2005/8/layout/radial6"/>
    <dgm:cxn modelId="{30DEECA6-8235-4076-8350-BB7CEC80100D}" type="presParOf" srcId="{582C22E0-98C2-4BBA-8A42-40E0B3B0C9A2}" destId="{E9C5943E-2348-4F9E-8087-93B9F874C27F}" srcOrd="2" destOrd="0" presId="urn:microsoft.com/office/officeart/2005/8/layout/radial6"/>
    <dgm:cxn modelId="{8388C53D-5AE9-4FC1-AB73-60576BDF5037}" type="presParOf" srcId="{582C22E0-98C2-4BBA-8A42-40E0B3B0C9A2}" destId="{C06A8403-A88E-4598-9819-31EB46549D7B}" srcOrd="3" destOrd="0" presId="urn:microsoft.com/office/officeart/2005/8/layout/radial6"/>
    <dgm:cxn modelId="{97891300-DA65-4143-AD71-E7E5926F14E5}" type="presParOf" srcId="{582C22E0-98C2-4BBA-8A42-40E0B3B0C9A2}" destId="{8215553B-A205-4710-9F2D-89FAB771A3DD}" srcOrd="4" destOrd="0" presId="urn:microsoft.com/office/officeart/2005/8/layout/radial6"/>
    <dgm:cxn modelId="{B9BC4DEE-09A6-40DE-BB71-C427F08A1654}" type="presParOf" srcId="{582C22E0-98C2-4BBA-8A42-40E0B3B0C9A2}" destId="{744E5872-26D0-4330-B4A6-D6E2902712CC}" srcOrd="5" destOrd="0" presId="urn:microsoft.com/office/officeart/2005/8/layout/radial6"/>
    <dgm:cxn modelId="{EA9E2EC6-0E6C-4CBC-B9B9-61150B925717}" type="presParOf" srcId="{582C22E0-98C2-4BBA-8A42-40E0B3B0C9A2}" destId="{79AB3A82-CB15-4809-83EE-14F53318165C}" srcOrd="6" destOrd="0" presId="urn:microsoft.com/office/officeart/2005/8/layout/radial6"/>
    <dgm:cxn modelId="{3183253D-1058-440D-8CAF-DD5070AFC210}" type="presParOf" srcId="{582C22E0-98C2-4BBA-8A42-40E0B3B0C9A2}" destId="{977361B8-9711-492C-A717-1D8E32913896}" srcOrd="7" destOrd="0" presId="urn:microsoft.com/office/officeart/2005/8/layout/radial6"/>
    <dgm:cxn modelId="{1E1EA0F5-A6CB-463E-86CD-CDAF7B98AF3B}" type="presParOf" srcId="{582C22E0-98C2-4BBA-8A42-40E0B3B0C9A2}" destId="{020734D2-3D16-4FFD-9062-440934C52FB2}" srcOrd="8" destOrd="0" presId="urn:microsoft.com/office/officeart/2005/8/layout/radial6"/>
    <dgm:cxn modelId="{08EB3F96-6B5B-44CD-9EB1-79E0467D3CAD}" type="presParOf" srcId="{582C22E0-98C2-4BBA-8A42-40E0B3B0C9A2}" destId="{4A63C04D-A3C1-42F5-9900-6469A442EB56}" srcOrd="9" destOrd="0" presId="urn:microsoft.com/office/officeart/2005/8/layout/radial6"/>
    <dgm:cxn modelId="{F7DECE69-70EF-4F98-8B49-6A0BACFEF0BF}" type="presParOf" srcId="{582C22E0-98C2-4BBA-8A42-40E0B3B0C9A2}" destId="{8FEB551A-5B10-46A6-B951-1D4BEC2528BF}" srcOrd="10" destOrd="0" presId="urn:microsoft.com/office/officeart/2005/8/layout/radial6"/>
    <dgm:cxn modelId="{DA6FF0A5-DEB2-4670-AAA6-F576413EA39C}" type="presParOf" srcId="{582C22E0-98C2-4BBA-8A42-40E0B3B0C9A2}" destId="{A129DC70-D054-49E4-A22B-86A4A9515956}" srcOrd="11" destOrd="0" presId="urn:microsoft.com/office/officeart/2005/8/layout/radial6"/>
    <dgm:cxn modelId="{C7985740-0385-48F6-A31F-ED786A7C7BAD}" type="presParOf" srcId="{582C22E0-98C2-4BBA-8A42-40E0B3B0C9A2}" destId="{5A804907-C409-49D0-A160-D4C81E6B627A}" srcOrd="12" destOrd="0" presId="urn:microsoft.com/office/officeart/2005/8/layout/radial6"/>
    <dgm:cxn modelId="{5029010A-75FD-4513-B414-185F0648EECE}" type="presParOf" srcId="{582C22E0-98C2-4BBA-8A42-40E0B3B0C9A2}" destId="{94EAAEAD-1BD6-4531-B561-A89563BC08C8}" srcOrd="13" destOrd="0" presId="urn:microsoft.com/office/officeart/2005/8/layout/radial6"/>
    <dgm:cxn modelId="{935958F7-25A7-41B2-AAF1-6B30DFF98047}" type="presParOf" srcId="{582C22E0-98C2-4BBA-8A42-40E0B3B0C9A2}" destId="{EAB0A9A4-7D18-453B-9AE1-EEE91B0CF8C3}" srcOrd="14" destOrd="0" presId="urn:microsoft.com/office/officeart/2005/8/layout/radial6"/>
    <dgm:cxn modelId="{06BB77C0-8204-4D7E-BF8A-30EBA61F72B3}" type="presParOf" srcId="{582C22E0-98C2-4BBA-8A42-40E0B3B0C9A2}" destId="{C2199783-6250-4C7A-B50C-4F790266E53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9783-6250-4C7A-B50C-4F790266E53F}">
      <dsp:nvSpPr>
        <dsp:cNvPr id="0" name=""/>
        <dsp:cNvSpPr/>
      </dsp:nvSpPr>
      <dsp:spPr>
        <a:xfrm>
          <a:off x="560493" y="529920"/>
          <a:ext cx="2686190" cy="2686190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04907-C409-49D0-A160-D4C81E6B627A}">
      <dsp:nvSpPr>
        <dsp:cNvPr id="0" name=""/>
        <dsp:cNvSpPr/>
      </dsp:nvSpPr>
      <dsp:spPr>
        <a:xfrm>
          <a:off x="560493" y="529920"/>
          <a:ext cx="2686190" cy="2686190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8403-A88E-4598-9819-31EB46549D7B}">
      <dsp:nvSpPr>
        <dsp:cNvPr id="0" name=""/>
        <dsp:cNvSpPr/>
      </dsp:nvSpPr>
      <dsp:spPr>
        <a:xfrm>
          <a:off x="560493" y="529920"/>
          <a:ext cx="2686190" cy="2686190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8746-A707-4C3B-A2E3-DB3EF5679311}">
      <dsp:nvSpPr>
        <dsp:cNvPr id="0" name=""/>
        <dsp:cNvSpPr/>
      </dsp:nvSpPr>
      <dsp:spPr>
        <a:xfrm>
          <a:off x="1053677" y="1023104"/>
          <a:ext cx="1699823" cy="169982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302610" y="1272037"/>
        <a:ext cx="1201957" cy="1201957"/>
      </dsp:txXfrm>
    </dsp:sp>
    <dsp:sp modelId="{84D4181F-4742-4FD3-AE30-14117B8B7D71}">
      <dsp:nvSpPr>
        <dsp:cNvPr id="0" name=""/>
        <dsp:cNvSpPr/>
      </dsp:nvSpPr>
      <dsp:spPr>
        <a:xfrm>
          <a:off x="1217788" y="-124726"/>
          <a:ext cx="1371600" cy="137160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400" kern="1200" noProof="0" dirty="0"/>
        </a:p>
      </dsp:txBody>
      <dsp:txXfrm>
        <a:off x="1418654" y="76140"/>
        <a:ext cx="969868" cy="969868"/>
      </dsp:txXfrm>
    </dsp:sp>
    <dsp:sp modelId="{8FEB551A-5B10-46A6-B951-1D4BEC2528BF}">
      <dsp:nvSpPr>
        <dsp:cNvPr id="0" name=""/>
        <dsp:cNvSpPr/>
      </dsp:nvSpPr>
      <dsp:spPr>
        <a:xfrm>
          <a:off x="2353964" y="1843187"/>
          <a:ext cx="1371600" cy="137160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50" b="1" kern="1200" dirty="0"/>
        </a:p>
      </dsp:txBody>
      <dsp:txXfrm>
        <a:off x="2554830" y="2044053"/>
        <a:ext cx="969868" cy="969868"/>
      </dsp:txXfrm>
    </dsp:sp>
    <dsp:sp modelId="{94EAAEAD-1BD6-4531-B561-A89563BC08C8}">
      <dsp:nvSpPr>
        <dsp:cNvPr id="0" name=""/>
        <dsp:cNvSpPr/>
      </dsp:nvSpPr>
      <dsp:spPr>
        <a:xfrm>
          <a:off x="81613" y="1843187"/>
          <a:ext cx="1371600" cy="137160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250" b="1" kern="1200" dirty="0"/>
        </a:p>
      </dsp:txBody>
      <dsp:txXfrm>
        <a:off x="282479" y="2044053"/>
        <a:ext cx="969868" cy="969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9783-6250-4C7A-B50C-4F790266E53F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04907-C409-49D0-A160-D4C81E6B627A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3C04D-A3C1-42F5-9900-6469A442EB56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B3A82-CB15-4809-83EE-14F53318165C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8403-A88E-4598-9819-31EB46549D7B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8746-A707-4C3B-A2E3-DB3EF5679311}">
      <dsp:nvSpPr>
        <dsp:cNvPr id="0" name=""/>
        <dsp:cNvSpPr/>
      </dsp:nvSpPr>
      <dsp:spPr>
        <a:xfrm>
          <a:off x="1443653" y="1250685"/>
          <a:ext cx="2344525" cy="2344525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b="1" kern="1200" dirty="0"/>
            <a:t>5 Funkcija</a:t>
          </a:r>
          <a:endParaRPr lang="en-US" sz="2800" b="1" kern="1200" dirty="0"/>
        </a:p>
      </dsp:txBody>
      <dsp:txXfrm>
        <a:off x="1787001" y="1594033"/>
        <a:ext cx="1657829" cy="1657829"/>
      </dsp:txXfrm>
    </dsp:sp>
    <dsp:sp modelId="{84D4181F-4742-4FD3-AE30-14117B8B7D71}">
      <dsp:nvSpPr>
        <dsp:cNvPr id="0" name=""/>
        <dsp:cNvSpPr/>
      </dsp:nvSpPr>
      <dsp:spPr>
        <a:xfrm>
          <a:off x="1736722" y="-266225"/>
          <a:ext cx="1758387" cy="1758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noProof="0" dirty="0"/>
            <a:t>Validacija</a:t>
          </a:r>
          <a:r>
            <a:rPr lang="en-US" sz="1600" b="1" kern="1200" dirty="0"/>
            <a:t> IGM/CGM </a:t>
          </a:r>
          <a:r>
            <a:rPr lang="sr-Latn-RS" sz="1600" b="1" kern="1200" noProof="0" dirty="0"/>
            <a:t>spajanje</a:t>
          </a:r>
          <a:endParaRPr lang="sr-Latn-RS" sz="1600" kern="1200" noProof="0" dirty="0"/>
        </a:p>
      </dsp:txBody>
      <dsp:txXfrm>
        <a:off x="1994232" y="-8715"/>
        <a:ext cx="1243367" cy="1243367"/>
      </dsp:txXfrm>
    </dsp:sp>
    <dsp:sp modelId="{8215553B-A205-4710-9F2D-89FAB771A3DD}">
      <dsp:nvSpPr>
        <dsp:cNvPr id="0" name=""/>
        <dsp:cNvSpPr/>
      </dsp:nvSpPr>
      <dsp:spPr>
        <a:xfrm>
          <a:off x="3458116" y="984439"/>
          <a:ext cx="1758387" cy="175838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noProof="0" dirty="0"/>
            <a:t>Analize sigurnosti (sa korektivnim akcijama)</a:t>
          </a:r>
          <a:endParaRPr lang="sr-Latn-RS" sz="1600" kern="1200" noProof="0" dirty="0"/>
        </a:p>
      </dsp:txBody>
      <dsp:txXfrm>
        <a:off x="3715626" y="1241949"/>
        <a:ext cx="1243367" cy="1243367"/>
      </dsp:txXfrm>
    </dsp:sp>
    <dsp:sp modelId="{977361B8-9711-492C-A717-1D8E32913896}">
      <dsp:nvSpPr>
        <dsp:cNvPr id="0" name=""/>
        <dsp:cNvSpPr/>
      </dsp:nvSpPr>
      <dsp:spPr>
        <a:xfrm>
          <a:off x="2800602" y="3008059"/>
          <a:ext cx="1758387" cy="17583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/>
            <a:t>Koordinisani proračun prenosnih kapaciteta</a:t>
          </a:r>
          <a:endParaRPr lang="en-US" sz="1600" kern="1200" dirty="0"/>
        </a:p>
      </dsp:txBody>
      <dsp:txXfrm>
        <a:off x="3058112" y="3265569"/>
        <a:ext cx="1243367" cy="1243367"/>
      </dsp:txXfrm>
    </dsp:sp>
    <dsp:sp modelId="{8FEB551A-5B10-46A6-B951-1D4BEC2528BF}">
      <dsp:nvSpPr>
        <dsp:cNvPr id="0" name=""/>
        <dsp:cNvSpPr/>
      </dsp:nvSpPr>
      <dsp:spPr>
        <a:xfrm>
          <a:off x="672843" y="3008059"/>
          <a:ext cx="1758387" cy="17583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/>
            <a:t>Kratkoročna i srednjoročna procena adekvatnosti</a:t>
          </a:r>
          <a:endParaRPr lang="en-US" sz="1600" b="1" kern="1200" dirty="0"/>
        </a:p>
      </dsp:txBody>
      <dsp:txXfrm>
        <a:off x="930353" y="3265569"/>
        <a:ext cx="1243367" cy="1243367"/>
      </dsp:txXfrm>
    </dsp:sp>
    <dsp:sp modelId="{94EAAEAD-1BD6-4531-B561-A89563BC08C8}">
      <dsp:nvSpPr>
        <dsp:cNvPr id="0" name=""/>
        <dsp:cNvSpPr/>
      </dsp:nvSpPr>
      <dsp:spPr>
        <a:xfrm>
          <a:off x="11062" y="981855"/>
          <a:ext cx="1766921" cy="176355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/>
            <a:t>Koordinisano planiranje remonata</a:t>
          </a:r>
        </a:p>
      </dsp:txBody>
      <dsp:txXfrm>
        <a:off x="269822" y="1240122"/>
        <a:ext cx="1249401" cy="1247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99783-6250-4C7A-B50C-4F790266E53F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04907-C409-49D0-A160-D4C81E6B627A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3C04D-A3C1-42F5-9900-6469A442EB56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B3A82-CB15-4809-83EE-14F53318165C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8403-A88E-4598-9819-31EB46549D7B}">
      <dsp:nvSpPr>
        <dsp:cNvPr id="0" name=""/>
        <dsp:cNvSpPr/>
      </dsp:nvSpPr>
      <dsp:spPr>
        <a:xfrm>
          <a:off x="762968" y="569999"/>
          <a:ext cx="3705896" cy="3705896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A8746-A707-4C3B-A2E3-DB3EF5679311}">
      <dsp:nvSpPr>
        <dsp:cNvPr id="0" name=""/>
        <dsp:cNvSpPr/>
      </dsp:nvSpPr>
      <dsp:spPr>
        <a:xfrm>
          <a:off x="1443653" y="1250685"/>
          <a:ext cx="2344525" cy="2344525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b="1" kern="1200" dirty="0"/>
            <a:t>5 Funkcija</a:t>
          </a:r>
          <a:endParaRPr lang="en-US" sz="2800" b="1" kern="1200" dirty="0"/>
        </a:p>
      </dsp:txBody>
      <dsp:txXfrm>
        <a:off x="1787001" y="1594033"/>
        <a:ext cx="1657829" cy="1657829"/>
      </dsp:txXfrm>
    </dsp:sp>
    <dsp:sp modelId="{84D4181F-4742-4FD3-AE30-14117B8B7D71}">
      <dsp:nvSpPr>
        <dsp:cNvPr id="0" name=""/>
        <dsp:cNvSpPr/>
      </dsp:nvSpPr>
      <dsp:spPr>
        <a:xfrm>
          <a:off x="1736722" y="-266225"/>
          <a:ext cx="1758387" cy="1758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noProof="0" dirty="0"/>
            <a:t>Validacija</a:t>
          </a:r>
          <a:r>
            <a:rPr lang="en-US" sz="1600" b="1" kern="1200" dirty="0"/>
            <a:t> IGM/CGM </a:t>
          </a:r>
          <a:r>
            <a:rPr lang="sr-Latn-RS" sz="1600" b="1" kern="1200" noProof="0" dirty="0"/>
            <a:t>spajanje</a:t>
          </a:r>
          <a:endParaRPr lang="sr-Latn-RS" sz="1600" kern="1200" noProof="0" dirty="0"/>
        </a:p>
      </dsp:txBody>
      <dsp:txXfrm>
        <a:off x="1994232" y="-8715"/>
        <a:ext cx="1243367" cy="1243367"/>
      </dsp:txXfrm>
    </dsp:sp>
    <dsp:sp modelId="{8215553B-A205-4710-9F2D-89FAB771A3DD}">
      <dsp:nvSpPr>
        <dsp:cNvPr id="0" name=""/>
        <dsp:cNvSpPr/>
      </dsp:nvSpPr>
      <dsp:spPr>
        <a:xfrm>
          <a:off x="3458116" y="984439"/>
          <a:ext cx="1758387" cy="1758387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noProof="0" dirty="0"/>
            <a:t>Analize sigurnosti (sa korektivnim akcijama)</a:t>
          </a:r>
          <a:endParaRPr lang="sr-Latn-RS" sz="1600" kern="1200" noProof="0" dirty="0"/>
        </a:p>
      </dsp:txBody>
      <dsp:txXfrm>
        <a:off x="3715626" y="1241949"/>
        <a:ext cx="1243367" cy="1243367"/>
      </dsp:txXfrm>
    </dsp:sp>
    <dsp:sp modelId="{977361B8-9711-492C-A717-1D8E32913896}">
      <dsp:nvSpPr>
        <dsp:cNvPr id="0" name=""/>
        <dsp:cNvSpPr/>
      </dsp:nvSpPr>
      <dsp:spPr>
        <a:xfrm>
          <a:off x="2800602" y="3008059"/>
          <a:ext cx="1758387" cy="17583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/>
            <a:t>Koordinisani proračun prenosnih kapaciteta</a:t>
          </a:r>
          <a:endParaRPr lang="en-US" sz="1600" kern="1200" dirty="0"/>
        </a:p>
      </dsp:txBody>
      <dsp:txXfrm>
        <a:off x="3058112" y="3265569"/>
        <a:ext cx="1243367" cy="1243367"/>
      </dsp:txXfrm>
    </dsp:sp>
    <dsp:sp modelId="{8FEB551A-5B10-46A6-B951-1D4BEC2528BF}">
      <dsp:nvSpPr>
        <dsp:cNvPr id="0" name=""/>
        <dsp:cNvSpPr/>
      </dsp:nvSpPr>
      <dsp:spPr>
        <a:xfrm>
          <a:off x="672843" y="3008059"/>
          <a:ext cx="1758387" cy="175838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/>
            <a:t>Kratkoročna i srednjoročna procena adekvatnosti</a:t>
          </a:r>
          <a:endParaRPr lang="en-US" sz="1600" b="1" kern="1200" dirty="0"/>
        </a:p>
      </dsp:txBody>
      <dsp:txXfrm>
        <a:off x="930353" y="3265569"/>
        <a:ext cx="1243367" cy="1243367"/>
      </dsp:txXfrm>
    </dsp:sp>
    <dsp:sp modelId="{94EAAEAD-1BD6-4531-B561-A89563BC08C8}">
      <dsp:nvSpPr>
        <dsp:cNvPr id="0" name=""/>
        <dsp:cNvSpPr/>
      </dsp:nvSpPr>
      <dsp:spPr>
        <a:xfrm>
          <a:off x="11062" y="981855"/>
          <a:ext cx="1766921" cy="176355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/>
            <a:t>Koordinisano planiranje remonata</a:t>
          </a:r>
        </a:p>
      </dsp:txBody>
      <dsp:txXfrm>
        <a:off x="269822" y="1240122"/>
        <a:ext cx="1249401" cy="124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D1ABC-BC80-4921-9990-5250674F72C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68139-4E6B-453B-95FF-F57FBEFD3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9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D35F-404A-4FE8-BFE4-97A041A713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5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0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8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4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8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9760-2C68-4D45-94C2-3E90F32BAD1B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0082-CF3C-4AAF-BBD8-7C9801B0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c-rsci.com/" TargetMode="External"/><Relationship Id="rId5" Type="http://schemas.openxmlformats.org/officeDocument/2006/relationships/hyperlink" Target="http://www.scc-rsci.com/" TargetMode="External"/><Relationship Id="rId4" Type="http://schemas.openxmlformats.org/officeDocument/2006/relationships/hyperlink" Target="mailto:info@scc-rsci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hyperlink" Target="http://scc-rsci.com/" TargetMode="External"/><Relationship Id="rId16" Type="http://schemas.openxmlformats.org/officeDocument/2006/relationships/image" Target="../media/image22.png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c-rsci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13847" y="2874604"/>
            <a:ext cx="7995579" cy="11574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r-Latn-RS" sz="2700" b="1" dirty="0">
                <a:solidFill>
                  <a:srgbClr val="002060"/>
                </a:solidFill>
                <a:latin typeface="+mn-lt"/>
              </a:rPr>
              <a:t>Određivanje parametara za potrebe procene adekvatnosti u regionalnim koordinacionim centrima</a:t>
            </a:r>
            <a:endParaRPr lang="en-US" sz="27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9902" y="232286"/>
            <a:ext cx="3935975" cy="8134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RS" sz="2600" b="1" dirty="0">
                <a:solidFill>
                  <a:srgbClr val="002060"/>
                </a:solidFill>
              </a:rPr>
              <a:t>Centar za koordinaciju sigurnosti SCC d.o.o.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100287" y="5885160"/>
            <a:ext cx="6580582" cy="83715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200" b="1" dirty="0">
                <a:solidFill>
                  <a:srgbClr val="002060"/>
                </a:solidFill>
                <a:ea typeface="+mj-ea"/>
                <a:cs typeface="+mj-cs"/>
              </a:rPr>
              <a:t>V Savjetovanje CG KO CIGRE,</a:t>
            </a:r>
            <a:r>
              <a:rPr lang="en-US" sz="2200" b="1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sr-Latn-RS" sz="2200" b="1" dirty="0">
                <a:solidFill>
                  <a:srgbClr val="002060"/>
                </a:solidFill>
                <a:ea typeface="+mj-ea"/>
                <a:cs typeface="+mj-cs"/>
              </a:rPr>
              <a:t>Bečići</a:t>
            </a:r>
            <a:endParaRPr lang="en-US" sz="2200" b="1" dirty="0">
              <a:solidFill>
                <a:srgbClr val="002060"/>
              </a:solidFill>
              <a:ea typeface="+mj-ea"/>
              <a:cs typeface="+mj-cs"/>
            </a:endParaRPr>
          </a:p>
          <a:p>
            <a:r>
              <a:rPr lang="sr-Latn-RS" sz="2200" b="1" dirty="0">
                <a:solidFill>
                  <a:srgbClr val="002060"/>
                </a:solidFill>
                <a:ea typeface="+mj-ea"/>
                <a:cs typeface="+mj-cs"/>
              </a:rPr>
              <a:t>12. maj </a:t>
            </a:r>
            <a:r>
              <a:rPr lang="en-US" sz="2200" b="1" dirty="0">
                <a:solidFill>
                  <a:srgbClr val="002060"/>
                </a:solidFill>
                <a:ea typeface="+mj-ea"/>
                <a:cs typeface="+mj-cs"/>
              </a:rPr>
              <a:t>201</a:t>
            </a:r>
            <a:r>
              <a:rPr lang="sr-Latn-RS" sz="2200" b="1" dirty="0">
                <a:solidFill>
                  <a:srgbClr val="002060"/>
                </a:solidFill>
                <a:ea typeface="+mj-ea"/>
                <a:cs typeface="+mj-cs"/>
              </a:rPr>
              <a:t>7.</a:t>
            </a:r>
            <a:endParaRPr lang="en-US" sz="22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573451" y="232286"/>
            <a:ext cx="3935975" cy="813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r-Latn-RS" sz="2600" b="1" dirty="0">
                <a:solidFill>
                  <a:srgbClr val="002060"/>
                </a:solidFill>
              </a:rPr>
              <a:t>Akcionarsko društvo „Elektromreža Srbije“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20" y="1476143"/>
            <a:ext cx="2677940" cy="923628"/>
          </a:xfrm>
          <a:prstGeom prst="rect">
            <a:avLst/>
          </a:prstGeom>
        </p:spPr>
      </p:pic>
      <p:pic>
        <p:nvPicPr>
          <p:cNvPr id="10" name="Picture 9" descr="logo CG KO CIGR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141" y="5741418"/>
            <a:ext cx="1512570" cy="95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78" y="1520553"/>
            <a:ext cx="4118848" cy="834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13" name="Subtitle 3"/>
          <p:cNvSpPr txBox="1">
            <a:spLocks/>
          </p:cNvSpPr>
          <p:nvPr/>
        </p:nvSpPr>
        <p:spPr>
          <a:xfrm>
            <a:off x="147559" y="4474373"/>
            <a:ext cx="5243019" cy="12434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200" b="1" dirty="0">
                <a:solidFill>
                  <a:srgbClr val="002060"/>
                </a:solidFill>
              </a:rPr>
              <a:t>		Andrijana Đalović, SCC</a:t>
            </a:r>
            <a:endParaRPr lang="en-US" sz="2200" b="1" dirty="0">
              <a:solidFill>
                <a:srgbClr val="002060"/>
              </a:solidFill>
            </a:endParaRPr>
          </a:p>
          <a:p>
            <a:pPr algn="l"/>
            <a:r>
              <a:rPr lang="sr-Latn-RS" sz="2200" b="1" dirty="0">
                <a:solidFill>
                  <a:srgbClr val="002060"/>
                </a:solidFill>
              </a:rPr>
              <a:t>		Bojan Stamenković, SCC</a:t>
            </a:r>
          </a:p>
          <a:p>
            <a:pPr algn="l"/>
            <a:r>
              <a:rPr lang="sr-Latn-RS" sz="2200" b="1" dirty="0">
                <a:solidFill>
                  <a:srgbClr val="002060"/>
                </a:solidFill>
                <a:ea typeface="+mj-ea"/>
                <a:cs typeface="+mj-cs"/>
              </a:rPr>
              <a:t>		Dr Duško Tubić, SCC</a:t>
            </a:r>
            <a:endParaRPr lang="en-US" sz="2200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14" name="Subtitle 3"/>
          <p:cNvSpPr txBox="1">
            <a:spLocks/>
          </p:cNvSpPr>
          <p:nvPr/>
        </p:nvSpPr>
        <p:spPr>
          <a:xfrm>
            <a:off x="5511636" y="4474373"/>
            <a:ext cx="5243019" cy="43088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200" b="1" dirty="0">
                <a:solidFill>
                  <a:srgbClr val="002060"/>
                </a:solidFill>
              </a:rPr>
              <a:t>Stefan Tirnanić, EMS</a:t>
            </a:r>
            <a:r>
              <a:rPr lang="en-US" sz="2200" b="1" dirty="0">
                <a:solidFill>
                  <a:srgbClr val="002060"/>
                </a:solidFill>
              </a:rPr>
              <a:t> AD</a:t>
            </a:r>
          </a:p>
        </p:txBody>
      </p:sp>
    </p:spTree>
    <p:extLst>
      <p:ext uri="{BB962C8B-B14F-4D97-AF65-F5344CB8AC3E}">
        <p14:creationId xmlns:p14="http://schemas.microsoft.com/office/powerpoint/2010/main" val="202759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289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Regionalni pristup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1829" y="1103718"/>
            <a:ext cx="10643552" cy="5720697"/>
            <a:chOff x="966502" y="878666"/>
            <a:chExt cx="10643552" cy="5720697"/>
          </a:xfrm>
        </p:grpSpPr>
        <p:sp>
          <p:nvSpPr>
            <p:cNvPr id="8" name="Rounded Rectangle 7"/>
            <p:cNvSpPr/>
            <p:nvPr/>
          </p:nvSpPr>
          <p:spPr>
            <a:xfrm>
              <a:off x="1236133" y="880533"/>
              <a:ext cx="1795638" cy="98760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Ulazni podaci za pan-Evropske prora</a:t>
              </a:r>
              <a:r>
                <a:rPr lang="sr-Latn-RS" dirty="0"/>
                <a:t>čune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36133" y="2870166"/>
              <a:ext cx="1795638" cy="98760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pan-Evropske pro</a:t>
              </a:r>
              <a:r>
                <a:rPr lang="sr-Latn-RS" dirty="0"/>
                <a:t>cene adekvatnosti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236133" y="4869864"/>
              <a:ext cx="1795638" cy="107785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/>
                <a:t>Rezultati pan-Evropskih</a:t>
              </a:r>
              <a:r>
                <a:rPr lang="en-US" dirty="0"/>
                <a:t> pro</a:t>
              </a:r>
              <a:r>
                <a:rPr lang="sr-Latn-RS" dirty="0"/>
                <a:t>cena adekvatnosti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6502" y="1876230"/>
              <a:ext cx="21898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b="1" dirty="0">
                  <a:solidFill>
                    <a:schemeClr val="bg2">
                      <a:lumMod val="50000"/>
                    </a:schemeClr>
                  </a:solidFill>
                </a:rPr>
                <a:t>Potrošnja, Proizvodnja, RC, NTC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2066" y="3857767"/>
              <a:ext cx="217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b="1" dirty="0">
                  <a:solidFill>
                    <a:schemeClr val="bg2">
                      <a:lumMod val="50000"/>
                    </a:schemeClr>
                  </a:solidFill>
                </a:rPr>
                <a:t>Deterministički i probabilistički rezultati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9746" y="5949456"/>
              <a:ext cx="2381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b="1" dirty="0">
                  <a:solidFill>
                    <a:schemeClr val="bg2">
                      <a:lumMod val="50000"/>
                    </a:schemeClr>
                  </a:solidFill>
                </a:rPr>
                <a:t>Status pan-Evropske adekvatnosti, konačne vrednosti RC i primenjenih razmena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944176" y="2310876"/>
              <a:ext cx="254000" cy="423334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940006" y="4392780"/>
              <a:ext cx="254000" cy="423334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54829" y="880533"/>
              <a:ext cx="1795638" cy="9876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>
                  <a:solidFill>
                    <a:schemeClr val="tx1"/>
                  </a:solidFill>
                </a:rPr>
                <a:t>Podaci za regionalne proračune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31771" y="1835736"/>
              <a:ext cx="39474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100" b="1" dirty="0">
                  <a:solidFill>
                    <a:schemeClr val="bg2">
                      <a:lumMod val="50000"/>
                    </a:schemeClr>
                  </a:solidFill>
                </a:rPr>
                <a:t>Mrežni modeli sa relevantnom topologijom, detalji o proizvodnji i potrošnji, Flow based metod proračuna kapaciteta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54829" y="2900683"/>
              <a:ext cx="1795638" cy="9876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>
                  <a:solidFill>
                    <a:schemeClr val="tx1"/>
                  </a:solidFill>
                </a:rPr>
                <a:t>Regionalne procene adekvatnosti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49006" y="880532"/>
              <a:ext cx="1795638" cy="9876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>
                  <a:solidFill>
                    <a:schemeClr val="tx1"/>
                  </a:solidFill>
                </a:rPr>
                <a:t>Analize sigurnosti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849006" y="2812890"/>
              <a:ext cx="1795638" cy="9876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>
                  <a:solidFill>
                    <a:schemeClr val="tx1"/>
                  </a:solidFill>
                </a:rPr>
                <a:t>Kreiranje mrežnih modela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855061" y="4875769"/>
              <a:ext cx="1795638" cy="9876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>
                  <a:solidFill>
                    <a:schemeClr val="tx1"/>
                  </a:solidFill>
                </a:rPr>
                <a:t>Parametri mrežnih modela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643183" y="878666"/>
              <a:ext cx="1522235" cy="162041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Korektivne </a:t>
              </a:r>
              <a:r>
                <a:rPr lang="sr-Latn-RS" dirty="0">
                  <a:solidFill>
                    <a:schemeClr val="tx1"/>
                  </a:solidFill>
                </a:rPr>
                <a:t>akcije</a:t>
              </a:r>
            </a:p>
            <a:p>
              <a:pPr algn="ctr"/>
              <a:endParaRPr lang="sr-Latn-RS" dirty="0">
                <a:solidFill>
                  <a:schemeClr val="tx1"/>
                </a:solidFill>
              </a:endParaRPr>
            </a:p>
            <a:p>
              <a:pPr algn="ctr"/>
              <a:endParaRPr lang="sr-Latn-R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52568" y="1602261"/>
              <a:ext cx="1012296" cy="2340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200" dirty="0">
                  <a:solidFill>
                    <a:schemeClr val="tx1"/>
                  </a:solidFill>
                </a:rPr>
                <a:t>Besplatne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833904" y="1976959"/>
              <a:ext cx="1249625" cy="28755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200" dirty="0">
                  <a:solidFill>
                    <a:schemeClr val="tx1"/>
                  </a:solidFill>
                </a:rPr>
                <a:t>Koje imaju cenu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557241" y="2900684"/>
              <a:ext cx="1795638" cy="9876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>
                  <a:solidFill>
                    <a:schemeClr val="tx1"/>
                  </a:solidFill>
                </a:rPr>
                <a:t>Koordinacija između RSC-a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557241" y="4769727"/>
              <a:ext cx="1795638" cy="98760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>
                  <a:solidFill>
                    <a:schemeClr val="tx1"/>
                  </a:solidFill>
                </a:rPr>
                <a:t>Rezultati regionalnih proračuna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1607" y="5918126"/>
              <a:ext cx="2305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b="1" dirty="0">
                  <a:solidFill>
                    <a:schemeClr val="bg2">
                      <a:lumMod val="50000"/>
                    </a:schemeClr>
                  </a:solidFill>
                </a:rPr>
                <a:t>Potrošnja, Proizvodnja, topologija, razmene sa drugim zemljama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 rot="10800000">
              <a:off x="7621320" y="2316833"/>
              <a:ext cx="254000" cy="423334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10273537" y="4289890"/>
              <a:ext cx="254000" cy="423334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Down Arrow 31"/>
            <p:cNvSpPr/>
            <p:nvPr/>
          </p:nvSpPr>
          <p:spPr>
            <a:xfrm rot="10800000">
              <a:off x="7618944" y="4378953"/>
              <a:ext cx="254000" cy="423334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54968" y="3766557"/>
              <a:ext cx="2381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b="1" dirty="0">
                  <a:solidFill>
                    <a:schemeClr val="bg2">
                      <a:lumMod val="50000"/>
                    </a:schemeClr>
                  </a:solidFill>
                </a:rPr>
                <a:t>Modeli na kojima će biti analizirana regionalna adekvatnost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56568" y="1860580"/>
              <a:ext cx="21787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100" b="1" dirty="0">
                  <a:solidFill>
                    <a:schemeClr val="bg2">
                      <a:lumMod val="50000"/>
                    </a:schemeClr>
                  </a:solidFill>
                </a:rPr>
                <a:t>Analiza N i N-1 stanja</a:t>
              </a:r>
              <a:endParaRPr lang="en-US" sz="11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8959675" y="1339000"/>
              <a:ext cx="254000" cy="423334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4744278" y="2316833"/>
              <a:ext cx="254000" cy="423334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Bent Arrow 36"/>
            <p:cNvSpPr/>
            <p:nvPr/>
          </p:nvSpPr>
          <p:spPr>
            <a:xfrm rot="10800000" flipH="1">
              <a:off x="4717297" y="4332734"/>
              <a:ext cx="1083490" cy="1380067"/>
            </a:xfrm>
            <a:prstGeom prst="ben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Up Arrow 37"/>
            <p:cNvSpPr/>
            <p:nvPr/>
          </p:nvSpPr>
          <p:spPr>
            <a:xfrm rot="5400000">
              <a:off x="4743861" y="3388332"/>
              <a:ext cx="363362" cy="32588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Up Arrow 38"/>
            <p:cNvSpPr/>
            <p:nvPr/>
          </p:nvSpPr>
          <p:spPr>
            <a:xfrm rot="7646581">
              <a:off x="3289546" y="1979589"/>
              <a:ext cx="363362" cy="115406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Up Arrow 39"/>
            <p:cNvSpPr/>
            <p:nvPr/>
          </p:nvSpPr>
          <p:spPr>
            <a:xfrm rot="7646581">
              <a:off x="6248344" y="3720980"/>
              <a:ext cx="363362" cy="115406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86408" y="2693175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dirty="0">
                  <a:solidFill>
                    <a:schemeClr val="accent1">
                      <a:lumMod val="75000"/>
                    </a:schemeClr>
                  </a:solidFill>
                </a:rPr>
                <a:t>A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48512" y="4476555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dirty="0">
                  <a:solidFill>
                    <a:schemeClr val="accent1">
                      <a:lumMod val="75000"/>
                    </a:schemeClr>
                  </a:solidFill>
                </a:rPr>
                <a:t>B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68663" y="3394485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dirty="0">
                  <a:solidFill>
                    <a:schemeClr val="accent1">
                      <a:lumMod val="75000"/>
                    </a:schemeClr>
                  </a:solidFill>
                </a:rPr>
                <a:t>ili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228102" y="5768366"/>
              <a:ext cx="23819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b="1" dirty="0">
                  <a:solidFill>
                    <a:schemeClr val="bg2">
                      <a:lumMod val="50000"/>
                    </a:schemeClr>
                  </a:solidFill>
                </a:rPr>
                <a:t>Status regionalne adekvatnosti, konačne vrednosti RC i primenjenih razmena, korektvnih akcija, regionalne koordinacije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37449" y="4086059"/>
              <a:ext cx="14603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 b="1" dirty="0">
                  <a:solidFill>
                    <a:schemeClr val="accent1">
                      <a:lumMod val="75000"/>
                    </a:schemeClr>
                  </a:solidFill>
                </a:rPr>
                <a:t>Regionalna procena i vizuelizacija</a:t>
              </a:r>
              <a:endParaRPr lang="en-US" sz="1600" dirty="0"/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10273537" y="2571788"/>
              <a:ext cx="254000" cy="272393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212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910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i="1" dirty="0">
                <a:solidFill>
                  <a:srgbClr val="C00000"/>
                </a:solidFill>
              </a:rPr>
              <a:t>Određivanje raspoloživog kapaciteta korišćenjem faktora verovatnoće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488" y="1077362"/>
            <a:ext cx="5616372" cy="5642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300" b="1" dirty="0">
              <a:solidFill>
                <a:srgbClr val="002776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Ukupna proizvodnja elektroenergetskog sistema može biti u nekoliko različitih stanja raspoloživosti koja su okarakterisana verovatnoćama pojavljivanja.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Vrednost raspoloživog kapaciteta najviše zavisi od vrednosti onih kapaciteta koji su planirani da budu u remontu. 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Retrospektivno su izračunate vrednosti raspoloživih kapaciteta za mesec mart za prethodne tri sezone.</a:t>
            </a:r>
            <a:endParaRPr lang="sr-Latn-RS" sz="2400" b="1" dirty="0">
              <a:solidFill>
                <a:srgbClr val="00277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5062"/>
              </p:ext>
            </p:extLst>
          </p:nvPr>
        </p:nvGraphicFramePr>
        <p:xfrm>
          <a:off x="7170344" y="1358019"/>
          <a:ext cx="2181042" cy="1702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</a:rPr>
                        <a:t>x</a:t>
                      </a:r>
                      <a:r>
                        <a:rPr lang="sr-Latn-RS" sz="1500" baseline="-25000" dirty="0">
                          <a:effectLst/>
                        </a:rPr>
                        <a:t>i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</a:rPr>
                        <a:t>p</a:t>
                      </a:r>
                      <a:r>
                        <a:rPr lang="sr-Latn-RS" sz="1500" baseline="-25000">
                          <a:effectLst/>
                        </a:rPr>
                        <a:t>i</a:t>
                      </a:r>
                      <a:r>
                        <a:rPr lang="sr-Latn-RS" sz="1500">
                          <a:effectLst/>
                        </a:rPr>
                        <a:t> (X= x</a:t>
                      </a:r>
                      <a:r>
                        <a:rPr lang="sr-Latn-RS" sz="1500" baseline="-25000">
                          <a:effectLst/>
                        </a:rPr>
                        <a:t>i</a:t>
                      </a:r>
                      <a:r>
                        <a:rPr lang="sr-Latn-RS" sz="1500">
                          <a:effectLst/>
                        </a:rPr>
                        <a:t>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</a:rPr>
                        <a:t>x</a:t>
                      </a:r>
                      <a:r>
                        <a:rPr lang="sr-Latn-RS" sz="1500" baseline="-25000" dirty="0">
                          <a:effectLst/>
                        </a:rPr>
                        <a:t>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</a:rPr>
                        <a:t>p</a:t>
                      </a:r>
                      <a:r>
                        <a:rPr lang="sr-Latn-RS" sz="1500" baseline="-25000">
                          <a:effectLst/>
                        </a:rPr>
                        <a:t>1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</a:rPr>
                        <a:t>x</a:t>
                      </a:r>
                      <a:r>
                        <a:rPr lang="sr-Latn-RS" sz="1500" baseline="-25000">
                          <a:effectLst/>
                        </a:rPr>
                        <a:t>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</a:rPr>
                        <a:t>p</a:t>
                      </a:r>
                      <a:r>
                        <a:rPr lang="sr-Latn-RS" sz="1500" baseline="-25000">
                          <a:effectLst/>
                        </a:rPr>
                        <a:t>2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</a:rPr>
                        <a:t>...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</a:rPr>
                        <a:t>...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</a:rPr>
                        <a:t>x</a:t>
                      </a:r>
                      <a:r>
                        <a:rPr lang="sr-Latn-RS" sz="1500" baseline="-25000">
                          <a:effectLst/>
                        </a:rPr>
                        <a:t>j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</a:rPr>
                        <a:t>p</a:t>
                      </a:r>
                      <a:r>
                        <a:rPr lang="sr-Latn-RS" sz="1500" baseline="-25000" dirty="0">
                          <a:effectLst/>
                        </a:rPr>
                        <a:t>j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</a:rPr>
                        <a:t>...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</a:rPr>
                        <a:t>...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</a:rPr>
                        <a:t>x</a:t>
                      </a:r>
                      <a:r>
                        <a:rPr lang="sr-Latn-RS" sz="1500" baseline="-25000" dirty="0">
                          <a:effectLst/>
                        </a:rPr>
                        <a:t>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500" dirty="0">
                          <a:effectLst/>
                        </a:rPr>
                        <a:t>p</a:t>
                      </a:r>
                      <a:r>
                        <a:rPr lang="sr-Latn-RS" sz="1500" baseline="-25000" dirty="0">
                          <a:effectLst/>
                        </a:rPr>
                        <a:t>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13" marR="1033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02860" y="3310005"/>
            <a:ext cx="4967935" cy="3228303"/>
            <a:chOff x="5902860" y="3310005"/>
            <a:chExt cx="4967935" cy="32283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23741"/>
            <a:stretch/>
          </p:blipFill>
          <p:spPr>
            <a:xfrm>
              <a:off x="5902860" y="3310005"/>
              <a:ext cx="3838047" cy="3228303"/>
            </a:xfrm>
            <a:prstGeom prst="rect">
              <a:avLst/>
            </a:prstGeom>
          </p:spPr>
        </p:pic>
        <p:sp>
          <p:nvSpPr>
            <p:cNvPr id="3" name="Right Brace 2"/>
            <p:cNvSpPr/>
            <p:nvPr/>
          </p:nvSpPr>
          <p:spPr>
            <a:xfrm>
              <a:off x="9808071" y="3310005"/>
              <a:ext cx="140677" cy="432001"/>
            </a:xfrm>
            <a:prstGeom prst="rightBrace">
              <a:avLst/>
            </a:prstGeom>
            <a:solidFill>
              <a:srgbClr val="D8E5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9808070" y="3742006"/>
              <a:ext cx="140678" cy="1603717"/>
            </a:xfrm>
            <a:prstGeom prst="rightBrace">
              <a:avLst/>
            </a:prstGeom>
            <a:solidFill>
              <a:srgbClr val="D8E5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48748" y="3310005"/>
              <a:ext cx="922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CS" sz="1100" b="1" dirty="0"/>
                <a:t>Promenljive </a:t>
              </a:r>
            </a:p>
            <a:p>
              <a:r>
                <a:rPr lang="sr-Latn-CS" sz="1100" b="1" dirty="0"/>
                <a:t>vrednosti</a:t>
              </a:r>
              <a:endParaRPr lang="en-US" sz="11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61862" y="4328420"/>
              <a:ext cx="7232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CS" sz="1100" dirty="0"/>
                <a:t>Fiksne </a:t>
              </a:r>
            </a:p>
            <a:p>
              <a:r>
                <a:rPr lang="sr-Latn-CS" sz="1100" dirty="0"/>
                <a:t>vrednosti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400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104" y="5515585"/>
            <a:ext cx="10171682" cy="46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9105" y="1865014"/>
            <a:ext cx="10171681" cy="2598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4" y="1867451"/>
            <a:ext cx="10171682" cy="25983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86488" y="1077363"/>
            <a:ext cx="10284299" cy="78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Tabela raspoloživosti termoelektrana i hidroelektrana za prenosni sistem Srbije za mesec mart za tri godine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4" y="5515584"/>
            <a:ext cx="10171682" cy="46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86487" y="4613752"/>
            <a:ext cx="10284299" cy="787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Raspoloživi proizvodni kapacitet hidroelektrana i termoelektrana u Srbiji za period od 18.03.2017. do 24.03.2017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4233" y="375925"/>
            <a:ext cx="910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i="1" dirty="0">
                <a:solidFill>
                  <a:srgbClr val="C00000"/>
                </a:solidFill>
              </a:rPr>
              <a:t>Određivanje raspoloživog kapaciteta korišćenjem faktora verovatnoće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2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5474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Poređenje srednje snage i prognoze</a:t>
            </a:r>
            <a:endParaRPr lang="en-US" sz="2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64542041"/>
              </p:ext>
            </p:extLst>
          </p:nvPr>
        </p:nvGraphicFramePr>
        <p:xfrm>
          <a:off x="663632" y="1143164"/>
          <a:ext cx="9876905" cy="264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66821427"/>
              </p:ext>
            </p:extLst>
          </p:nvPr>
        </p:nvGraphicFramePr>
        <p:xfrm>
          <a:off x="663632" y="3790604"/>
          <a:ext cx="96734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9755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2742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Pitanje recezenta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487" y="1077362"/>
            <a:ext cx="9790019" cy="5642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300" b="1" dirty="0">
              <a:solidFill>
                <a:srgbClr val="002776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Da li se metod proračuna procjene adekvatnosti dat u radu može proširiti modelima za proračun pouzdanosti prenosnih vodova?</a:t>
            </a:r>
          </a:p>
          <a:p>
            <a:pPr marL="56991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2300" b="1" dirty="0">
                <a:solidFill>
                  <a:srgbClr val="002776"/>
                </a:solidFill>
              </a:rPr>
              <a:t>Odgovor: Proračuni se baziraju na proveri usklađenosti proizvodnje sa potrošnjom i mogućim uvozom. U proračunima pouzdanost prenosnih vodova je uzimana u obzir indirektno, izračunavanjem NTC-a. </a:t>
            </a:r>
          </a:p>
          <a:p>
            <a:pPr marL="56991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2300" b="1" dirty="0">
                <a:solidFill>
                  <a:srgbClr val="002776"/>
                </a:solidFill>
              </a:rPr>
              <a:t>Prenosni a pre svega interkonektivni vodovi (koji najviše utiču na NTC) se posmatraju preko NTC vrednosti koje ograničavaju moguće razmene u svrhu zadovoljenja adekvatnosti.</a:t>
            </a:r>
          </a:p>
          <a:p>
            <a:pPr marL="91281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300" b="1" dirty="0">
                <a:solidFill>
                  <a:srgbClr val="002776"/>
                </a:solidFill>
              </a:rPr>
              <a:t>Postoji predlog da se u probabilističkim proračunima uvaži procentualna mogućnost ispada interkonektivnih dalekovoda.</a:t>
            </a:r>
          </a:p>
          <a:p>
            <a:pPr marL="912813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300" b="1" dirty="0">
                <a:solidFill>
                  <a:srgbClr val="002776"/>
                </a:solidFill>
              </a:rPr>
              <a:t>Planirano je da se u regionalnim proračunima adekvatnosti propuštaju analize sigurnosti na prilagođenim mrežnim modelima. </a:t>
            </a:r>
          </a:p>
          <a:p>
            <a:pPr marL="569913" indent="0">
              <a:spcBef>
                <a:spcPts val="600"/>
              </a:spcBef>
              <a:spcAft>
                <a:spcPts val="600"/>
              </a:spcAft>
              <a:buNone/>
            </a:pPr>
            <a:endParaRPr lang="sr-Latn-RS" sz="2300" b="1" dirty="0">
              <a:solidFill>
                <a:srgbClr val="002776"/>
              </a:solidFill>
            </a:endParaRPr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endParaRPr lang="sr-Latn-RS" sz="2400" b="1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1591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Zaključak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487" y="1077362"/>
            <a:ext cx="9790019" cy="5642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Sprovođenje proračuna za procenu adekvatnosti predstavlja realnu potrebu koja omogućava pouzdaniji i sigurniji rad prenosnih sistema, kako na nivou pojedinih kontrolnih oblasti tako i na širem pan-Evropskom nivou.</a:t>
            </a:r>
          </a:p>
          <a:p>
            <a:pPr marL="571500" indent="-4572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sr-Latn-RS" sz="2400" b="1" dirty="0">
                <a:solidFill>
                  <a:srgbClr val="002776"/>
                </a:solidFill>
              </a:rPr>
              <a:t>Krajnji cilj je da rezultati procene adekvatnosti pomognu TSO-ima u planiranju rada njihovih sistema i doprinesu povećanju sigurnosti napajanja potrošača.</a:t>
            </a:r>
          </a:p>
          <a:p>
            <a:pPr marL="571500" indent="-4572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sr-Latn-RS" sz="2400" b="1" dirty="0">
                <a:solidFill>
                  <a:srgbClr val="002776"/>
                </a:solidFill>
              </a:rPr>
              <a:t>Jedan od veoma bitnih zadataka u SMTA projektu je da se prognozirani raspoloživi proizvodni kapaciteti TSO-a koji predstavljaju ulazni podatak za procenu adekvatnosti što realnije prognoziraju. </a:t>
            </a:r>
            <a:endParaRPr lang="en-US" sz="2400" b="1" dirty="0">
              <a:solidFill>
                <a:srgbClr val="002776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sr-Latn-RS" sz="2400" b="1" dirty="0">
                <a:solidFill>
                  <a:srgbClr val="002776"/>
                </a:solidFill>
              </a:rPr>
              <a:t>U radu je prikazan način grube provere prognoze raspoloživog kapaciteta, poređenjem sa ostvarenim vrednostima raspoloživog kapaciteta za odgovarajući period u prošlosti.</a:t>
            </a:r>
          </a:p>
        </p:txBody>
      </p:sp>
    </p:spTree>
    <p:extLst>
      <p:ext uri="{BB962C8B-B14F-4D97-AF65-F5344CB8AC3E}">
        <p14:creationId xmlns:p14="http://schemas.microsoft.com/office/powerpoint/2010/main" val="214809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4233" y="375925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Hvala na pažnji</a:t>
            </a:r>
            <a:r>
              <a:rPr lang="en-US" sz="2800" b="1" i="1" dirty="0">
                <a:solidFill>
                  <a:srgbClr val="C00000"/>
                </a:solidFill>
              </a:rPr>
              <a:t>!</a:t>
            </a:r>
            <a:endParaRPr lang="en-US" sz="2800" dirty="0"/>
          </a:p>
        </p:txBody>
      </p:sp>
      <p:pic>
        <p:nvPicPr>
          <p:cNvPr id="13" name="Picture 12" descr="http://mypersuasivepresentations.com/wp-content/uploads/stickman_question_mark_thinking_pc_400_clr_16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053" y="1630641"/>
            <a:ext cx="3733800" cy="4267200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30441" y="1630640"/>
            <a:ext cx="4663051" cy="4063577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  <a:tabLst>
                <a:tab pos="685800" algn="l"/>
              </a:tabLst>
            </a:pP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SCC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Security Coordination Cent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	</a:t>
            </a: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ltd. Belgrade</a:t>
            </a: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Vojvode Stepe 412, 11000 Belgrade</a:t>
            </a:r>
            <a:endParaRPr lang="en-US" altLang="en-US" sz="2400" b="1" dirty="0">
              <a:solidFill>
                <a:srgbClr val="002776"/>
              </a:solidFill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  <a:tabLst>
                <a:tab pos="1204913" algn="l"/>
              </a:tabLst>
            </a:pP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Telefoni: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+381 11 3972 94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rgbClr val="002776"/>
              </a:solidFill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  <a:tabLst>
                <a:tab pos="1204913" algn="l"/>
              </a:tabLst>
            </a:pP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+381 11 3972 94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  <a:tabLst>
                <a:tab pos="1204913" algn="l"/>
              </a:tabLst>
            </a:pP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+381 64 6496 694</a:t>
            </a:r>
            <a:endParaRPr lang="en-US" altLang="en-US" sz="2400" b="1" dirty="0">
              <a:solidFill>
                <a:srgbClr val="002776"/>
              </a:solidFill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  <a:tabLst>
                <a:tab pos="1204913" algn="l"/>
              </a:tabLst>
            </a:pP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E-mail: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info@scc-rsci.com</a:t>
            </a:r>
            <a:endParaRPr lang="en-US" altLang="en-US" sz="2400" b="1" dirty="0">
              <a:solidFill>
                <a:srgbClr val="00277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ts val="600"/>
              </a:spcAft>
              <a:buNone/>
              <a:tabLst>
                <a:tab pos="1204913" algn="l"/>
              </a:tabLst>
            </a:pP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Web: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www.sc</a:t>
            </a:r>
            <a:r>
              <a:rPr lang="en-US" altLang="en-US" sz="2400" b="1" dirty="0">
                <a:solidFill>
                  <a:srgbClr val="002776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c-rsci.com</a:t>
            </a:r>
            <a:endParaRPr lang="en-US" altLang="en-US" sz="2400" b="1" dirty="0">
              <a:solidFill>
                <a:srgbClr val="00277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cid:image002.png@01D14D15.E189A000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4233" y="375925"/>
            <a:ext cx="5242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Regionalni koordinatori sigurnosti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6487" y="1105576"/>
            <a:ext cx="8938793" cy="5614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Potreba za unapređenjem koordinacije rada elektroenergetskih sistema u Evropi podstakla je osnivanje RSC-a.</a:t>
            </a:r>
            <a:endParaRPr lang="sr-Latn-RS" sz="2600" b="1" dirty="0">
              <a:solidFill>
                <a:srgbClr val="002776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sz="2600" b="1" dirty="0">
                <a:solidFill>
                  <a:srgbClr val="002776"/>
                </a:solidFill>
              </a:rPr>
              <a:t>2008. osnovani su prvi RSC-i CORESO i TSCNET.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sz="2600" b="1" dirty="0">
                <a:solidFill>
                  <a:srgbClr val="002776"/>
                </a:solidFill>
              </a:rPr>
              <a:t>2015. osnovan je Centar za koordinaciju sigurnosti SCC d.o.o. Beograd.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sz="2600" b="1" dirty="0">
                <a:solidFill>
                  <a:srgbClr val="002776"/>
                </a:solidFill>
              </a:rPr>
              <a:t>Osnivači su: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200" b="1" dirty="0">
                <a:solidFill>
                  <a:srgbClr val="002776"/>
                </a:solidFill>
              </a:rPr>
              <a:t>Elektromreža Srbije a.d.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200" b="1" dirty="0">
                <a:solidFill>
                  <a:srgbClr val="002776"/>
                </a:solidFill>
              </a:rPr>
              <a:t>Crnogorski elektroprenosni sistem a.d.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200" b="1" dirty="0">
                <a:solidFill>
                  <a:srgbClr val="002776"/>
                </a:solidFill>
              </a:rPr>
              <a:t>Nezavisni operator sistema u Bosni i Hercegovini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endParaRPr lang="sr-Latn-RS" b="1" dirty="0">
              <a:solidFill>
                <a:srgbClr val="002776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421850" y="3123603"/>
            <a:ext cx="3807178" cy="3262072"/>
            <a:chOff x="5656424" y="1991920"/>
            <a:chExt cx="3807178" cy="3262072"/>
          </a:xfrm>
        </p:grpSpPr>
        <p:graphicFrame>
          <p:nvGraphicFramePr>
            <p:cNvPr id="38" name="Diagram 37"/>
            <p:cNvGraphicFramePr/>
            <p:nvPr>
              <p:extLst>
                <p:ext uri="{D42A27DB-BD31-4B8C-83A1-F6EECF244321}">
                  <p14:modId xmlns:p14="http://schemas.microsoft.com/office/powerpoint/2010/main" val="2894941330"/>
                </p:ext>
              </p:extLst>
            </p:nvPr>
          </p:nvGraphicFramePr>
          <p:xfrm>
            <a:off x="5656424" y="1991920"/>
            <a:ext cx="3807178" cy="32620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058" y="2224604"/>
              <a:ext cx="1327907" cy="63208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664" y="4034857"/>
              <a:ext cx="912525" cy="8897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67"/>
            <a:stretch/>
          </p:blipFill>
          <p:spPr>
            <a:xfrm>
              <a:off x="5827658" y="4203895"/>
              <a:ext cx="1251664" cy="55163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766" y="3597342"/>
              <a:ext cx="1327907" cy="45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56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4233" y="375925"/>
            <a:ext cx="806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Regionalni koordinatori sigurnosti – osnovne funkcije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576458387"/>
              </p:ext>
            </p:extLst>
          </p:nvPr>
        </p:nvGraphicFramePr>
        <p:xfrm>
          <a:off x="5643229" y="1665188"/>
          <a:ext cx="5227566" cy="450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295542" y="1420017"/>
            <a:ext cx="4910201" cy="4990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Potpisivanjem multilateralnog ugovora TSO-i su se obavezali da će pristupiti RSC-ima.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sz="2600" b="1" dirty="0">
                <a:solidFill>
                  <a:srgbClr val="002776"/>
                </a:solidFill>
              </a:rPr>
              <a:t>Pored osnovnih funkcija RSC-i TSO-ima mogu da pružaju i dodatne usluge. </a:t>
            </a:r>
          </a:p>
        </p:txBody>
      </p:sp>
    </p:spTree>
    <p:extLst>
      <p:ext uri="{BB962C8B-B14F-4D97-AF65-F5344CB8AC3E}">
        <p14:creationId xmlns:p14="http://schemas.microsoft.com/office/powerpoint/2010/main" val="126317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4233" y="375925"/>
            <a:ext cx="806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Regionalni koordinatori sigurnosti – osnovne funkcije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09357215"/>
              </p:ext>
            </p:extLst>
          </p:nvPr>
        </p:nvGraphicFramePr>
        <p:xfrm>
          <a:off x="5643229" y="1665188"/>
          <a:ext cx="5227566" cy="450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295542" y="1420017"/>
            <a:ext cx="4910201" cy="4990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Potpisivanjem multilateralnog ugovora TSO-i su se obavezali da će pristupiti RSC-ima.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sz="2600" b="1" dirty="0">
                <a:solidFill>
                  <a:srgbClr val="002776"/>
                </a:solidFill>
              </a:rPr>
              <a:t>Pored osnovnih funkcija RSC-i TSO-ima mogu da pružaju i dodatne usluge.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sz="2600" b="1" dirty="0">
                <a:solidFill>
                  <a:srgbClr val="C00000"/>
                </a:solidFill>
              </a:rPr>
              <a:t>Kratkoročna i srednjoročna procena adekvatnosti</a:t>
            </a:r>
          </a:p>
        </p:txBody>
      </p:sp>
    </p:spTree>
    <p:extLst>
      <p:ext uri="{BB962C8B-B14F-4D97-AF65-F5344CB8AC3E}">
        <p14:creationId xmlns:p14="http://schemas.microsoft.com/office/powerpoint/2010/main" val="739259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751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Kratkoročna i srednjoročna procena adekvatnosti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487" y="1105576"/>
            <a:ext cx="9907715" cy="5614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Adekvatnost predstavlja procenu sposobnosti određenog TSO-a da zadovolji sopstvenu potrošnju svojom raspoloživom proizvodnjom i uvozom iz susednih sistema.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U cilju nalaženja rešenja neadekvatnosti TSO-a proverava se mogućnost uvoza energije iz susednih zemalja koje imaju višak raspoložive proizvodnje, pri čemu se uvažavaju prekogranični prenosni kapaciteti.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ENTSO-E vrši procene adekvatnosti za duže vremenske periode, za deset godina unapred, godinu dana unapred i za predstojeću sezonu (leto, zima). RSC-i procenu adekvatnosti vrše za kraće vremenske periode – do nedelju dana unapred.</a:t>
            </a:r>
          </a:p>
        </p:txBody>
      </p:sp>
    </p:spTree>
    <p:extLst>
      <p:ext uri="{BB962C8B-B14F-4D97-AF65-F5344CB8AC3E}">
        <p14:creationId xmlns:p14="http://schemas.microsoft.com/office/powerpoint/2010/main" val="111669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3731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ENTSO-E SMTA projekat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487" y="1105576"/>
            <a:ext cx="9907715" cy="4063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ENTSO-E Short and Medium Term Adequacy projekat pokrenut je u cilju razvoja: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800" b="1" dirty="0">
                <a:solidFill>
                  <a:srgbClr val="002776"/>
                </a:solidFill>
              </a:rPr>
              <a:t>Metodologije za vršenje proračuna i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800" b="1" dirty="0">
                <a:solidFill>
                  <a:srgbClr val="002776"/>
                </a:solidFill>
              </a:rPr>
              <a:t>Profesionalnog softvera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Razvoj se vrši kroz rad dve projektne grupe Task Force SMTA i Project Group SMTA u čiji rad su uključeni svi postojeći RSC-i i TSO-i čiji rad oni koordiniraju.</a:t>
            </a:r>
          </a:p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Vođa projekta je CORESO.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86487" y="5408860"/>
            <a:ext cx="4843066" cy="1231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sr-Latn-RS" b="1" dirty="0">
                <a:solidFill>
                  <a:srgbClr val="002776"/>
                </a:solidFill>
              </a:rPr>
              <a:t>Decembra 2015. započet je Dry Run proces determinističkih proračuna.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37235" y="4394872"/>
            <a:ext cx="6039412" cy="2324967"/>
            <a:chOff x="5637235" y="4394872"/>
            <a:chExt cx="6039412" cy="23249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8" b="24224"/>
            <a:stretch/>
          </p:blipFill>
          <p:spPr>
            <a:xfrm>
              <a:off x="5637235" y="4394872"/>
              <a:ext cx="6031148" cy="22452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424" y="6211159"/>
              <a:ext cx="1261131" cy="4289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5392" y="4490923"/>
              <a:ext cx="527558" cy="27753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088" y="6124481"/>
              <a:ext cx="789721" cy="4743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753" y="4488466"/>
              <a:ext cx="661870" cy="2349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257" y="6131451"/>
              <a:ext cx="980647" cy="5883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69"/>
            <a:stretch/>
          </p:blipFill>
          <p:spPr>
            <a:xfrm>
              <a:off x="8233033" y="4440118"/>
              <a:ext cx="709830" cy="3116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348" y="6150688"/>
              <a:ext cx="930060" cy="44270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431" y="4421608"/>
              <a:ext cx="877733" cy="33012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740" y="4490923"/>
              <a:ext cx="779889" cy="2132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280" y="4469053"/>
              <a:ext cx="678708" cy="23408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3888" y="6134607"/>
              <a:ext cx="704646" cy="47487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235" y="6081064"/>
              <a:ext cx="531043" cy="5177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965" y="4497911"/>
              <a:ext cx="745682" cy="18642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047" y="6267588"/>
              <a:ext cx="548641" cy="2621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7209" b="3117"/>
            <a:stretch/>
          </p:blipFill>
          <p:spPr>
            <a:xfrm>
              <a:off x="9160491" y="6307539"/>
              <a:ext cx="596680" cy="2346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0426" y="4516108"/>
              <a:ext cx="540388" cy="179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60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6508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Dry Run proces determinističkih proračuna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488" y="1105576"/>
            <a:ext cx="4892094" cy="5614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Ulazni podaci za svaki sat za nedelju dana unapred: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300" b="1" dirty="0">
                <a:solidFill>
                  <a:srgbClr val="002776"/>
                </a:solidFill>
              </a:rPr>
              <a:t>Preostali kapacitet (RC)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300" b="1" dirty="0">
                <a:solidFill>
                  <a:srgbClr val="002776"/>
                </a:solidFill>
              </a:rPr>
              <a:t>NTC vrednosti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Osnovni kriterijumi: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300" b="1" dirty="0">
                <a:solidFill>
                  <a:srgbClr val="002776"/>
                </a:solidFill>
              </a:rPr>
              <a:t>RC &lt; 0: TSO mora da uvozi energiju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300" b="1" dirty="0">
                <a:solidFill>
                  <a:srgbClr val="002776"/>
                </a:solidFill>
              </a:rPr>
              <a:t>RC &gt; 0: TSO može da izvozi energiju ili da bude tranzitna oblast</a:t>
            </a:r>
          </a:p>
          <a:p>
            <a:pPr marL="10287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2300" b="1" dirty="0">
                <a:solidFill>
                  <a:srgbClr val="002776"/>
                </a:solidFill>
              </a:rPr>
              <a:t>RC = 0: TSO može da bude tranzitna oblast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Sve transakcije su ograničene NTC vrednostima.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400" b="1" dirty="0">
              <a:solidFill>
                <a:srgbClr val="002776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400" b="1" dirty="0">
              <a:solidFill>
                <a:srgbClr val="00277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17717" y="1683540"/>
            <a:ext cx="6344586" cy="4458333"/>
            <a:chOff x="5771214" y="753004"/>
            <a:chExt cx="6420786" cy="4564432"/>
          </a:xfrm>
        </p:grpSpPr>
        <p:sp>
          <p:nvSpPr>
            <p:cNvPr id="13" name="Rectangle 12"/>
            <p:cNvSpPr/>
            <p:nvPr/>
          </p:nvSpPr>
          <p:spPr>
            <a:xfrm>
              <a:off x="5906125" y="753004"/>
              <a:ext cx="6285875" cy="45644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pic>
          <p:nvPicPr>
            <p:cNvPr id="14" name="Picture 3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214" y="912573"/>
              <a:ext cx="6420786" cy="432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173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3407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Probabilistički pristup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487" y="1077362"/>
            <a:ext cx="6883857" cy="5642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300" b="1" dirty="0">
              <a:solidFill>
                <a:srgbClr val="002776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Razmatra se više potencijalnih vrednosti preostalog kapaciteta, usled mogućih variranja proizvodnje iz obnovljivih izvora i potrošnje u zavisnosti od meteoroloških uslova. 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300" b="1" dirty="0">
                <a:solidFill>
                  <a:srgbClr val="002776"/>
                </a:solidFill>
              </a:rPr>
              <a:t>Na osnovu istorijske pan-Evropske baze klimatskih podataka (PECD) i prognoza potrošnje i proizvodnje iz obnovljivih izvora u vidu P10 i P90 faktora dobijaju se novi scenariji proizvodnje iz vetra i sunca i potrošnje.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400" b="1" dirty="0">
                <a:solidFill>
                  <a:srgbClr val="002776"/>
                </a:solidFill>
              </a:rPr>
              <a:t>Deterministički proračuni se rade za svaki scenario a krajnji rezultat je u vidu procenta verovatnoće da adekvatnost ne bude zadovoljena za celokupan broj analiziranih slučajeva. 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400" b="1" dirty="0">
              <a:solidFill>
                <a:srgbClr val="002776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400" b="1" dirty="0">
              <a:solidFill>
                <a:srgbClr val="002776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54" y="1781939"/>
            <a:ext cx="4055777" cy="446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02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14D15.E189A000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795" y="263688"/>
            <a:ext cx="111442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81" y="754066"/>
            <a:ext cx="1185252" cy="389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233" y="375925"/>
            <a:ext cx="452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i="1" dirty="0">
                <a:solidFill>
                  <a:srgbClr val="C00000"/>
                </a:solidFill>
              </a:rPr>
              <a:t>Pristup sa realnijim tokovima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6487" y="1105576"/>
            <a:ext cx="10287301" cy="1138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400" b="1" dirty="0">
                <a:solidFill>
                  <a:srgbClr val="002776"/>
                </a:solidFill>
              </a:rPr>
              <a:t>Ideja je da se razmene energije u cilju rešavanja nezadovoljene adekvatnosti  odrede kao funkcije cena proizvodnje po tipovima, a u cilju dobijanja realnijih razmena za rešenje nezadovoljene adekvatnosti.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400" b="1" dirty="0">
              <a:solidFill>
                <a:srgbClr val="002776"/>
              </a:solidFill>
            </a:endParaRP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400" b="1" dirty="0">
              <a:solidFill>
                <a:srgbClr val="002776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5" cstate="print"/>
          <a:srcRect l="7909" t="20100" r="5724" b="19734"/>
          <a:stretch/>
        </p:blipFill>
        <p:spPr>
          <a:xfrm>
            <a:off x="647236" y="2244435"/>
            <a:ext cx="9926552" cy="1263535"/>
          </a:xfrm>
          <a:prstGeom prst="rect">
            <a:avLst/>
          </a:prstGeom>
        </p:spPr>
      </p:pic>
      <p:pic>
        <p:nvPicPr>
          <p:cNvPr id="15" name="Picture 14" descr="C:\Users\scc.bojan.stamenkovi\Desktop\Adekvatnost\CIGRE Bečići 2016\Market Flow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20" y="3604246"/>
            <a:ext cx="6629487" cy="31556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86487" y="3614162"/>
            <a:ext cx="4472247" cy="298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2400" b="1" dirty="0">
                <a:solidFill>
                  <a:srgbClr val="002776"/>
                </a:solidFill>
              </a:rPr>
              <a:t>Ovde se ne misli na najnižu tržišnu cenu električne energije, već bi hijerarhija izbora najniže cene bila zasnovana na tipu primarnog resursa.</a:t>
            </a:r>
          </a:p>
          <a:p>
            <a:pPr marL="5715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2400" b="1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8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1068</Words>
  <Application>Microsoft Office PowerPoint</Application>
  <PresentationFormat>Widescreen</PresentationFormat>
  <Paragraphs>141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Određivanje parametara za potrebe procene adekvatnosti u regionalnim koordinacionim centrima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Određivanje parametara za potrebe procene adekvatnosti u regionalnim koordinacionim centrima</dc:title>
  <dc:creator>Bojan Stamenkovic</dc:creator>
  <cp:lastModifiedBy>Pc2</cp:lastModifiedBy>
  <cp:revision>60</cp:revision>
  <dcterms:created xsi:type="dcterms:W3CDTF">2017-05-03T17:51:27Z</dcterms:created>
  <dcterms:modified xsi:type="dcterms:W3CDTF">2017-05-12T05:37:10Z</dcterms:modified>
</cp:coreProperties>
</file>