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18"/>
  </p:notesMasterIdLst>
  <p:handoutMasterIdLst>
    <p:handoutMasterId r:id="rId19"/>
  </p:handoutMasterIdLst>
  <p:sldIdLst>
    <p:sldId id="264" r:id="rId3"/>
    <p:sldId id="265" r:id="rId4"/>
    <p:sldId id="269" r:id="rId5"/>
    <p:sldId id="274" r:id="rId6"/>
    <p:sldId id="276" r:id="rId7"/>
    <p:sldId id="280" r:id="rId8"/>
    <p:sldId id="279" r:id="rId9"/>
    <p:sldId id="281" r:id="rId10"/>
    <p:sldId id="282" r:id="rId11"/>
    <p:sldId id="283" r:id="rId12"/>
    <p:sldId id="284" r:id="rId13"/>
    <p:sldId id="285" r:id="rId14"/>
    <p:sldId id="312" r:id="rId15"/>
    <p:sldId id="311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3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870F-1A48-43A2-A007-2348C2B9745E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C5B93-CA34-49DE-A280-558E83BB8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B9B0-4661-411B-B556-887633A3B128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3E57-140F-42E5-ACA7-3B197A5F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8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7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7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3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5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4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8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86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0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9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2A9E-FA78-4A40-988A-1CE830CDEED2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44C-D33A-4646-9F43-140BF7C29466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914402"/>
            <a:ext cx="6121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761A-AF70-4876-A6F0-1286775C4F08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96B4-361F-43A8-B168-DA893180BFB8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4389120" cy="44348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1E0-6248-44D5-A750-839F2D339198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44848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9260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ECA-DDCC-464F-B9A8-47361C66BB75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8D0-BDA9-4E9F-8870-250C3889579F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03B1-0D5A-42BC-A128-61B2437864A1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956" y="1676400"/>
            <a:ext cx="5087744" cy="4572000"/>
          </a:xfrm>
        </p:spPr>
        <p:txBody>
          <a:bodyPr t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E372-5FD4-4FFB-A5DD-C7C4DBD88187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1B37-C5DC-405E-883E-319F886D767C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CC58-83F3-4B99-B532-0249FFBF33C7}" type="datetime1">
              <a:rPr lang="en-US" smtClean="0"/>
              <a:t>5/12/2017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471" y="571499"/>
            <a:ext cx="10468864" cy="23458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PRIMJENA WAVELET TRANSFORMACIJE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PRI </a:t>
            </a:r>
            <a:r>
              <a:rPr lang="en-US" sz="4000" smtClean="0">
                <a:solidFill>
                  <a:schemeClr val="tx1"/>
                </a:solidFill>
                <a:latin typeface="Comic Sans MS" panose="030F0702030302020204" pitchFamily="66" charset="0"/>
              </a:rPr>
              <a:t>ANALIZ</a:t>
            </a:r>
            <a:r>
              <a:rPr lang="sr-Latn-ME" sz="4000" smtClean="0">
                <a:solidFill>
                  <a:schemeClr val="tx1"/>
                </a:solidFill>
                <a:latin typeface="Comic Sans MS" panose="030F0702030302020204" pitchFamily="66" charset="0"/>
              </a:rPr>
              <a:t>AMA</a:t>
            </a:r>
            <a:r>
              <a:rPr lang="en-US" sz="4000" smtClean="0">
                <a:solidFill>
                  <a:schemeClr val="tx1"/>
                </a:solidFill>
                <a:latin typeface="Comic Sans MS" panose="030F0702030302020204" pitchFamily="66" charset="0"/>
              </a:rPr>
              <a:t> U 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ELEKTROENERGETSKIM SISTEMIMA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429" y="4131129"/>
            <a:ext cx="10472928" cy="2356780"/>
          </a:xfrm>
        </p:spPr>
        <p:txBody>
          <a:bodyPr>
            <a:noAutofit/>
          </a:bodyPr>
          <a:lstStyle/>
          <a:p>
            <a:pPr algn="ctr"/>
            <a:endParaRPr lang="sr-Latn-ME" sz="1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r-Latn-ME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</a:t>
            </a: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</a:t>
            </a:r>
            <a:r>
              <a:rPr lang="sr-Latn-ME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MSc</a:t>
            </a:r>
            <a:r>
              <a:rPr lang="en-US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Mirjana Božović Glogovac			</a:t>
            </a: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sr-Latn-ME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ME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Prof</a:t>
            </a:r>
            <a:r>
              <a:rPr lang="en-US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 </a:t>
            </a: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Saša </a:t>
            </a:r>
            <a:r>
              <a:rPr lang="en-US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Mujović</a:t>
            </a:r>
            <a:endParaRPr lang="sr-Latn-ME" sz="1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sr-Latn-ME" sz="1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sr-Latn-ME" sz="1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004" y="5671615"/>
            <a:ext cx="151193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05149"/>
          </a:xfrm>
        </p:spPr>
        <p:txBody>
          <a:bodyPr>
            <a:normAutofit/>
          </a:bodyPr>
          <a:lstStyle/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sv-S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Detektovanje naglih promjena u signalu</a:t>
            </a:r>
            <a:endParaRPr lang="sr-Latn-M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odrediti najveće wavelet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koeficijente i univerzalni prag        pomoću relacije: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Posmatra se dio signala gdje vrijednost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WTC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prelazi ovaj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prag</a:t>
            </a: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dio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signala prije pojave kvara i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početak kvara; B – kvar;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otvaranje prekidača;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 </a:t>
            </a:r>
            <a:r>
              <a:rPr lang="sr-Latn-M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zatvaranje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prekidača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r>
              <a:rPr lang="sr-Latn-ME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Slika </a:t>
            </a:r>
            <a:r>
              <a:rPr lang="sr-Latn-ME" sz="1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3.5 </a:t>
            </a:r>
            <a:r>
              <a:rPr lang="sr-Latn-ME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Primjena DWT na signal koji sadrži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kvar </a:t>
            </a: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23348"/>
              </p:ext>
            </p:extLst>
          </p:nvPr>
        </p:nvGraphicFramePr>
        <p:xfrm>
          <a:off x="7844973" y="1045028"/>
          <a:ext cx="30405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4973" y="1045028"/>
                        <a:ext cx="304055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105111"/>
              </p:ext>
            </p:extLst>
          </p:nvPr>
        </p:nvGraphicFramePr>
        <p:xfrm>
          <a:off x="4779860" y="1524827"/>
          <a:ext cx="1717880" cy="4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Equation" r:id="rId6" imgW="965160" imgH="266400" progId="Equation.3">
                  <p:embed/>
                </p:oleObj>
              </mc:Choice>
              <mc:Fallback>
                <p:oleObj name="Equation" r:id="rId6" imgW="9651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9860" y="1524827"/>
                        <a:ext cx="1717880" cy="47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67710" y="3006616"/>
            <a:ext cx="474218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2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05149"/>
          </a:xfrm>
        </p:spPr>
        <p:txBody>
          <a:bodyPr>
            <a:normAutofit/>
          </a:bodyPr>
          <a:lstStyle/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sv-S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Detektovanje ostrvskog režima </a:t>
            </a:r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rada</a:t>
            </a:r>
            <a:endParaRPr lang="sr-Latn-M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Primjena WT na neposredan način, kao dio TT transformacije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Varijacija u naponu daje jedinstveni uzorak koji je ekstrahovan pomoću TT transformacije</a:t>
            </a: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r>
              <a:rPr lang="sr-Latn-ME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Slika </a:t>
            </a:r>
            <a:r>
              <a:rPr lang="sr-Latn-ME" sz="1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3.6 </a:t>
            </a:r>
            <a:r>
              <a:rPr lang="sr-Latn-ME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Primjena DWT na signal koji sadrži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kvar </a:t>
            </a: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00167"/>
            <a:ext cx="5753100" cy="420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2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05149"/>
          </a:xfrm>
        </p:spPr>
        <p:txBody>
          <a:bodyPr>
            <a:normAutofit/>
          </a:bodyPr>
          <a:lstStyle/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sv-S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Prognoziranje </a:t>
            </a:r>
            <a:r>
              <a:rPr lang="sv-S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potrošnje</a:t>
            </a:r>
            <a:endParaRPr lang="sr-Latn-M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WT u kombinaciji sa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NN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Konzum se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posmatra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kao linearna kombinacija različitih frekvencija. 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rognoza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potrošnje u budućnosti može realizovati pomoću NN ili podešavanjem opterećenja metodom regresije </a:t>
            </a: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Clr>
                <a:srgbClr val="AD84C6"/>
              </a:buClr>
              <a:buFont typeface="Wingdings" panose="05000000000000000000" pitchFamily="2" charset="2"/>
              <a:buChar char="Ø"/>
              <a:defRPr/>
            </a:pPr>
            <a:endParaRPr lang="sr-Latn-ME" sz="10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Clr>
                <a:srgbClr val="AD84C6"/>
              </a:buClr>
              <a:buFont typeface="Wingdings" panose="05000000000000000000" pitchFamily="2" charset="2"/>
              <a:buChar char="Ø"/>
              <a:defRPr/>
            </a:pPr>
            <a:endParaRPr lang="sr-Latn-ME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Clr>
                <a:srgbClr val="AD84C6"/>
              </a:buClr>
              <a:buFont typeface="Wingdings" panose="05000000000000000000" pitchFamily="2" charset="2"/>
              <a:buChar char="Ø"/>
              <a:defRPr/>
            </a:pPr>
            <a:endParaRPr lang="sr-Latn-ME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Clr>
                <a:srgbClr val="AD84C6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ANN, Fuzzy </a:t>
            </a: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sistemi 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wavelet </a:t>
            </a: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transformacija</a:t>
            </a:r>
            <a:endParaRPr lang="sr-Latn-ME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Clr>
                <a:srgbClr val="AD84C6"/>
              </a:buClr>
              <a:buSzPct val="95000"/>
              <a:buFont typeface="Wingdings" panose="05000000000000000000" pitchFamily="2" charset="2"/>
              <a:buChar char="Ø"/>
              <a:defRPr/>
            </a:pPr>
            <a:endParaRPr lang="sr-Latn-ME" sz="900" b="1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Clr>
                <a:srgbClr val="AD84C6"/>
              </a:buClr>
              <a:buSzPct val="95000"/>
              <a:buFont typeface="Wingdings" panose="05000000000000000000" pitchFamily="2" charset="2"/>
              <a:buChar char="Ø"/>
              <a:defRPr/>
            </a:pPr>
            <a:endParaRPr lang="sr-Latn-ME" sz="9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r>
              <a:rPr lang="sr-Latn-ME" sz="1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Tabela </a:t>
            </a:r>
            <a:r>
              <a:rPr lang="sr-Latn-ME" sz="17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3.1 </a:t>
            </a:r>
            <a:r>
              <a:rPr lang="sr-Latn-ME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Procentualna tačnosti u klasifikaciji poremećaja napona pri upotrebi WT </a:t>
            </a:r>
            <a:endParaRPr lang="sr-Latn-ME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Clr>
                <a:srgbClr val="AD84C6"/>
              </a:buClr>
              <a:buSzPct val="95000"/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22701"/>
              </p:ext>
            </p:extLst>
          </p:nvPr>
        </p:nvGraphicFramePr>
        <p:xfrm>
          <a:off x="1262554" y="4436764"/>
          <a:ext cx="6253843" cy="1299389"/>
        </p:xfrm>
        <a:graphic>
          <a:graphicData uri="http://schemas.openxmlformats.org/drawingml/2006/table">
            <a:tbl>
              <a:tblPr firstRow="1" firstCol="1" bandRow="1"/>
              <a:tblGrid>
                <a:gridCol w="757044"/>
                <a:gridCol w="3933338"/>
                <a:gridCol w="1563461"/>
              </a:tblGrid>
              <a:tr h="304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Br.</a:t>
                      </a:r>
                      <a:endParaRPr lang="sr-Latn-ME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</a:t>
                      </a:r>
                      <a:endParaRPr lang="sr-Latn-ME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Tačnost (%)</a:t>
                      </a:r>
                      <a:endParaRPr lang="sr-Latn-ME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1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sr-Latn-ME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Wavelet transformacija i ANN</a:t>
                      </a:r>
                      <a:endParaRPr lang="sr-Latn-ME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94.37</a:t>
                      </a:r>
                      <a:endParaRPr lang="sr-Latn-ME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sr-Latn-ME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Wavelet transformacija i Fuzzy</a:t>
                      </a:r>
                      <a:endParaRPr lang="sr-Latn-ME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98.70</a:t>
                      </a:r>
                      <a:endParaRPr lang="sr-Latn-ME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sr-Latn-ME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Wavelet transformacija, ANN i Fuzzy</a:t>
                      </a:r>
                      <a:endParaRPr lang="sr-Latn-ME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98.90</a:t>
                      </a:r>
                      <a:endParaRPr lang="sr-Latn-ME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97902"/>
            <a:ext cx="9067800" cy="1336984"/>
          </a:xfrm>
        </p:spPr>
        <p:txBody>
          <a:bodyPr anchor="ctr" anchorCtr="0">
            <a:no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defRPr/>
            </a:pPr>
            <a:r>
              <a:rPr lang="sr-Latn-ME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 </a:t>
            </a:r>
            <a:r>
              <a:rPr lang="sr-Latn-ME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ZAKLJUČAK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81844"/>
            <a:ext cx="9067800" cy="5039632"/>
          </a:xfrm>
        </p:spPr>
        <p:txBody>
          <a:bodyPr>
            <a:normAutofit/>
          </a:bodyPr>
          <a:lstStyle/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Monitoring parametara kvaliteta električne energije je naročito značajan u periodu pojave upravljivih mreža i deregulisanih tržišta električne energije. </a:t>
            </a:r>
            <a:endParaRPr lang="sr-Latn-ME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 </a:t>
            </a:r>
            <a:r>
              <a:rPr lang="sr-Latn-M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prikupljeni monitoringom daju bitne informacije o kvalitetu napona i njegovim karakteristikama. Važan segment u nadzoru kvaliteta električne energije predstavlja obrada prikupljenih signala. Ovi signali su nestacionarni, neperiodični, sadrže komponente niskih i visokih frekvencija i obično su praćeni šumom. </a:t>
            </a:r>
            <a:endParaRPr lang="sr-Latn-ME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WT se pokazala </a:t>
            </a:r>
            <a:r>
              <a:rPr lang="sr-Latn-M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kao dobra za njihovu analizu. WT ima dobru osjetljivost na poremećaje u talasnom obliku napona i veliku brzinu obrade podataka.</a:t>
            </a: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84663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Pitanja za diskusiju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Koje su dodatne metode koje se mogu koristiti za detekciju havarijskih stanja 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poremećaja </a:t>
            </a:r>
            <a:r>
              <a:rPr lang="sr-Latn-ME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koji su analizirani u radu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Ima li ograničenja za primjenu predloženog rješenja u praksi?</a:t>
            </a:r>
            <a:endParaRPr lang="sr-Latn-M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84663"/>
          </a:xfrm>
        </p:spPr>
        <p:txBody>
          <a:bodyPr anchor="ctr">
            <a:normAutofit/>
          </a:bodyPr>
          <a:lstStyle/>
          <a:p>
            <a:pPr marL="0" lvl="1" indent="0" algn="ctr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6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ctr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4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ctr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r>
              <a:rPr lang="sr-Latn-ME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HVALA NA PAŽNJI!</a:t>
            </a: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Clr>
                <a:srgbClr val="AD84C6"/>
              </a:buClr>
              <a:buSzPct val="95000"/>
              <a:buNone/>
              <a:defRPr/>
            </a:pPr>
            <a:endParaRPr lang="sr-Latn-M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246888"/>
            <a:ext cx="9067800" cy="11430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Sadržaj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UVOD</a:t>
            </a:r>
            <a:endParaRPr lang="sr-Latn-ME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M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OSNOVI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WAVELET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TRANSFORMACIJE</a:t>
            </a:r>
            <a:endParaRPr lang="sr-Latn-ME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M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M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OBLASTI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PRIMJENE WAVELET TRANSFORMACIJE U ELEKTROENERGETSKIM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SISTEMIMA</a:t>
            </a:r>
            <a:endParaRPr lang="sr-Latn-ME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r-Latn-ME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M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ZAKLJUČAK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97902"/>
            <a:ext cx="9067800" cy="11430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1. UVOD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sr-Latn-CS" altLang="sr-Latn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Problematika </a:t>
            </a:r>
            <a:r>
              <a:rPr lang="sr-Latn-CS" alt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kvaliteta električne energije </a:t>
            </a:r>
            <a:endParaRPr lang="sr-Latn-CS" altLang="sr-Latn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buClr>
                <a:schemeClr val="accent1"/>
              </a:buClr>
              <a:buNone/>
              <a:defRPr/>
            </a:pPr>
            <a:endParaRPr lang="sr-Latn-CS" alt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buClr>
                <a:schemeClr val="accent1"/>
              </a:buClr>
              <a:buNone/>
              <a:defRPr/>
            </a:pPr>
            <a:r>
              <a:rPr lang="sr-Latn-CS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Poremećaji u kvalitetu </a:t>
            </a:r>
            <a:r>
              <a:rPr lang="sr-Latn-CS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električne en</a:t>
            </a:r>
            <a:r>
              <a:rPr lang="en-US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sr-Latn-CS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rgije dovode </a:t>
            </a:r>
            <a:r>
              <a:rPr lang="sr-Latn-CS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nepravilnog rada opreme, skraćuju joj vijek trajanja, dovode do ispada, nefunkcionalnosti itd. S tim u vezi, postoji stalna potreba za monitoringom parametara kvaliteta električne energije i utvrđivanjem uzročnika degradacije naponskih prilika u sistemu.</a:t>
            </a:r>
            <a:endParaRPr lang="sr-Latn-CS" altLang="sr-Latn-R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sr-Latn-CS" alt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sr-Latn-CS" alt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Metode digitalne obrade signala </a:t>
            </a:r>
            <a:endParaRPr lang="sr-Latn-CS" altLang="sr-Latn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buClr>
                <a:schemeClr val="accent1"/>
              </a:buClr>
              <a:buNone/>
              <a:defRPr/>
            </a:pPr>
            <a:endParaRPr lang="sr-Latn-CS" alt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buClr>
                <a:schemeClr val="accent1"/>
              </a:buClr>
              <a:buNone/>
              <a:defRPr/>
            </a:pPr>
            <a:r>
              <a:rPr lang="sr-Latn-CS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</a:t>
            </a:r>
            <a:r>
              <a:rPr lang="sr-Latn-CS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analizu </a:t>
            </a:r>
            <a:r>
              <a:rPr lang="sr-Latn-CS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poremećaja </a:t>
            </a:r>
            <a:r>
              <a:rPr lang="sr-Latn-CS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koriste se metode digitalne obrade signala (</a:t>
            </a:r>
            <a:r>
              <a:rPr lang="sr-Latn-CS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DSP): </a:t>
            </a:r>
            <a:r>
              <a:rPr lang="sr-Latn-CS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najzastupljenija je Fourier-ova transformacija (FT), </a:t>
            </a:r>
            <a:r>
              <a:rPr lang="sr-Latn-CS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Hilbert-Huang-ova </a:t>
            </a:r>
            <a:r>
              <a:rPr lang="sr-Latn-CS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transformacija (HHT), Stockwell-ova transformacija (ST) itd., koje se koriste u većem ili manjem obimu, sa većom ili manjom uspješnošću i tačnošću.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97902"/>
            <a:ext cx="9067800" cy="1336984"/>
          </a:xfrm>
        </p:spPr>
        <p:txBody>
          <a:bodyPr anchor="ctr" anchorCtr="0">
            <a:no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defRPr/>
            </a:pPr>
            <a:r>
              <a:rPr lang="sr-Latn-ME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sr-Latn-ME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OSNOVI WAVELET TRANSFORMACIJE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935479"/>
            <a:ext cx="9067800" cy="4486852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sr-Latn-R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Wavelet transformacija predstavlja analizu signala pomoću </a:t>
            </a:r>
            <a:r>
              <a:rPr lang="en-US" altLang="sr-Latn-R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wavelet-a</a:t>
            </a:r>
            <a:endParaRPr lang="sr-Latn-ME" altLang="sr-Latn-R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sr-Latn-ME" altLang="sr-Latn-RS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sr-Latn-ME" altLang="sr-Latn-R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Wavelet-i </a:t>
            </a:r>
            <a:r>
              <a:rPr lang="sr-Latn-ME" altLang="sr-Latn-R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 familije </a:t>
            </a:r>
            <a:r>
              <a:rPr lang="sr-Latn-ME" altLang="sr-Latn-R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funkcija dobijene skupljanjem (širenjem) i translacijom osnovne funkcije</a:t>
            </a:r>
          </a:p>
          <a:p>
            <a:pPr marL="0" indent="0" algn="just">
              <a:spcBef>
                <a:spcPct val="50000"/>
              </a:spcBef>
              <a:buClr>
                <a:schemeClr val="accent1"/>
              </a:buClr>
              <a:buNone/>
              <a:defRPr/>
            </a:pPr>
            <a:endParaRPr lang="sr-Latn-ME" altLang="sr-Latn-RS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spcBef>
                <a:spcPct val="50000"/>
              </a:spcBef>
              <a:buClr>
                <a:schemeClr val="accent1"/>
              </a:buClr>
              <a:buNone/>
              <a:defRPr/>
            </a:pPr>
            <a:r>
              <a:rPr lang="sr-Latn-ME" altLang="sr-Latn-R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                   za  </a:t>
            </a:r>
            <a:r>
              <a:rPr lang="sr-Latn-ME" altLang="sr-Latn-R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</a:t>
            </a:r>
            <a:r>
              <a:rPr lang="sr-Latn-ME" altLang="sr-Latn-R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</a:t>
            </a:r>
            <a:r>
              <a:rPr lang="sr-Latn-ME" altLang="sr-Latn-R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a-parametar </a:t>
            </a:r>
            <a:r>
              <a:rPr lang="sr-Latn-ME" altLang="sr-Latn-R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skaliranja</a:t>
            </a: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r>
              <a:rPr lang="sr-Latn-ME" altLang="sr-Latn-R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</a:t>
            </a:r>
            <a:r>
              <a:rPr lang="sr-Latn-ME" altLang="sr-Latn-R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sr-Latn-ME" altLang="sr-Latn-R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b-parametar translacije</a:t>
            </a:r>
            <a:endParaRPr lang="sr-Latn-ME" altLang="sr-Latn-R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Diskretna wavelet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transformacija</a:t>
            </a:r>
            <a:endParaRPr lang="sr-Latn-ME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</a:t>
            </a:r>
            <a:r>
              <a:rPr lang="sr-Latn-M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</a:t>
            </a:r>
            <a:r>
              <a:rPr lang="sr-Latn-M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</a:t>
            </a:r>
            <a:r>
              <a:rPr lang="sr-Latn-M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sr-Latn-M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sr-Latn-ME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iskretni wavelet-i</a:t>
            </a:r>
            <a:r>
              <a:rPr lang="sr-Latn-ME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36622"/>
              </p:ext>
            </p:extLst>
          </p:nvPr>
        </p:nvGraphicFramePr>
        <p:xfrm>
          <a:off x="1535664" y="3591158"/>
          <a:ext cx="2458007" cy="77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" name="Equation" r:id="rId6" imgW="1333440" imgH="419040" progId="Equation.3">
                  <p:embed/>
                </p:oleObj>
              </mc:Choice>
              <mc:Fallback>
                <p:oleObj name="Equation" r:id="rId6" imgW="1333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5664" y="3591158"/>
                        <a:ext cx="2458007" cy="77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48298"/>
              </p:ext>
            </p:extLst>
          </p:nvPr>
        </p:nvGraphicFramePr>
        <p:xfrm>
          <a:off x="4992738" y="3827020"/>
          <a:ext cx="646062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1" name="Equation" r:id="rId8" imgW="355320" imgH="177480" progId="Equation.3">
                  <p:embed/>
                </p:oleObj>
              </mc:Choice>
              <mc:Fallback>
                <p:oleObj name="Equation" r:id="rId8" imgW="3553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2738" y="3827020"/>
                        <a:ext cx="646062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8505"/>
              </p:ext>
            </p:extLst>
          </p:nvPr>
        </p:nvGraphicFramePr>
        <p:xfrm>
          <a:off x="1535664" y="5067680"/>
          <a:ext cx="781354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2" name="Equation" r:id="rId10" imgW="431640" imgH="241200" progId="Equation.3">
                  <p:embed/>
                </p:oleObj>
              </mc:Choice>
              <mc:Fallback>
                <p:oleObj name="Equation" r:id="rId10" imgW="431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35664" y="5067680"/>
                        <a:ext cx="781354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37276"/>
              </p:ext>
            </p:extLst>
          </p:nvPr>
        </p:nvGraphicFramePr>
        <p:xfrm>
          <a:off x="2690515" y="5067680"/>
          <a:ext cx="1125994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3" name="Equation" r:id="rId12" imgW="622080" imgH="241200" progId="Equation.3">
                  <p:embed/>
                </p:oleObj>
              </mc:Choice>
              <mc:Fallback>
                <p:oleObj name="Equation" r:id="rId12" imgW="6220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90515" y="5067680"/>
                        <a:ext cx="1125994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0402"/>
              </p:ext>
            </p:extLst>
          </p:nvPr>
        </p:nvGraphicFramePr>
        <p:xfrm>
          <a:off x="4428759" y="5067680"/>
          <a:ext cx="753478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4" name="Equation" r:id="rId14" imgW="393480" imgH="228600" progId="Equation.3">
                  <p:embed/>
                </p:oleObj>
              </mc:Choice>
              <mc:Fallback>
                <p:oleObj name="Equation" r:id="rId14" imgW="393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8759" y="5067680"/>
                        <a:ext cx="753478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1711"/>
              </p:ext>
            </p:extLst>
          </p:nvPr>
        </p:nvGraphicFramePr>
        <p:xfrm>
          <a:off x="5330435" y="5067680"/>
          <a:ext cx="777148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5" name="Equation" r:id="rId16" imgW="406080" imgH="228600" progId="Equation.3">
                  <p:embed/>
                </p:oleObj>
              </mc:Choice>
              <mc:Fallback>
                <p:oleObj name="Equation" r:id="rId16" imgW="406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30435" y="5067680"/>
                        <a:ext cx="777148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22362"/>
              </p:ext>
            </p:extLst>
          </p:nvPr>
        </p:nvGraphicFramePr>
        <p:xfrm>
          <a:off x="6186248" y="5083769"/>
          <a:ext cx="1004892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6" name="Equation" r:id="rId18" imgW="533160" imgH="190440" progId="Equation.3">
                  <p:embed/>
                </p:oleObj>
              </mc:Choice>
              <mc:Fallback>
                <p:oleObj name="Equation" r:id="rId18" imgW="5331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86248" y="5083769"/>
                        <a:ext cx="1004892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697655"/>
              </p:ext>
            </p:extLst>
          </p:nvPr>
        </p:nvGraphicFramePr>
        <p:xfrm>
          <a:off x="3816509" y="5451606"/>
          <a:ext cx="3577885" cy="10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7" name="Equation" r:id="rId20" imgW="1739880" imgH="495000" progId="Equation.3">
                  <p:embed/>
                </p:oleObj>
              </mc:Choice>
              <mc:Fallback>
                <p:oleObj name="Equation" r:id="rId20" imgW="173988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16509" y="5451606"/>
                        <a:ext cx="3577885" cy="102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7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05149"/>
          </a:xfrm>
        </p:spPr>
        <p:txBody>
          <a:bodyPr>
            <a:normAutofit/>
          </a:bodyPr>
          <a:lstStyle/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alt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Diadska mreža:              ,                   ,  za                 i 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altLang="sr-Latn-R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DWT je definisana kao</a:t>
            </a:r>
            <a:r>
              <a:rPr lang="sr-Latn-ME" altLang="sr-Latn-R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  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ctr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ctr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r>
              <a:rPr lang="nn-NO" sz="1800">
                <a:latin typeface="Comic Sans MS" panose="030F0702030302020204" pitchFamily="66" charset="0"/>
              </a:rPr>
              <a:t>Slika </a:t>
            </a:r>
            <a:r>
              <a:rPr lang="sr-Latn-ME" sz="1800" smtClean="0">
                <a:latin typeface="Comic Sans MS" panose="030F0702030302020204" pitchFamily="66" charset="0"/>
              </a:rPr>
              <a:t>2.1</a:t>
            </a:r>
            <a:r>
              <a:rPr lang="nn-NO" sz="1800" smtClean="0">
                <a:latin typeface="Comic Sans MS" panose="030F0702030302020204" pitchFamily="66" charset="0"/>
              </a:rPr>
              <a:t> </a:t>
            </a:r>
            <a:r>
              <a:rPr lang="nn-NO" sz="1800">
                <a:latin typeface="Comic Sans MS" panose="030F0702030302020204" pitchFamily="66" charset="0"/>
              </a:rPr>
              <a:t>– Dekompozicija signala  na tri skale</a:t>
            </a:r>
            <a:endParaRPr lang="sr-Latn-ME" sz="1800"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altLang="sr-Latn-R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altLang="sr-Latn-R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47777"/>
              </p:ext>
            </p:extLst>
          </p:nvPr>
        </p:nvGraphicFramePr>
        <p:xfrm>
          <a:off x="3591237" y="1289509"/>
          <a:ext cx="44307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9" name="Equation" r:id="rId4" imgW="1917360" imgH="469800" progId="Equation.3">
                  <p:embed/>
                </p:oleObj>
              </mc:Choice>
              <mc:Fallback>
                <p:oleObj name="Equation" r:id="rId4" imgW="19173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1237" y="1289509"/>
                        <a:ext cx="4430713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43422"/>
              </p:ext>
            </p:extLst>
          </p:nvPr>
        </p:nvGraphicFramePr>
        <p:xfrm>
          <a:off x="3591237" y="528876"/>
          <a:ext cx="928680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0" name="Equation" r:id="rId6" imgW="431640" imgH="203040" progId="Equation.3">
                  <p:embed/>
                </p:oleObj>
              </mc:Choice>
              <mc:Fallback>
                <p:oleObj name="Equation" r:id="rId6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1237" y="528876"/>
                        <a:ext cx="928680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51951"/>
              </p:ext>
            </p:extLst>
          </p:nvPr>
        </p:nvGraphicFramePr>
        <p:xfrm>
          <a:off x="4781187" y="540978"/>
          <a:ext cx="1096516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1" name="Equation" r:id="rId8" imgW="507960" imgH="203040" progId="Equation.3">
                  <p:embed/>
                </p:oleObj>
              </mc:Choice>
              <mc:Fallback>
                <p:oleObj name="Equation" r:id="rId8" imgW="5079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1187" y="540978"/>
                        <a:ext cx="1096516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595639"/>
              </p:ext>
            </p:extLst>
          </p:nvPr>
        </p:nvGraphicFramePr>
        <p:xfrm>
          <a:off x="6459990" y="569242"/>
          <a:ext cx="799569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2" name="Equation" r:id="rId10" imgW="419040" imgH="228600" progId="Equation.3">
                  <p:embed/>
                </p:oleObj>
              </mc:Choice>
              <mc:Fallback>
                <p:oleObj name="Equation" r:id="rId10" imgW="419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59990" y="569242"/>
                        <a:ext cx="799569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34687"/>
              </p:ext>
            </p:extLst>
          </p:nvPr>
        </p:nvGraphicFramePr>
        <p:xfrm>
          <a:off x="7653259" y="574714"/>
          <a:ext cx="702438" cy="43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3" name="Equation" r:id="rId12" imgW="368280" imgH="228600" progId="Equation.3">
                  <p:embed/>
                </p:oleObj>
              </mc:Choice>
              <mc:Fallback>
                <p:oleObj name="Equation" r:id="rId12" imgW="368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53259" y="574714"/>
                        <a:ext cx="702438" cy="43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5657" y="2375359"/>
            <a:ext cx="8657070" cy="36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97902"/>
            <a:ext cx="9067800" cy="1336984"/>
          </a:xfrm>
        </p:spPr>
        <p:txBody>
          <a:bodyPr anchor="ctr" anchorCtr="0">
            <a:no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defRPr/>
            </a:pPr>
            <a:r>
              <a:rPr lang="sr-Latn-ME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 OBLASTI PRIMJENE WAVELET TRANSFORMACIJE U ELEKTROENERGETSKIM SISTEMIMA</a:t>
            </a:r>
            <a:endParaRPr lang="sr-Latn-ME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935479"/>
            <a:ext cx="9067800" cy="4640250"/>
          </a:xfrm>
        </p:spPr>
        <p:txBody>
          <a:bodyPr>
            <a:normAutofit/>
          </a:bodyPr>
          <a:lstStyle/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Pojava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niskofrekventnih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poremećaja</a:t>
            </a:r>
            <a:endParaRPr lang="sr-Latn-M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Problemi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kvaliteta električne energije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uglavnom odnose na galvanski indukovane poremećaje niske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frekvencije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sr-Latn-ME" altLang="sr-Latn-R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sr-Latn-ME" altLang="sr-Latn-R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sr-Latn-ME" altLang="sr-Latn-R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sr-Latn-ME" altLang="sr-Latn-R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sr-Latn-ME" altLang="sr-Latn-R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just">
              <a:spcBef>
                <a:spcPct val="50000"/>
              </a:spcBef>
              <a:buSzPct val="95000"/>
              <a:buNone/>
              <a:defRPr/>
            </a:pPr>
            <a:endParaRPr lang="sr-Latn-ME" altLang="sr-Latn-R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1" indent="0" algn="ctr">
              <a:spcBef>
                <a:spcPct val="50000"/>
              </a:spcBef>
              <a:buSzPct val="95000"/>
              <a:buNone/>
              <a:defRPr/>
            </a:pPr>
            <a:r>
              <a:rPr lang="en-US" sz="1700" smtClean="0">
                <a:latin typeface="Comic Sans MS" panose="030F0702030302020204" pitchFamily="66" charset="0"/>
              </a:rPr>
              <a:t>Slika </a:t>
            </a:r>
            <a:r>
              <a:rPr lang="sr-Latn-ME" sz="1700" smtClean="0">
                <a:latin typeface="Comic Sans MS" panose="030F0702030302020204" pitchFamily="66" charset="0"/>
              </a:rPr>
              <a:t>3</a:t>
            </a:r>
            <a:r>
              <a:rPr lang="en-US" sz="1700" smtClean="0">
                <a:latin typeface="Comic Sans MS" panose="030F0702030302020204" pitchFamily="66" charset="0"/>
              </a:rPr>
              <a:t>.1 </a:t>
            </a:r>
            <a:r>
              <a:rPr lang="en-US" sz="1700" dirty="0">
                <a:latin typeface="Comic Sans MS" panose="030F0702030302020204" pitchFamily="66" charset="0"/>
              </a:rPr>
              <a:t>– Oscilacija napona </a:t>
            </a:r>
            <a:endParaRPr lang="sr-Latn-ME" altLang="sr-Latn-RS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" b="1031"/>
          <a:stretch/>
        </p:blipFill>
        <p:spPr bwMode="auto">
          <a:xfrm>
            <a:off x="3657600" y="3245652"/>
            <a:ext cx="3962400" cy="2563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7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05149"/>
          </a:xfrm>
        </p:spPr>
        <p:txBody>
          <a:bodyPr>
            <a:normAutofit/>
          </a:bodyPr>
          <a:lstStyle/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</a:t>
            </a:r>
          </a:p>
          <a:p>
            <a:pPr marL="393192" lvl="1" indent="0" algn="ctr">
              <a:spcBef>
                <a:spcPct val="50000"/>
              </a:spcBef>
              <a:buNone/>
              <a:defRPr/>
            </a:pPr>
            <a:r>
              <a:rPr lang="pl-PL" sz="1700">
                <a:latin typeface="Comic Sans MS" panose="030F0702030302020204" pitchFamily="66" charset="0"/>
              </a:rPr>
              <a:t>Slika </a:t>
            </a:r>
            <a:r>
              <a:rPr lang="pl-PL" sz="1700" smtClean="0">
                <a:latin typeface="Comic Sans MS" panose="030F0702030302020204" pitchFamily="66" charset="0"/>
              </a:rPr>
              <a:t>3.2 </a:t>
            </a:r>
            <a:r>
              <a:rPr lang="pl-PL" sz="1700" dirty="0">
                <a:latin typeface="Comic Sans MS" panose="030F0702030302020204" pitchFamily="66" charset="0"/>
              </a:rPr>
              <a:t>– Primjena DWT na signal oscilacija napona </a:t>
            </a:r>
            <a:endParaRPr lang="pl-PL" sz="1700" dirty="0" smtClean="0"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endParaRPr lang="pl-PL" sz="1700" dirty="0"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endParaRPr lang="pl-PL" sz="1700" dirty="0" smtClean="0"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endParaRPr lang="pl-PL" sz="1700" dirty="0"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endParaRPr lang="pl-PL" sz="1700" dirty="0" smtClean="0"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endParaRPr lang="pl-PL" sz="1700" dirty="0"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endParaRPr lang="pl-PL" sz="2800" dirty="0" smtClean="0"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r>
              <a:rPr lang="sr-Latn-ME" sz="1700">
                <a:latin typeface="Comic Sans MS" panose="030F0702030302020204" pitchFamily="66" charset="0"/>
              </a:rPr>
              <a:t>Slika </a:t>
            </a:r>
            <a:r>
              <a:rPr lang="sr-Latn-ME" sz="1700" smtClean="0">
                <a:latin typeface="Comic Sans MS" panose="030F0702030302020204" pitchFamily="66" charset="0"/>
              </a:rPr>
              <a:t>3.3 </a:t>
            </a:r>
            <a:r>
              <a:rPr lang="sr-Latn-ME" sz="1700" dirty="0">
                <a:latin typeface="Comic Sans MS" panose="030F0702030302020204" pitchFamily="66" charset="0"/>
              </a:rPr>
              <a:t>– Primjena FFT na detalje signala   i spektar dominantnih frekvencija </a:t>
            </a:r>
            <a:endParaRPr lang="sr-Latn-ME" sz="17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36813"/>
            <a:ext cx="57531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44175"/>
            <a:ext cx="5734050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5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05149"/>
          </a:xfrm>
        </p:spPr>
        <p:txBody>
          <a:bodyPr>
            <a:normAutofit/>
          </a:bodyPr>
          <a:lstStyle/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Dominantne frekvencije za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treći nivo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detalj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signala su: 0.6 Hz, 1.6 Hz, 2.8 Hz i 3.8 Hz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endParaRPr lang="sr-Latn-ME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Detekcija kvara na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dalekovodima</a:t>
            </a:r>
            <a:endParaRPr lang="sr-Latn-M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Primjena WT i NN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vrijeme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proračuna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DWT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ANN          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DFT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ANN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Zaštite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transformatora</a:t>
            </a:r>
            <a:endParaRPr lang="sr-Latn-M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bezbjedno funkcionisanje transformatora važna je relejna zaštita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WT i ANN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koriste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anlizu diskontinuiteta kod signala, čak i ako se kvar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javlja u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kratkom intervalu sa velikom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impedansom.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rlo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kvalitetan alternativni algoritam zaštite za velike energetske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transformatore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Uklanjanje šuma iz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signala</a:t>
            </a:r>
            <a:endParaRPr lang="sr-Latn-M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Šum je neželjeni </a:t>
            </a:r>
            <a:r>
              <a:rPr lang="sr-Latn-M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 koji iskrivljuje orginalni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signal.</a:t>
            </a: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74320" lvl="1" indent="-274320" algn="just">
              <a:spcBef>
                <a:spcPct val="50000"/>
              </a:spcBef>
              <a:buSzPct val="95000"/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68325"/>
              </p:ext>
            </p:extLst>
          </p:nvPr>
        </p:nvGraphicFramePr>
        <p:xfrm>
          <a:off x="7451706" y="2406003"/>
          <a:ext cx="612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Equation" r:id="rId4" imgW="431640" imgH="203040" progId="Equation.3">
                  <p:embed/>
                </p:oleObj>
              </mc:Choice>
              <mc:Fallback>
                <p:oleObj name="Equation" r:id="rId4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1706" y="2406003"/>
                        <a:ext cx="612000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51500"/>
              </p:ext>
            </p:extLst>
          </p:nvPr>
        </p:nvGraphicFramePr>
        <p:xfrm>
          <a:off x="5322887" y="2405078"/>
          <a:ext cx="6318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name="Equation" r:id="rId6" imgW="444240" imgH="203040" progId="Equation.3">
                  <p:embed/>
                </p:oleObj>
              </mc:Choice>
              <mc:Fallback>
                <p:oleObj name="Equation" r:id="rId6" imgW="444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2887" y="2405078"/>
                        <a:ext cx="631825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636813"/>
            <a:ext cx="9067800" cy="6005149"/>
          </a:xfrm>
        </p:spPr>
        <p:txBody>
          <a:bodyPr>
            <a:normAutofit/>
          </a:bodyPr>
          <a:lstStyle/>
          <a:p>
            <a:pPr marL="393192" lvl="1" indent="0" algn="just">
              <a:spcBef>
                <a:spcPct val="50000"/>
              </a:spcBef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Čišćenje signala se sastoji u odbacivanju detalja čiji su wavelet koeficijenti ispod nekog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praga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393192" lvl="1" indent="0" algn="just">
              <a:spcBef>
                <a:spcPct val="50000"/>
              </a:spcBef>
              <a:buNone/>
              <a:defRPr/>
            </a:pPr>
            <a:r>
              <a:rPr lang="sr-Latn-ME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oeficijenti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zamjenjuju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nulama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primjenjuje 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inverzna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wavelet transformacija i dobija prečišćeni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</a:t>
            </a:r>
            <a:r>
              <a:rPr lang="sr-Latn-M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93192" lvl="1" indent="0" algn="ctr">
              <a:spcBef>
                <a:spcPct val="50000"/>
              </a:spcBef>
              <a:buNone/>
              <a:defRPr/>
            </a:pPr>
            <a:r>
              <a:rPr lang="en-US" sz="1700">
                <a:latin typeface="Comic Sans MS" panose="030F0702030302020204" pitchFamily="66" charset="0"/>
              </a:rPr>
              <a:t>Slika </a:t>
            </a:r>
            <a:r>
              <a:rPr lang="sr-Latn-ME" sz="1700" smtClean="0">
                <a:latin typeface="Comic Sans MS" panose="030F0702030302020204" pitchFamily="66" charset="0"/>
              </a:rPr>
              <a:t>3</a:t>
            </a:r>
            <a:r>
              <a:rPr lang="en-US" sz="1700" smtClean="0">
                <a:latin typeface="Comic Sans MS" panose="030F0702030302020204" pitchFamily="66" charset="0"/>
              </a:rPr>
              <a:t>.4 </a:t>
            </a:r>
            <a:r>
              <a:rPr lang="en-US" sz="1700" dirty="0">
                <a:latin typeface="Comic Sans MS" panose="030F0702030302020204" pitchFamily="66" charset="0"/>
              </a:rPr>
              <a:t>– Signal koji sadrži šum i njegovo uklanjanje primjenom WT</a:t>
            </a:r>
            <a:endParaRPr lang="sr-Latn-ME" sz="1700" dirty="0">
              <a:latin typeface="Comic Sans MS" panose="030F0702030302020204" pitchFamily="66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sr-Latn-M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C:\Users\mira\Desktop\Matlab Simulink\Primjena WT kod zadataka\oblast primjene wt\moj signal sa sumom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85349" y="1963752"/>
            <a:ext cx="6838164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7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rrylishiou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rylishious design template" id="{5E0A075C-1E97-4B0E-A77D-74186D809D06}" vid="{72F1ED54-9361-4B2F-8BE4-6849EEC0D618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07EFC-BA9F-484C-8B42-7C07F9A92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slides</Template>
  <TotalTime>0</TotalTime>
  <Words>715</Words>
  <Application>Microsoft Office PowerPoint</Application>
  <PresentationFormat>Widescreen</PresentationFormat>
  <Paragraphs>208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Comic Sans MS</vt:lpstr>
      <vt:lpstr>Times New Roman</vt:lpstr>
      <vt:lpstr>Wingdings</vt:lpstr>
      <vt:lpstr>Wingdings 2</vt:lpstr>
      <vt:lpstr>Berrylishious design template</vt:lpstr>
      <vt:lpstr>Equation</vt:lpstr>
      <vt:lpstr>PRIMJENA WAVELET TRANSFORMACIJE PRI ANALIZAMA U ELEKTROENERGETSKIM SISTEMIMA</vt:lpstr>
      <vt:lpstr>Sadržaj</vt:lpstr>
      <vt:lpstr>1. UVOD</vt:lpstr>
      <vt:lpstr>2. OSNOVI WAVELET TRANSFORMACIJE</vt:lpstr>
      <vt:lpstr>PowerPoint Presentation</vt:lpstr>
      <vt:lpstr>3. OBLASTI PRIMJENE WAVELET TRANSFORMACIJE U ELEKTROENERGETSKIM SISTEMIMA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ZAKLJUČAK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2016-10-07T06:43:21Z</dcterms:created>
  <dcterms:modified xsi:type="dcterms:W3CDTF">2017-05-12T06:45:21Z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TC034606329991</vt:lpwstr>
  </property>
</Properties>
</file>