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F0000"/>
    <a:srgbClr val="BFBFBF"/>
    <a:srgbClr val="7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1470025"/>
          </a:xfrm>
        </p:spPr>
        <p:txBody>
          <a:bodyPr/>
          <a:lstStyle>
            <a:lvl1pPr>
              <a:defRPr b="1">
                <a:solidFill>
                  <a:srgbClr val="7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14192"/>
            <a:ext cx="6400800" cy="177504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dirty="0" smtClean="0"/>
              <a:t>Kliknite, če želite urediti slog podnaslova matrice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E7CD-8456-4417-AD4B-8DAAA3F064D9}" type="datetimeFigureOut">
              <a:rPr lang="sl-SI" smtClean="0"/>
              <a:pPr/>
              <a:t>7. 05. 2017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F511-A7B8-4CE6-972E-5B8CCD9E26D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340768"/>
            <a:ext cx="8229600" cy="4525963"/>
          </a:xfrm>
        </p:spPr>
        <p:txBody>
          <a:bodyPr vert="eaVert"/>
          <a:lstStyle>
            <a:lvl1pPr>
              <a:buClr>
                <a:srgbClr val="7A0000"/>
              </a:buClr>
              <a:defRPr/>
            </a:lvl1pPr>
            <a:lvl2pPr>
              <a:buClr>
                <a:srgbClr val="7A0000"/>
              </a:buClr>
              <a:defRPr/>
            </a:lvl2pPr>
            <a:lvl3pPr>
              <a:buClr>
                <a:srgbClr val="7A0000"/>
              </a:buClr>
              <a:defRPr/>
            </a:lvl3pPr>
            <a:lvl4pPr>
              <a:buClr>
                <a:srgbClr val="7A0000"/>
              </a:buClr>
              <a:defRPr/>
            </a:lvl4pPr>
            <a:lvl5pPr>
              <a:buClr>
                <a:srgbClr val="7A0000"/>
              </a:buClr>
              <a:defRPr/>
            </a:lvl5pPr>
          </a:lstStyle>
          <a:p>
            <a:pPr lvl="0"/>
            <a:r>
              <a:rPr lang="sl-SI" dirty="0" smtClean="0"/>
              <a:t>Kliknite, če želite urediti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E7CD-8456-4417-AD4B-8DAAA3F064D9}" type="datetimeFigureOut">
              <a:rPr lang="sl-SI" smtClean="0"/>
              <a:pPr/>
              <a:t>7. 05. 2017</a:t>
            </a:fld>
            <a:endParaRPr lang="sl-SI"/>
          </a:p>
        </p:txBody>
      </p:sp>
      <p:sp>
        <p:nvSpPr>
          <p:cNvPr id="9" name="Naslov 1"/>
          <p:cNvSpPr txBox="1">
            <a:spLocks/>
          </p:cNvSpPr>
          <p:nvPr userDrawn="1"/>
        </p:nvSpPr>
        <p:spPr>
          <a:xfrm>
            <a:off x="457200" y="44624"/>
            <a:ext cx="7571184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800" b="1">
                <a:solidFill>
                  <a:srgbClr val="BFBFBF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BFBFB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Kliknite, če želite urediti slog naslova matrice</a:t>
            </a:r>
          </a:p>
        </p:txBody>
      </p:sp>
      <p:sp>
        <p:nvSpPr>
          <p:cNvPr id="10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F39F511-A7B8-4CE6-972E-5B8CCD9E26D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836712"/>
            <a:ext cx="2057400" cy="5289451"/>
          </a:xfrm>
        </p:spPr>
        <p:txBody>
          <a:bodyPr vert="eaVert"/>
          <a:lstStyle/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836712"/>
            <a:ext cx="6019800" cy="5289451"/>
          </a:xfrm>
        </p:spPr>
        <p:txBody>
          <a:bodyPr vert="eaVert"/>
          <a:lstStyle>
            <a:lvl1pPr>
              <a:buClr>
                <a:srgbClr val="7A0000"/>
              </a:buClr>
              <a:defRPr/>
            </a:lvl1pPr>
            <a:lvl2pPr>
              <a:buClr>
                <a:srgbClr val="7A0000"/>
              </a:buClr>
              <a:defRPr/>
            </a:lvl2pPr>
            <a:lvl3pPr>
              <a:buClr>
                <a:srgbClr val="7A0000"/>
              </a:buClr>
              <a:defRPr/>
            </a:lvl3pPr>
            <a:lvl4pPr>
              <a:buClr>
                <a:srgbClr val="7A0000"/>
              </a:buClr>
              <a:defRPr/>
            </a:lvl4pPr>
            <a:lvl5pPr>
              <a:buClr>
                <a:srgbClr val="7A0000"/>
              </a:buClr>
              <a:defRPr/>
            </a:lvl5pPr>
          </a:lstStyle>
          <a:p>
            <a:pPr lvl="0"/>
            <a:r>
              <a:rPr lang="sl-SI" dirty="0" smtClean="0"/>
              <a:t>Kliknite, če želite urediti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E7CD-8456-4417-AD4B-8DAAA3F064D9}" type="datetimeFigureOut">
              <a:rPr lang="sl-SI" smtClean="0"/>
              <a:pPr/>
              <a:t>7. 05. 2017</a:t>
            </a:fld>
            <a:endParaRPr lang="sl-SI"/>
          </a:p>
        </p:txBody>
      </p:sp>
      <p:sp>
        <p:nvSpPr>
          <p:cNvPr id="9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F39F511-A7B8-4CE6-972E-5B8CCD9E26D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8614"/>
            <a:ext cx="7571184" cy="778098"/>
          </a:xfrm>
        </p:spPr>
        <p:txBody>
          <a:bodyPr>
            <a:noAutofit/>
          </a:bodyPr>
          <a:lstStyle>
            <a:lvl1pPr algn="l">
              <a:defRPr sz="4000" b="1">
                <a:solidFill>
                  <a:srgbClr val="BFBFBF"/>
                </a:solidFill>
              </a:defRPr>
            </a:lvl1pPr>
          </a:lstStyle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 marL="266700" indent="-266700">
              <a:buFont typeface="Arial" pitchFamily="34" charset="0"/>
              <a:buNone/>
              <a:defRPr sz="2800"/>
            </a:lvl1pPr>
            <a:lvl2pPr>
              <a:buClr>
                <a:srgbClr val="7A0000"/>
              </a:buClr>
              <a:defRPr sz="2800"/>
            </a:lvl2pPr>
            <a:lvl3pPr>
              <a:buClr>
                <a:srgbClr val="7A0000"/>
              </a:buClr>
              <a:defRPr/>
            </a:lvl3pPr>
            <a:lvl4pPr>
              <a:buClr>
                <a:srgbClr val="7A0000"/>
              </a:buClr>
              <a:defRPr/>
            </a:lvl4pPr>
            <a:lvl5pPr>
              <a:buClr>
                <a:srgbClr val="7A0000"/>
              </a:buClr>
              <a:defRPr/>
            </a:lvl5pPr>
          </a:lstStyle>
          <a:p>
            <a:pPr lvl="0"/>
            <a:r>
              <a:rPr lang="sl-SI" dirty="0" smtClean="0"/>
              <a:t>Kliknite, če želite urediti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E7CD-8456-4417-AD4B-8DAAA3F064D9}" type="datetimeFigureOut">
              <a:rPr lang="sl-SI" smtClean="0"/>
              <a:pPr/>
              <a:t>7. 05. 2017</a:t>
            </a:fld>
            <a:endParaRPr lang="sl-SI"/>
          </a:p>
        </p:txBody>
      </p:sp>
      <p:sp>
        <p:nvSpPr>
          <p:cNvPr id="10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F39F511-A7B8-4CE6-972E-5B8CCD9E26D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E7CD-8456-4417-AD4B-8DAAA3F064D9}" type="datetimeFigureOut">
              <a:rPr lang="sl-SI" smtClean="0"/>
              <a:pPr/>
              <a:t>7. 05. 2017</a:t>
            </a:fld>
            <a:endParaRPr lang="sl-SI"/>
          </a:p>
        </p:txBody>
      </p:sp>
      <p:sp>
        <p:nvSpPr>
          <p:cNvPr id="9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F39F511-A7B8-4CE6-972E-5B8CCD9E26D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400"/>
            </a:lvl1pPr>
            <a:lvl2pPr>
              <a:buClr>
                <a:srgbClr val="7A0000"/>
              </a:buClr>
              <a:defRPr sz="2400"/>
            </a:lvl2pPr>
            <a:lvl3pPr>
              <a:buClr>
                <a:srgbClr val="7A0000"/>
              </a:buClr>
              <a:defRPr sz="2000"/>
            </a:lvl3pPr>
            <a:lvl4pPr>
              <a:buClr>
                <a:srgbClr val="7A0000"/>
              </a:buClr>
              <a:defRPr sz="1800"/>
            </a:lvl4pPr>
            <a:lvl5pPr>
              <a:buClr>
                <a:srgbClr val="7A000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dirty="0" smtClean="0"/>
              <a:t>Kliknite, če želite urediti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400"/>
            </a:lvl1pPr>
            <a:lvl2pPr>
              <a:buClr>
                <a:srgbClr val="7A0000"/>
              </a:buClr>
              <a:defRPr sz="2400"/>
            </a:lvl2pPr>
            <a:lvl3pPr>
              <a:buClr>
                <a:srgbClr val="7A0000"/>
              </a:buClr>
              <a:defRPr sz="2000"/>
            </a:lvl3pPr>
            <a:lvl4pPr>
              <a:buClr>
                <a:srgbClr val="7A0000"/>
              </a:buClr>
              <a:defRPr sz="1800"/>
            </a:lvl4pPr>
            <a:lvl5pPr>
              <a:buClr>
                <a:srgbClr val="7A000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dirty="0" smtClean="0"/>
              <a:t>Kliknite, če želite urediti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E7CD-8456-4417-AD4B-8DAAA3F064D9}" type="datetimeFigureOut">
              <a:rPr lang="sl-SI" smtClean="0"/>
              <a:pPr/>
              <a:t>7. 05. 2017</a:t>
            </a:fld>
            <a:endParaRPr lang="sl-SI"/>
          </a:p>
        </p:txBody>
      </p:sp>
      <p:sp>
        <p:nvSpPr>
          <p:cNvPr id="10" name="Naslov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571184" cy="778098"/>
          </a:xfrm>
        </p:spPr>
        <p:txBody>
          <a:bodyPr>
            <a:noAutofit/>
          </a:bodyPr>
          <a:lstStyle>
            <a:lvl1pPr algn="l">
              <a:defRPr sz="4000" b="1">
                <a:solidFill>
                  <a:srgbClr val="BFBFBF"/>
                </a:solidFill>
              </a:defRPr>
            </a:lvl1pPr>
          </a:lstStyle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11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F39F511-A7B8-4CE6-972E-5B8CCD9E26D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27707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dirty="0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/>
          <a:lstStyle>
            <a:lvl1pPr>
              <a:buClr>
                <a:srgbClr val="7A0000"/>
              </a:buClr>
              <a:defRPr sz="2400"/>
            </a:lvl1pPr>
            <a:lvl2pPr>
              <a:buClr>
                <a:srgbClr val="7A0000"/>
              </a:buClr>
              <a:defRPr sz="2000"/>
            </a:lvl2pPr>
            <a:lvl3pPr>
              <a:buClr>
                <a:srgbClr val="7A0000"/>
              </a:buClr>
              <a:defRPr sz="1800"/>
            </a:lvl3pPr>
            <a:lvl4pPr>
              <a:buClr>
                <a:srgbClr val="7A0000"/>
              </a:buClr>
              <a:defRPr sz="1600"/>
            </a:lvl4pPr>
            <a:lvl5pPr>
              <a:buClr>
                <a:srgbClr val="7A0000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dirty="0" smtClean="0"/>
              <a:t>Kliknite, če želite urediti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27707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dirty="0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/>
          <a:lstStyle>
            <a:lvl1pPr>
              <a:buClr>
                <a:srgbClr val="7A0000"/>
              </a:buClr>
              <a:defRPr sz="2400"/>
            </a:lvl1pPr>
            <a:lvl2pPr>
              <a:buClr>
                <a:srgbClr val="7A0000"/>
              </a:buClr>
              <a:defRPr sz="2000"/>
            </a:lvl2pPr>
            <a:lvl3pPr>
              <a:buClr>
                <a:srgbClr val="7A0000"/>
              </a:buClr>
              <a:defRPr sz="1800"/>
            </a:lvl3pPr>
            <a:lvl4pPr>
              <a:buClr>
                <a:srgbClr val="7A0000"/>
              </a:buClr>
              <a:defRPr sz="1600"/>
            </a:lvl4pPr>
            <a:lvl5pPr>
              <a:buClr>
                <a:srgbClr val="7A0000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dirty="0" smtClean="0"/>
              <a:t>Kliknite, če želite urediti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E7CD-8456-4417-AD4B-8DAAA3F064D9}" type="datetimeFigureOut">
              <a:rPr lang="sl-SI" smtClean="0"/>
              <a:pPr/>
              <a:t>7. 05. 2017</a:t>
            </a:fld>
            <a:endParaRPr lang="sl-SI"/>
          </a:p>
        </p:txBody>
      </p:sp>
      <p:sp>
        <p:nvSpPr>
          <p:cNvPr id="12" name="Naslov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571184" cy="778098"/>
          </a:xfrm>
        </p:spPr>
        <p:txBody>
          <a:bodyPr>
            <a:noAutofit/>
          </a:bodyPr>
          <a:lstStyle>
            <a:lvl1pPr algn="l">
              <a:defRPr sz="4000" b="1">
                <a:solidFill>
                  <a:srgbClr val="BFBFBF"/>
                </a:solidFill>
              </a:defRPr>
            </a:lvl1pPr>
          </a:lstStyle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13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F39F511-A7B8-4CE6-972E-5B8CCD9E26D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E7CD-8456-4417-AD4B-8DAAA3F064D9}" type="datetimeFigureOut">
              <a:rPr lang="sl-SI" smtClean="0"/>
              <a:pPr/>
              <a:t>7. 05. 2017</a:t>
            </a:fld>
            <a:endParaRPr lang="sl-SI"/>
          </a:p>
        </p:txBody>
      </p:sp>
      <p:sp>
        <p:nvSpPr>
          <p:cNvPr id="8" name="Naslov 1"/>
          <p:cNvSpPr>
            <a:spLocks noGrp="1"/>
          </p:cNvSpPr>
          <p:nvPr>
            <p:ph type="title"/>
          </p:nvPr>
        </p:nvSpPr>
        <p:spPr>
          <a:xfrm>
            <a:off x="457200" y="58614"/>
            <a:ext cx="7571184" cy="778098"/>
          </a:xfrm>
        </p:spPr>
        <p:txBody>
          <a:bodyPr>
            <a:noAutofit/>
          </a:bodyPr>
          <a:lstStyle>
            <a:lvl1pPr algn="l">
              <a:defRPr sz="4000" b="1">
                <a:solidFill>
                  <a:srgbClr val="BFBFBF"/>
                </a:solidFill>
              </a:defRPr>
            </a:lvl1pPr>
          </a:lstStyle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9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F39F511-A7B8-4CE6-972E-5B8CCD9E26D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E7CD-8456-4417-AD4B-8DAAA3F064D9}" type="datetimeFigureOut">
              <a:rPr lang="sl-SI" smtClean="0"/>
              <a:pPr/>
              <a:t>7. 05. 2017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F511-A7B8-4CE6-972E-5B8CCD9E26D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3008313" cy="9361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836712"/>
            <a:ext cx="5111750" cy="5289451"/>
          </a:xfrm>
        </p:spPr>
        <p:txBody>
          <a:bodyPr/>
          <a:lstStyle>
            <a:lvl1pPr>
              <a:buClr>
                <a:srgbClr val="7A0000"/>
              </a:buClr>
              <a:defRPr sz="3200"/>
            </a:lvl1pPr>
            <a:lvl2pPr>
              <a:buClr>
                <a:srgbClr val="7A0000"/>
              </a:buClr>
              <a:defRPr sz="2800"/>
            </a:lvl2pPr>
            <a:lvl3pPr>
              <a:buClr>
                <a:srgbClr val="7A0000"/>
              </a:buClr>
              <a:defRPr sz="2400"/>
            </a:lvl3pPr>
            <a:lvl4pPr>
              <a:buClr>
                <a:srgbClr val="7A0000"/>
              </a:buClr>
              <a:defRPr sz="2000"/>
            </a:lvl4pPr>
            <a:lvl5pPr>
              <a:buClr>
                <a:srgbClr val="7A0000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dirty="0" smtClean="0"/>
              <a:t>Kliknite, če želite urediti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772816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dirty="0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E7CD-8456-4417-AD4B-8DAAA3F064D9}" type="datetimeFigureOut">
              <a:rPr lang="sl-SI" smtClean="0"/>
              <a:pPr/>
              <a:t>7. 05. 2017</a:t>
            </a:fld>
            <a:endParaRPr lang="sl-SI"/>
          </a:p>
        </p:txBody>
      </p:sp>
      <p:sp>
        <p:nvSpPr>
          <p:cNvPr id="10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F39F511-A7B8-4CE6-972E-5B8CCD9E26D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E7CD-8456-4417-AD4B-8DAAA3F064D9}" type="datetimeFigureOut">
              <a:rPr lang="sl-SI" smtClean="0"/>
              <a:pPr/>
              <a:t>7. 05. 2017</a:t>
            </a:fld>
            <a:endParaRPr lang="sl-SI"/>
          </a:p>
        </p:txBody>
      </p:sp>
      <p:sp>
        <p:nvSpPr>
          <p:cNvPr id="10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F39F511-A7B8-4CE6-972E-5B8CCD9E26D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alphaModFix amt="12000"/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 smtClean="0"/>
              <a:t>Kliknite, če želite urediti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BE7CD-8456-4417-AD4B-8DAAA3F064D9}" type="datetimeFigureOut">
              <a:rPr lang="sl-SI" smtClean="0"/>
              <a:pPr/>
              <a:t>7. 05. 2017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9F511-A7B8-4CE6-972E-5B8CCD9E26D2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7" name="Pravokotnik 6"/>
          <p:cNvSpPr/>
          <p:nvPr userDrawn="1"/>
        </p:nvSpPr>
        <p:spPr bwMode="auto">
          <a:xfrm>
            <a:off x="0" y="0"/>
            <a:ext cx="8028384" cy="835200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101013" y="0"/>
          <a:ext cx="952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r:id="rId15" imgW="3800160" imgH="3342960" progId="">
                  <p:embed/>
                </p:oleObj>
              </mc:Choice>
              <mc:Fallback>
                <p:oleObj r:id="rId15" imgW="3800160" imgH="334296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1013" y="0"/>
                        <a:ext cx="9525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7A0000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7A0000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7A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7A0000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7A0000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urban.peterlin@eimv.si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Radio </a:t>
            </a:r>
            <a:r>
              <a:rPr lang="sl-SI" sz="2800" dirty="0" smtClean="0">
                <a:solidFill>
                  <a:schemeClr val="tx1"/>
                </a:solidFill>
              </a:rPr>
              <a:t>B</a:t>
            </a:r>
            <a:r>
              <a:rPr lang="en-US" sz="2800" dirty="0" err="1" smtClean="0">
                <a:solidFill>
                  <a:schemeClr val="tx1"/>
                </a:solidFill>
              </a:rPr>
              <a:t>ase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sl-SI" sz="2800" dirty="0" smtClean="0">
                <a:solidFill>
                  <a:schemeClr val="tx1"/>
                </a:solidFill>
              </a:rPr>
              <a:t>S</a:t>
            </a:r>
            <a:r>
              <a:rPr lang="en-US" sz="2800" dirty="0" err="1" smtClean="0">
                <a:solidFill>
                  <a:schemeClr val="tx1"/>
                </a:solidFill>
              </a:rPr>
              <a:t>tations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sl-SI" sz="2800" dirty="0" smtClean="0">
                <a:solidFill>
                  <a:schemeClr val="tx1"/>
                </a:solidFill>
              </a:rPr>
              <a:t>S</a:t>
            </a:r>
            <a:r>
              <a:rPr lang="en-US" sz="2800" dirty="0" err="1" smtClean="0">
                <a:solidFill>
                  <a:schemeClr val="tx1"/>
                </a:solidFill>
              </a:rPr>
              <a:t>ited</a:t>
            </a:r>
            <a:r>
              <a:rPr lang="en-US" sz="2800" dirty="0" smtClean="0">
                <a:solidFill>
                  <a:schemeClr val="tx1"/>
                </a:solidFill>
              </a:rPr>
              <a:t> on </a:t>
            </a:r>
            <a:r>
              <a:rPr lang="sl-SI" sz="2800" dirty="0" smtClean="0">
                <a:solidFill>
                  <a:schemeClr val="tx1"/>
                </a:solidFill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</a:rPr>
              <a:t>ower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sl-SI" sz="2800" dirty="0" smtClean="0">
                <a:solidFill>
                  <a:schemeClr val="tx1"/>
                </a:solidFill>
              </a:rPr>
              <a:t>L</a:t>
            </a:r>
            <a:r>
              <a:rPr lang="en-US" sz="2800" dirty="0" err="1" smtClean="0">
                <a:solidFill>
                  <a:schemeClr val="tx1"/>
                </a:solidFill>
              </a:rPr>
              <a:t>ine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sl-SI" sz="2800" dirty="0" smtClean="0">
                <a:solidFill>
                  <a:schemeClr val="tx1"/>
                </a:solidFill>
              </a:rPr>
              <a:t>T</a:t>
            </a:r>
            <a:r>
              <a:rPr lang="en-US" sz="2800" dirty="0" err="1" smtClean="0">
                <a:solidFill>
                  <a:schemeClr val="tx1"/>
                </a:solidFill>
              </a:rPr>
              <a:t>owers</a:t>
            </a:r>
            <a:endParaRPr lang="sl-SI" sz="2800" dirty="0">
              <a:solidFill>
                <a:schemeClr val="tx1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14192"/>
            <a:ext cx="6400800" cy="2495128"/>
          </a:xfrm>
        </p:spPr>
        <p:txBody>
          <a:bodyPr>
            <a:normAutofit fontScale="85000" lnSpcReduction="20000"/>
          </a:bodyPr>
          <a:lstStyle/>
          <a:p>
            <a:r>
              <a:rPr lang="sl-SI" sz="1700" dirty="0"/>
              <a:t>Urban Metod </a:t>
            </a:r>
            <a:r>
              <a:rPr lang="sl-SI" sz="1700" dirty="0" smtClean="0"/>
              <a:t>Peterlin, </a:t>
            </a:r>
            <a:r>
              <a:rPr lang="sl-SI" sz="1700" dirty="0" err="1" smtClean="0"/>
              <a:t>M.Sc</a:t>
            </a:r>
            <a:r>
              <a:rPr lang="sl-SI" sz="1700" dirty="0" smtClean="0"/>
              <a:t>.</a:t>
            </a:r>
          </a:p>
          <a:p>
            <a:r>
              <a:rPr lang="sl-SI" sz="1700" dirty="0"/>
              <a:t>Jure </a:t>
            </a:r>
            <a:r>
              <a:rPr lang="sl-SI" sz="1700" dirty="0" smtClean="0"/>
              <a:t>Strmec, </a:t>
            </a:r>
            <a:r>
              <a:rPr lang="sl-SI" sz="1700" dirty="0" err="1" smtClean="0"/>
              <a:t>M.Sc</a:t>
            </a:r>
            <a:r>
              <a:rPr lang="sl-SI" sz="1700" dirty="0" smtClean="0"/>
              <a:t>.</a:t>
            </a:r>
          </a:p>
          <a:p>
            <a:r>
              <a:rPr lang="sl-SI" sz="1700" dirty="0"/>
              <a:t>Dušan </a:t>
            </a:r>
            <a:r>
              <a:rPr lang="sl-SI" sz="1700" dirty="0" smtClean="0"/>
              <a:t>Huč, </a:t>
            </a:r>
            <a:r>
              <a:rPr lang="sl-SI" sz="1700" dirty="0" err="1" smtClean="0"/>
              <a:t>M.Sc</a:t>
            </a:r>
            <a:r>
              <a:rPr lang="sl-SI" sz="1700" dirty="0" smtClean="0"/>
              <a:t>.</a:t>
            </a:r>
          </a:p>
          <a:p>
            <a:r>
              <a:rPr lang="en-US" sz="1700" dirty="0"/>
              <a:t>Electric Power Plants and Facilities Environmental Effects Department  </a:t>
            </a:r>
          </a:p>
          <a:p>
            <a:r>
              <a:rPr lang="en-US" sz="1700" dirty="0"/>
              <a:t>Milan </a:t>
            </a:r>
            <a:r>
              <a:rPr lang="en-US" sz="1700" dirty="0" err="1"/>
              <a:t>Vidmar</a:t>
            </a:r>
            <a:r>
              <a:rPr lang="en-US" sz="1700" dirty="0"/>
              <a:t> Electric Power Research Institute </a:t>
            </a:r>
          </a:p>
          <a:p>
            <a:r>
              <a:rPr lang="en-US" sz="1700" dirty="0"/>
              <a:t>Ljubljana, Slovenia </a:t>
            </a:r>
          </a:p>
          <a:p>
            <a:r>
              <a:rPr lang="en-US" sz="1700" dirty="0" smtClean="0">
                <a:hlinkClick r:id="rId2"/>
              </a:rPr>
              <a:t>urban.peterlin@eimv.si</a:t>
            </a:r>
            <a:endParaRPr lang="sl-SI" sz="1700" dirty="0" smtClean="0"/>
          </a:p>
          <a:p>
            <a:endParaRPr lang="sl-SI" sz="1600" dirty="0" smtClean="0"/>
          </a:p>
          <a:p>
            <a:endParaRPr lang="sl-SI" sz="1600" dirty="0" smtClean="0"/>
          </a:p>
          <a:p>
            <a:r>
              <a:rPr lang="sl-SI" sz="1400" dirty="0" err="1" smtClean="0"/>
              <a:t>Montenegrin</a:t>
            </a:r>
            <a:r>
              <a:rPr lang="sl-SI" sz="1400" dirty="0" smtClean="0"/>
              <a:t> </a:t>
            </a:r>
            <a:r>
              <a:rPr lang="sl-SI" sz="1400" dirty="0" err="1" smtClean="0"/>
              <a:t>Committee</a:t>
            </a:r>
            <a:r>
              <a:rPr lang="sl-SI" sz="1400" dirty="0" smtClean="0"/>
              <a:t> CIGRE – 5th </a:t>
            </a:r>
            <a:r>
              <a:rPr lang="sl-SI" sz="1400" dirty="0" err="1" smtClean="0"/>
              <a:t>Session</a:t>
            </a:r>
            <a:endParaRPr lang="sl-SI" sz="1400" dirty="0" smtClean="0"/>
          </a:p>
          <a:p>
            <a:r>
              <a:rPr lang="sl-SI" sz="1400" dirty="0" smtClean="0"/>
              <a:t>Bečići, </a:t>
            </a:r>
            <a:r>
              <a:rPr lang="sl-SI" sz="1400" dirty="0" err="1" smtClean="0"/>
              <a:t>Montenegro</a:t>
            </a:r>
            <a:r>
              <a:rPr lang="sl-SI" sz="1400" dirty="0" smtClean="0"/>
              <a:t>, </a:t>
            </a:r>
            <a:r>
              <a:rPr lang="sl-SI" sz="1400" dirty="0" err="1" smtClean="0"/>
              <a:t>May</a:t>
            </a:r>
            <a:r>
              <a:rPr lang="sl-SI" sz="1400" dirty="0" smtClean="0"/>
              <a:t> 2017</a:t>
            </a:r>
            <a:endParaRPr lang="en-US" sz="1400" dirty="0" smtClean="0"/>
          </a:p>
          <a:p>
            <a:endParaRPr lang="sl-SI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8614"/>
            <a:ext cx="7571184" cy="778098"/>
          </a:xfrm>
        </p:spPr>
        <p:txBody>
          <a:bodyPr/>
          <a:lstStyle/>
          <a:p>
            <a:r>
              <a:rPr lang="sl-SI" sz="2800" dirty="0" err="1"/>
              <a:t>I</a:t>
            </a:r>
            <a:r>
              <a:rPr lang="sl-SI" sz="2800" dirty="0" err="1" smtClean="0"/>
              <a:t>ntroduction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2400" dirty="0" err="1" smtClean="0"/>
              <a:t>Why</a:t>
            </a:r>
            <a:r>
              <a:rPr lang="sl-SI" sz="2400" dirty="0" smtClean="0"/>
              <a:t> </a:t>
            </a:r>
            <a:r>
              <a:rPr lang="sl-SI" sz="2400" dirty="0" err="1" smtClean="0"/>
              <a:t>position</a:t>
            </a:r>
            <a:r>
              <a:rPr lang="sl-SI" sz="2400" dirty="0" smtClean="0"/>
              <a:t> radio base </a:t>
            </a:r>
            <a:r>
              <a:rPr lang="sl-SI" sz="2400" dirty="0" err="1" smtClean="0"/>
              <a:t>stations</a:t>
            </a:r>
            <a:r>
              <a:rPr lang="sl-SI" sz="2400" dirty="0" smtClean="0"/>
              <a:t> on </a:t>
            </a:r>
            <a:r>
              <a:rPr lang="sl-SI" sz="2400" dirty="0" err="1" smtClean="0"/>
              <a:t>power</a:t>
            </a:r>
            <a:r>
              <a:rPr lang="sl-SI" sz="2400" dirty="0" smtClean="0"/>
              <a:t> line </a:t>
            </a:r>
            <a:r>
              <a:rPr lang="sl-SI" sz="2400" dirty="0" err="1" smtClean="0"/>
              <a:t>towers</a:t>
            </a:r>
            <a:r>
              <a:rPr lang="sl-SI" sz="2400" dirty="0" smtClean="0"/>
              <a:t>?</a:t>
            </a:r>
          </a:p>
          <a:p>
            <a:pPr algn="ctr"/>
            <a:endParaRPr lang="sl-SI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 smtClean="0"/>
              <a:t>To </a:t>
            </a:r>
            <a:r>
              <a:rPr lang="sl-SI" sz="2000" dirty="0" err="1" smtClean="0"/>
              <a:t>optimize</a:t>
            </a:r>
            <a:r>
              <a:rPr lang="sl-SI" sz="2000" dirty="0" smtClean="0"/>
              <a:t> </a:t>
            </a:r>
            <a:r>
              <a:rPr lang="sl-SI" sz="2000" dirty="0" err="1" smtClean="0"/>
              <a:t>the</a:t>
            </a:r>
            <a:r>
              <a:rPr lang="sl-SI" sz="2000" dirty="0" smtClean="0"/>
              <a:t> </a:t>
            </a:r>
            <a:r>
              <a:rPr lang="sl-SI" sz="2000" dirty="0" err="1" smtClean="0"/>
              <a:t>coverage</a:t>
            </a:r>
            <a:r>
              <a:rPr lang="sl-SI" sz="2000" dirty="0" smtClean="0"/>
              <a:t> </a:t>
            </a:r>
            <a:r>
              <a:rPr lang="sl-SI" sz="2000" dirty="0" err="1" smtClean="0"/>
              <a:t>of</a:t>
            </a:r>
            <a:r>
              <a:rPr lang="sl-SI" sz="2000" dirty="0"/>
              <a:t> </a:t>
            </a:r>
            <a:r>
              <a:rPr lang="sl-SI" sz="2000" dirty="0" err="1" smtClean="0"/>
              <a:t>the</a:t>
            </a:r>
            <a:r>
              <a:rPr lang="sl-SI" sz="2000" dirty="0" smtClean="0"/>
              <a:t> </a:t>
            </a:r>
            <a:r>
              <a:rPr lang="sl-SI" sz="2000" dirty="0" err="1" smtClean="0"/>
              <a:t>territory</a:t>
            </a:r>
            <a:r>
              <a:rPr lang="sl-SI" sz="2000" dirty="0" smtClean="0"/>
              <a:t> </a:t>
            </a:r>
            <a:r>
              <a:rPr lang="sl-SI" sz="2000" dirty="0" err="1" smtClean="0"/>
              <a:t>with</a:t>
            </a:r>
            <a:r>
              <a:rPr lang="sl-SI" sz="2000" dirty="0" smtClean="0"/>
              <a:t> </a:t>
            </a:r>
            <a:r>
              <a:rPr lang="sl-SI" sz="2000" dirty="0" err="1" smtClean="0"/>
              <a:t>mobile</a:t>
            </a:r>
            <a:r>
              <a:rPr lang="sl-SI" sz="2000" dirty="0" smtClean="0"/>
              <a:t> </a:t>
            </a:r>
            <a:r>
              <a:rPr lang="sl-SI" sz="2000" dirty="0" err="1" smtClean="0"/>
              <a:t>telephone</a:t>
            </a:r>
            <a:r>
              <a:rPr lang="sl-SI" sz="2000" dirty="0" smtClean="0"/>
              <a:t> </a:t>
            </a:r>
            <a:r>
              <a:rPr lang="sl-SI" sz="2000" dirty="0" err="1" smtClean="0"/>
              <a:t>network</a:t>
            </a:r>
            <a:r>
              <a:rPr lang="sl-SI" sz="2000" dirty="0" smtClean="0"/>
              <a:t> in </a:t>
            </a:r>
            <a:r>
              <a:rPr lang="sl-SI" sz="2000" dirty="0" err="1" smtClean="0"/>
              <a:t>rural</a:t>
            </a:r>
            <a:r>
              <a:rPr lang="sl-SI" sz="2000" dirty="0" smtClean="0"/>
              <a:t> </a:t>
            </a:r>
            <a:r>
              <a:rPr lang="sl-SI" sz="2000" dirty="0" err="1" smtClean="0"/>
              <a:t>areas</a:t>
            </a:r>
            <a:r>
              <a:rPr lang="sl-SI" sz="2000" dirty="0" smtClean="0"/>
              <a:t> </a:t>
            </a:r>
            <a:r>
              <a:rPr lang="sl-SI" sz="2000" dirty="0" err="1" smtClean="0"/>
              <a:t>where</a:t>
            </a:r>
            <a:r>
              <a:rPr lang="sl-SI" sz="2000" dirty="0" smtClean="0"/>
              <a:t> </a:t>
            </a:r>
            <a:r>
              <a:rPr lang="sl-SI" sz="2000" dirty="0" err="1" smtClean="0"/>
              <a:t>there</a:t>
            </a:r>
            <a:r>
              <a:rPr lang="sl-SI" sz="2000" dirty="0" smtClean="0"/>
              <a:t> are no </a:t>
            </a:r>
            <a:r>
              <a:rPr lang="sl-SI" sz="2000" dirty="0" err="1" smtClean="0"/>
              <a:t>other</a:t>
            </a:r>
            <a:r>
              <a:rPr lang="sl-SI" sz="2000" dirty="0" smtClean="0"/>
              <a:t> </a:t>
            </a:r>
            <a:r>
              <a:rPr lang="sl-SI" sz="2000" dirty="0" err="1" smtClean="0"/>
              <a:t>tall</a:t>
            </a:r>
            <a:r>
              <a:rPr lang="sl-SI" sz="2000" dirty="0" smtClean="0"/>
              <a:t> </a:t>
            </a:r>
            <a:r>
              <a:rPr lang="sl-SI" sz="2000" dirty="0" err="1" smtClean="0"/>
              <a:t>buildings</a:t>
            </a:r>
            <a:r>
              <a:rPr lang="sl-SI" sz="2000" dirty="0" smtClean="0"/>
              <a:t> </a:t>
            </a:r>
            <a:r>
              <a:rPr lang="sl-SI" sz="2000" dirty="0" err="1" smtClean="0"/>
              <a:t>where</a:t>
            </a:r>
            <a:r>
              <a:rPr lang="sl-SI" sz="2000" dirty="0" smtClean="0"/>
              <a:t> </a:t>
            </a:r>
            <a:r>
              <a:rPr lang="sl-SI" sz="2000" dirty="0" err="1" smtClean="0"/>
              <a:t>antennas</a:t>
            </a:r>
            <a:r>
              <a:rPr lang="sl-SI" sz="2000" dirty="0" smtClean="0"/>
              <a:t> </a:t>
            </a:r>
            <a:r>
              <a:rPr lang="sl-SI" sz="2000" dirty="0" err="1" smtClean="0"/>
              <a:t>could</a:t>
            </a:r>
            <a:r>
              <a:rPr lang="sl-SI" sz="2000" dirty="0" smtClean="0"/>
              <a:t> be </a:t>
            </a:r>
            <a:r>
              <a:rPr lang="sl-SI" sz="2000" dirty="0" err="1" smtClean="0"/>
              <a:t>installed</a:t>
            </a:r>
            <a:r>
              <a:rPr lang="sl-SI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 err="1" smtClean="0"/>
              <a:t>Because</a:t>
            </a:r>
            <a:r>
              <a:rPr lang="sl-SI" sz="2000" dirty="0" smtClean="0"/>
              <a:t> it is </a:t>
            </a:r>
            <a:r>
              <a:rPr lang="sl-SI" sz="2000" dirty="0" err="1" smtClean="0"/>
              <a:t>difficult</a:t>
            </a:r>
            <a:r>
              <a:rPr lang="sl-SI" sz="2000" dirty="0" smtClean="0"/>
              <a:t> to </a:t>
            </a:r>
            <a:r>
              <a:rPr lang="sl-SI" sz="2000" dirty="0" err="1" smtClean="0"/>
              <a:t>find</a:t>
            </a:r>
            <a:r>
              <a:rPr lang="sl-SI" sz="2000" dirty="0" smtClean="0"/>
              <a:t> </a:t>
            </a:r>
            <a:r>
              <a:rPr lang="sl-SI" sz="2000" dirty="0" err="1" smtClean="0"/>
              <a:t>suitable</a:t>
            </a:r>
            <a:r>
              <a:rPr lang="sl-SI" sz="2000" dirty="0" smtClean="0"/>
              <a:t> </a:t>
            </a:r>
            <a:r>
              <a:rPr lang="sl-SI" sz="2000" dirty="0" err="1" smtClean="0"/>
              <a:t>sites</a:t>
            </a:r>
            <a:r>
              <a:rPr lang="sl-SI" sz="2000" dirty="0" smtClean="0"/>
              <a:t> </a:t>
            </a:r>
            <a:r>
              <a:rPr lang="sl-SI" sz="2000" dirty="0" err="1" smtClean="0"/>
              <a:t>and</a:t>
            </a:r>
            <a:r>
              <a:rPr lang="sl-SI" sz="2000" dirty="0" smtClean="0"/>
              <a:t> </a:t>
            </a:r>
            <a:r>
              <a:rPr lang="sl-SI" sz="2000" dirty="0" err="1" smtClean="0"/>
              <a:t>obtain</a:t>
            </a:r>
            <a:r>
              <a:rPr lang="sl-SI" sz="2000" dirty="0" smtClean="0"/>
              <a:t> </a:t>
            </a:r>
            <a:r>
              <a:rPr lang="sl-SI" sz="2000" dirty="0" err="1" smtClean="0"/>
              <a:t>permits</a:t>
            </a:r>
            <a:r>
              <a:rPr lang="sl-SI" sz="2000" dirty="0" smtClean="0"/>
              <a:t> to </a:t>
            </a:r>
            <a:r>
              <a:rPr lang="sl-SI" sz="2000" dirty="0" err="1" smtClean="0"/>
              <a:t>build</a:t>
            </a:r>
            <a:r>
              <a:rPr lang="sl-SI" sz="2000" dirty="0" smtClean="0"/>
              <a:t> </a:t>
            </a:r>
            <a:r>
              <a:rPr lang="sl-SI" sz="2000" dirty="0" err="1" smtClean="0"/>
              <a:t>new</a:t>
            </a:r>
            <a:r>
              <a:rPr lang="sl-SI" sz="2000" dirty="0" smtClean="0"/>
              <a:t> radio base </a:t>
            </a:r>
            <a:r>
              <a:rPr lang="sl-SI" sz="2000" dirty="0" err="1" smtClean="0"/>
              <a:t>stations</a:t>
            </a:r>
            <a:r>
              <a:rPr lang="sl-SI" sz="2000" dirty="0" smtClean="0"/>
              <a:t> </a:t>
            </a:r>
            <a:r>
              <a:rPr lang="sl-SI" sz="2000" dirty="0" err="1" smtClean="0"/>
              <a:t>towers</a:t>
            </a:r>
            <a:r>
              <a:rPr lang="sl-SI" sz="2000" dirty="0" smtClean="0"/>
              <a:t>. </a:t>
            </a:r>
          </a:p>
          <a:p>
            <a:endParaRPr lang="sl-SI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8614"/>
            <a:ext cx="7571184" cy="778098"/>
          </a:xfrm>
        </p:spPr>
        <p:txBody>
          <a:bodyPr/>
          <a:lstStyle/>
          <a:p>
            <a:r>
              <a:rPr lang="sl-SI" sz="2800" dirty="0" err="1" smtClean="0"/>
              <a:t>Aspects</a:t>
            </a:r>
            <a:r>
              <a:rPr lang="sl-SI" sz="2800" dirty="0" smtClean="0"/>
              <a:t> to </a:t>
            </a:r>
            <a:r>
              <a:rPr lang="sl-SI" sz="2800" dirty="0" err="1" smtClean="0"/>
              <a:t>which</a:t>
            </a:r>
            <a:r>
              <a:rPr lang="sl-SI" sz="2800" dirty="0" smtClean="0"/>
              <a:t> </a:t>
            </a:r>
            <a:r>
              <a:rPr lang="sl-SI" sz="2800" dirty="0" err="1" smtClean="0"/>
              <a:t>attention</a:t>
            </a:r>
            <a:r>
              <a:rPr lang="sl-SI" sz="2800" dirty="0" smtClean="0"/>
              <a:t> </a:t>
            </a:r>
            <a:r>
              <a:rPr lang="sl-SI" sz="2800" dirty="0" err="1" smtClean="0"/>
              <a:t>should</a:t>
            </a:r>
            <a:r>
              <a:rPr lang="sl-SI" sz="2800" dirty="0" smtClean="0"/>
              <a:t> be </a:t>
            </a:r>
            <a:r>
              <a:rPr lang="sl-SI" sz="2800" dirty="0" err="1" smtClean="0"/>
              <a:t>given</a:t>
            </a:r>
            <a:r>
              <a:rPr lang="sl-SI" sz="2800" dirty="0" smtClean="0"/>
              <a:t> (1)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dirty="0" err="1" smtClean="0"/>
              <a:t>Tower</a:t>
            </a:r>
            <a:r>
              <a:rPr lang="sl-SI" sz="2400" dirty="0" smtClean="0"/>
              <a:t> </a:t>
            </a:r>
            <a:r>
              <a:rPr lang="sl-SI" sz="2400" dirty="0" err="1" smtClean="0"/>
              <a:t>potential</a:t>
            </a:r>
            <a:r>
              <a:rPr lang="sl-SI" sz="2400" dirty="0" smtClean="0"/>
              <a:t> rise: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 err="1" smtClean="0"/>
              <a:t>Earth</a:t>
            </a:r>
            <a:r>
              <a:rPr lang="sl-SI" sz="2000" dirty="0" smtClean="0"/>
              <a:t> </a:t>
            </a:r>
            <a:r>
              <a:rPr lang="sl-SI" sz="2000" dirty="0" err="1" smtClean="0"/>
              <a:t>potential</a:t>
            </a:r>
            <a:r>
              <a:rPr lang="sl-SI" sz="2000" dirty="0" smtClean="0"/>
              <a:t> rise in </a:t>
            </a:r>
            <a:r>
              <a:rPr lang="sl-SI" sz="2000" dirty="0" err="1" smtClean="0"/>
              <a:t>case</a:t>
            </a:r>
            <a:r>
              <a:rPr lang="sl-SI" sz="2000" dirty="0" smtClean="0"/>
              <a:t> </a:t>
            </a:r>
            <a:r>
              <a:rPr lang="sl-SI" sz="2000" dirty="0" err="1" smtClean="0"/>
              <a:t>of</a:t>
            </a:r>
            <a:r>
              <a:rPr lang="sl-SI" sz="2000" dirty="0" smtClean="0"/>
              <a:t> </a:t>
            </a:r>
            <a:r>
              <a:rPr lang="sl-SI" sz="2000" dirty="0" err="1" smtClean="0"/>
              <a:t>earth</a:t>
            </a:r>
            <a:r>
              <a:rPr lang="sl-SI" sz="2000" dirty="0" smtClean="0"/>
              <a:t> </a:t>
            </a:r>
            <a:r>
              <a:rPr lang="sl-SI" sz="2000" dirty="0" err="1" smtClean="0"/>
              <a:t>fault</a:t>
            </a:r>
            <a:r>
              <a:rPr lang="sl-SI" sz="2000" dirty="0" smtClean="0"/>
              <a:t> on a </a:t>
            </a:r>
            <a:r>
              <a:rPr lang="sl-SI" sz="2000" dirty="0" err="1" smtClean="0"/>
              <a:t>power</a:t>
            </a:r>
            <a:r>
              <a:rPr lang="sl-SI" sz="2000" dirty="0" smtClean="0"/>
              <a:t> line </a:t>
            </a:r>
            <a:r>
              <a:rPr lang="sl-SI" sz="2000" dirty="0" err="1" smtClean="0"/>
              <a:t>tower</a:t>
            </a:r>
            <a:endParaRPr lang="sl-SI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 err="1" smtClean="0"/>
              <a:t>Lightning</a:t>
            </a:r>
            <a:r>
              <a:rPr lang="sl-SI" sz="2000" dirty="0" smtClean="0"/>
              <a:t> </a:t>
            </a:r>
            <a:r>
              <a:rPr lang="sl-SI" sz="2000" dirty="0" err="1" smtClean="0"/>
              <a:t>strike</a:t>
            </a:r>
            <a:r>
              <a:rPr lang="sl-SI" sz="2000" dirty="0" smtClean="0"/>
              <a:t> at </a:t>
            </a:r>
            <a:r>
              <a:rPr lang="sl-SI" sz="2000" dirty="0" err="1" smtClean="0"/>
              <a:t>the</a:t>
            </a:r>
            <a:r>
              <a:rPr lang="sl-SI" sz="2000" dirty="0" smtClean="0"/>
              <a:t> </a:t>
            </a:r>
            <a:r>
              <a:rPr lang="sl-SI" sz="2000" dirty="0" err="1" smtClean="0"/>
              <a:t>tower</a:t>
            </a:r>
            <a:r>
              <a:rPr lang="sl-SI" sz="2000" dirty="0" smtClean="0"/>
              <a:t> </a:t>
            </a:r>
            <a:r>
              <a:rPr lang="sl-SI" sz="2000" dirty="0" err="1" smtClean="0"/>
              <a:t>or</a:t>
            </a:r>
            <a:r>
              <a:rPr lang="sl-SI" sz="2000" dirty="0" smtClean="0"/>
              <a:t> </a:t>
            </a:r>
            <a:r>
              <a:rPr lang="sl-SI" sz="2000" dirty="0" err="1" smtClean="0"/>
              <a:t>transmisssion</a:t>
            </a:r>
            <a:r>
              <a:rPr lang="sl-SI" sz="2000" dirty="0" smtClean="0"/>
              <a:t> line</a:t>
            </a:r>
          </a:p>
          <a:p>
            <a:endParaRPr lang="sl-SI" sz="2000" dirty="0" smtClean="0"/>
          </a:p>
          <a:p>
            <a:pPr marL="0" indent="0"/>
            <a:r>
              <a:rPr lang="sl-SI" sz="2000" dirty="0" err="1">
                <a:ea typeface="Times New Roman" panose="02020603050405020304" pitchFamily="18" charset="0"/>
              </a:rPr>
              <a:t>Proper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geometry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of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earthing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system</a:t>
            </a:r>
            <a:r>
              <a:rPr lang="sl-SI" sz="2000" dirty="0">
                <a:ea typeface="Times New Roman" panose="02020603050405020304" pitchFamily="18" charset="0"/>
              </a:rPr>
              <a:t> – </a:t>
            </a:r>
            <a:r>
              <a:rPr lang="sl-SI" sz="2000" dirty="0" err="1">
                <a:ea typeface="Times New Roman" panose="02020603050405020304" pitchFamily="18" charset="0"/>
              </a:rPr>
              <a:t>potential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funnel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shape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such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that</a:t>
            </a:r>
            <a:r>
              <a:rPr lang="sl-SI" sz="2000" dirty="0">
                <a:ea typeface="Times New Roman" panose="02020603050405020304" pitchFamily="18" charset="0"/>
              </a:rPr>
              <a:t> magnitude </a:t>
            </a:r>
            <a:r>
              <a:rPr lang="sl-SI" sz="2000" dirty="0" err="1">
                <a:ea typeface="Times New Roman" panose="02020603050405020304" pitchFamily="18" charset="0"/>
              </a:rPr>
              <a:t>of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touch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and</a:t>
            </a:r>
            <a:r>
              <a:rPr lang="sl-SI" sz="2000" dirty="0">
                <a:ea typeface="Times New Roman" panose="02020603050405020304" pitchFamily="18" charset="0"/>
              </a:rPr>
              <a:t> step </a:t>
            </a:r>
            <a:r>
              <a:rPr lang="sl-SI" sz="2000" dirty="0" err="1">
                <a:ea typeface="Times New Roman" panose="02020603050405020304" pitchFamily="18" charset="0"/>
              </a:rPr>
              <a:t>voltage</a:t>
            </a:r>
            <a:r>
              <a:rPr lang="sl-SI" sz="2000" dirty="0">
                <a:ea typeface="Times New Roman" panose="02020603050405020304" pitchFamily="18" charset="0"/>
              </a:rPr>
              <a:t> is not </a:t>
            </a:r>
            <a:r>
              <a:rPr lang="sl-SI" sz="2000" dirty="0" err="1">
                <a:ea typeface="Times New Roman" panose="02020603050405020304" pitchFamily="18" charset="0"/>
              </a:rPr>
              <a:t>exceeded</a:t>
            </a:r>
            <a:r>
              <a:rPr lang="sl-SI" sz="2000" dirty="0">
                <a:ea typeface="Times New Roman" panose="02020603050405020304" pitchFamily="18" charset="0"/>
              </a:rPr>
              <a:t> at </a:t>
            </a:r>
            <a:r>
              <a:rPr lang="sl-SI" sz="2000" dirty="0" err="1">
                <a:ea typeface="Times New Roman" panose="02020603050405020304" pitchFamily="18" charset="0"/>
              </a:rPr>
              <a:t>the</a:t>
            </a:r>
            <a:r>
              <a:rPr lang="sl-SI" sz="2000" dirty="0">
                <a:ea typeface="Times New Roman" panose="02020603050405020304" pitchFamily="18" charset="0"/>
              </a:rPr>
              <a:t> site </a:t>
            </a:r>
            <a:r>
              <a:rPr lang="sl-SI" sz="2000" dirty="0" err="1">
                <a:ea typeface="Times New Roman" panose="02020603050405020304" pitchFamily="18" charset="0"/>
              </a:rPr>
              <a:t>of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tower</a:t>
            </a:r>
            <a:r>
              <a:rPr lang="sl-SI" sz="2000" dirty="0">
                <a:ea typeface="Times New Roman" panose="02020603050405020304" pitchFamily="18" charset="0"/>
              </a:rPr>
              <a:t>. </a:t>
            </a:r>
          </a:p>
          <a:p>
            <a:endParaRPr lang="sl-SI" sz="2000" dirty="0"/>
          </a:p>
          <a:p>
            <a:endParaRPr lang="sl-SI" sz="2000" dirty="0" smtClean="0"/>
          </a:p>
        </p:txBody>
      </p:sp>
      <p:pic>
        <p:nvPicPr>
          <p:cNvPr id="2050" name="Slika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409"/>
          <a:stretch>
            <a:fillRect/>
          </a:stretch>
        </p:blipFill>
        <p:spPr bwMode="auto">
          <a:xfrm>
            <a:off x="179512" y="3706489"/>
            <a:ext cx="2730375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Slika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575" y="3706489"/>
            <a:ext cx="2746527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Slika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790" y="3706489"/>
            <a:ext cx="2769971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jeZBesedilom 4"/>
          <p:cNvSpPr txBox="1"/>
          <p:nvPr/>
        </p:nvSpPr>
        <p:spPr>
          <a:xfrm>
            <a:off x="129230" y="5554761"/>
            <a:ext cx="2652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 err="1"/>
              <a:t>S</a:t>
            </a:r>
            <a:r>
              <a:rPr lang="sl-SI" sz="1200" dirty="0" err="1" smtClean="0"/>
              <a:t>patial</a:t>
            </a:r>
            <a:r>
              <a:rPr lang="sl-SI" sz="1200" dirty="0" smtClean="0"/>
              <a:t> </a:t>
            </a:r>
            <a:r>
              <a:rPr lang="sl-SI" sz="1200" dirty="0" err="1" smtClean="0"/>
              <a:t>distribution</a:t>
            </a:r>
            <a:r>
              <a:rPr lang="sl-SI" sz="1200" dirty="0" smtClean="0"/>
              <a:t> </a:t>
            </a:r>
            <a:r>
              <a:rPr lang="sl-SI" sz="1200" dirty="0" err="1" smtClean="0"/>
              <a:t>of</a:t>
            </a:r>
            <a:r>
              <a:rPr lang="sl-SI" sz="1200" dirty="0" smtClean="0"/>
              <a:t> </a:t>
            </a:r>
            <a:r>
              <a:rPr lang="sl-SI" sz="1200" dirty="0" err="1" smtClean="0"/>
              <a:t>potential</a:t>
            </a:r>
            <a:r>
              <a:rPr lang="sl-SI" sz="1200" dirty="0" smtClean="0"/>
              <a:t> </a:t>
            </a:r>
            <a:r>
              <a:rPr lang="sl-SI" sz="1200" dirty="0" err="1" smtClean="0"/>
              <a:t>funnel</a:t>
            </a:r>
            <a:r>
              <a:rPr lang="sl-SI" sz="1200" dirty="0" smtClean="0"/>
              <a:t> at </a:t>
            </a:r>
            <a:r>
              <a:rPr lang="sl-SI" sz="1200" dirty="0" err="1" smtClean="0"/>
              <a:t>the</a:t>
            </a:r>
            <a:r>
              <a:rPr lang="sl-SI" sz="1200" dirty="0" smtClean="0"/>
              <a:t> site </a:t>
            </a:r>
            <a:r>
              <a:rPr lang="sl-SI" sz="1200" dirty="0" err="1" smtClean="0"/>
              <a:t>of</a:t>
            </a:r>
            <a:r>
              <a:rPr lang="sl-SI" sz="1200" dirty="0" smtClean="0"/>
              <a:t> </a:t>
            </a:r>
            <a:r>
              <a:rPr lang="sl-SI" sz="1200" dirty="0" err="1" smtClean="0"/>
              <a:t>the</a:t>
            </a:r>
            <a:r>
              <a:rPr lang="sl-SI" sz="1200" dirty="0" smtClean="0"/>
              <a:t> </a:t>
            </a:r>
            <a:r>
              <a:rPr lang="sl-SI" sz="1200" dirty="0" err="1" smtClean="0"/>
              <a:t>tower</a:t>
            </a:r>
            <a:r>
              <a:rPr lang="sl-SI" sz="1200" dirty="0" smtClean="0"/>
              <a:t> </a:t>
            </a:r>
            <a:endParaRPr lang="sl-SI" sz="1200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3110071" y="5554761"/>
            <a:ext cx="2819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 err="1"/>
              <a:t>S</a:t>
            </a:r>
            <a:r>
              <a:rPr lang="sl-SI" sz="1200" dirty="0" err="1" smtClean="0"/>
              <a:t>patial</a:t>
            </a:r>
            <a:r>
              <a:rPr lang="sl-SI" sz="1200" dirty="0" smtClean="0"/>
              <a:t> </a:t>
            </a:r>
            <a:r>
              <a:rPr lang="sl-SI" sz="1200" dirty="0" err="1" smtClean="0"/>
              <a:t>distribution</a:t>
            </a:r>
            <a:r>
              <a:rPr lang="sl-SI" sz="1200" dirty="0" smtClean="0"/>
              <a:t> </a:t>
            </a:r>
            <a:r>
              <a:rPr lang="sl-SI" sz="1200" dirty="0" err="1" smtClean="0"/>
              <a:t>of</a:t>
            </a:r>
            <a:r>
              <a:rPr lang="sl-SI" sz="1200" dirty="0" smtClean="0"/>
              <a:t> </a:t>
            </a:r>
            <a:r>
              <a:rPr lang="sl-SI" sz="1200" dirty="0" err="1" smtClean="0"/>
              <a:t>potential</a:t>
            </a:r>
            <a:r>
              <a:rPr lang="sl-SI" sz="1200" dirty="0" smtClean="0"/>
              <a:t> </a:t>
            </a:r>
            <a:r>
              <a:rPr lang="sl-SI" sz="1200" dirty="0" err="1" smtClean="0"/>
              <a:t>funnel</a:t>
            </a:r>
            <a:r>
              <a:rPr lang="sl-SI" sz="1200" dirty="0" smtClean="0"/>
              <a:t> at </a:t>
            </a:r>
            <a:r>
              <a:rPr lang="sl-SI" sz="1200" dirty="0" err="1" smtClean="0"/>
              <a:t>the</a:t>
            </a:r>
            <a:r>
              <a:rPr lang="sl-SI" sz="1200" dirty="0" smtClean="0"/>
              <a:t> site </a:t>
            </a:r>
            <a:r>
              <a:rPr lang="sl-SI" sz="1200" dirty="0" err="1" smtClean="0"/>
              <a:t>of</a:t>
            </a:r>
            <a:r>
              <a:rPr lang="sl-SI" sz="1200" dirty="0" smtClean="0"/>
              <a:t> </a:t>
            </a:r>
            <a:r>
              <a:rPr lang="sl-SI" sz="1200" dirty="0" err="1" smtClean="0"/>
              <a:t>the</a:t>
            </a:r>
            <a:r>
              <a:rPr lang="sl-SI" sz="1200" dirty="0" smtClean="0"/>
              <a:t> </a:t>
            </a:r>
            <a:r>
              <a:rPr lang="sl-SI" sz="1200" dirty="0" err="1" smtClean="0"/>
              <a:t>tower</a:t>
            </a:r>
            <a:r>
              <a:rPr lang="sl-SI" sz="1200" dirty="0" smtClean="0"/>
              <a:t> – RBS is </a:t>
            </a:r>
            <a:r>
              <a:rPr lang="sl-SI" sz="1200" dirty="0" err="1" smtClean="0"/>
              <a:t>installed</a:t>
            </a:r>
            <a:r>
              <a:rPr lang="sl-SI" sz="1200" dirty="0" smtClean="0"/>
              <a:t> </a:t>
            </a:r>
            <a:r>
              <a:rPr lang="sl-SI" sz="1200" dirty="0" err="1" smtClean="0"/>
              <a:t>within</a:t>
            </a:r>
            <a:r>
              <a:rPr lang="sl-SI" sz="1200" dirty="0" smtClean="0"/>
              <a:t> </a:t>
            </a:r>
            <a:r>
              <a:rPr lang="sl-SI" sz="1200" dirty="0" err="1" smtClean="0"/>
              <a:t>the</a:t>
            </a:r>
            <a:r>
              <a:rPr lang="sl-SI" sz="1200" dirty="0" smtClean="0"/>
              <a:t> </a:t>
            </a:r>
            <a:r>
              <a:rPr lang="sl-SI" sz="1200" dirty="0" err="1" smtClean="0"/>
              <a:t>tower</a:t>
            </a:r>
            <a:r>
              <a:rPr lang="sl-SI" sz="1200" dirty="0" smtClean="0"/>
              <a:t> </a:t>
            </a:r>
            <a:r>
              <a:rPr lang="sl-SI" sz="1200" dirty="0" err="1" smtClean="0"/>
              <a:t>between</a:t>
            </a:r>
            <a:r>
              <a:rPr lang="sl-SI" sz="1200" dirty="0" smtClean="0"/>
              <a:t> </a:t>
            </a:r>
            <a:r>
              <a:rPr lang="sl-SI" sz="1200" dirty="0" err="1" smtClean="0"/>
              <a:t>its</a:t>
            </a:r>
            <a:r>
              <a:rPr lang="sl-SI" sz="1200" dirty="0" smtClean="0"/>
              <a:t> </a:t>
            </a:r>
            <a:r>
              <a:rPr lang="sl-SI" sz="1200" dirty="0" err="1" smtClean="0"/>
              <a:t>legs</a:t>
            </a:r>
            <a:endParaRPr lang="sl-SI" sz="1200" dirty="0"/>
          </a:p>
        </p:txBody>
      </p:sp>
      <p:sp>
        <p:nvSpPr>
          <p:cNvPr id="7" name="PoljeZBesedilom 6"/>
          <p:cNvSpPr txBox="1"/>
          <p:nvPr/>
        </p:nvSpPr>
        <p:spPr>
          <a:xfrm>
            <a:off x="6125246" y="5554761"/>
            <a:ext cx="2643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 err="1"/>
              <a:t>S</a:t>
            </a:r>
            <a:r>
              <a:rPr lang="sl-SI" sz="1200" dirty="0" err="1" smtClean="0"/>
              <a:t>patial</a:t>
            </a:r>
            <a:r>
              <a:rPr lang="sl-SI" sz="1200" dirty="0" smtClean="0"/>
              <a:t> </a:t>
            </a:r>
            <a:r>
              <a:rPr lang="sl-SI" sz="1200" dirty="0" err="1" smtClean="0"/>
              <a:t>distribution</a:t>
            </a:r>
            <a:r>
              <a:rPr lang="sl-SI" sz="1200" dirty="0" smtClean="0"/>
              <a:t> </a:t>
            </a:r>
            <a:r>
              <a:rPr lang="sl-SI" sz="1200" dirty="0" err="1" smtClean="0"/>
              <a:t>of</a:t>
            </a:r>
            <a:r>
              <a:rPr lang="sl-SI" sz="1200" dirty="0" smtClean="0"/>
              <a:t> </a:t>
            </a:r>
            <a:r>
              <a:rPr lang="sl-SI" sz="1200" dirty="0" err="1" smtClean="0"/>
              <a:t>potential</a:t>
            </a:r>
            <a:r>
              <a:rPr lang="sl-SI" sz="1200" dirty="0" smtClean="0"/>
              <a:t> </a:t>
            </a:r>
            <a:r>
              <a:rPr lang="sl-SI" sz="1200" dirty="0" err="1" smtClean="0"/>
              <a:t>funnel</a:t>
            </a:r>
            <a:r>
              <a:rPr lang="sl-SI" sz="1200" dirty="0" smtClean="0"/>
              <a:t> at </a:t>
            </a:r>
            <a:r>
              <a:rPr lang="sl-SI" sz="1200" dirty="0" err="1" smtClean="0"/>
              <a:t>the</a:t>
            </a:r>
            <a:r>
              <a:rPr lang="sl-SI" sz="1200" dirty="0" smtClean="0"/>
              <a:t> site </a:t>
            </a:r>
            <a:r>
              <a:rPr lang="sl-SI" sz="1200" dirty="0" err="1" smtClean="0"/>
              <a:t>of</a:t>
            </a:r>
            <a:r>
              <a:rPr lang="sl-SI" sz="1200" dirty="0" smtClean="0"/>
              <a:t> </a:t>
            </a:r>
            <a:r>
              <a:rPr lang="sl-SI" sz="1200" dirty="0" err="1" smtClean="0"/>
              <a:t>the</a:t>
            </a:r>
            <a:r>
              <a:rPr lang="sl-SI" sz="1200" dirty="0" smtClean="0"/>
              <a:t> </a:t>
            </a:r>
            <a:r>
              <a:rPr lang="sl-SI" sz="1200" dirty="0" err="1" smtClean="0"/>
              <a:t>tower</a:t>
            </a:r>
            <a:r>
              <a:rPr lang="sl-SI" sz="1200" dirty="0" smtClean="0"/>
              <a:t> – RBS is </a:t>
            </a:r>
            <a:r>
              <a:rPr lang="sl-SI" sz="1200" dirty="0" err="1" smtClean="0"/>
              <a:t>installed</a:t>
            </a:r>
            <a:r>
              <a:rPr lang="sl-SI" sz="1200" dirty="0" smtClean="0"/>
              <a:t> </a:t>
            </a:r>
            <a:r>
              <a:rPr lang="sl-SI" sz="1200" dirty="0" err="1" smtClean="0"/>
              <a:t>near</a:t>
            </a:r>
            <a:r>
              <a:rPr lang="sl-SI" sz="1200" dirty="0" smtClean="0"/>
              <a:t> </a:t>
            </a:r>
            <a:r>
              <a:rPr lang="sl-SI" sz="1200" dirty="0" err="1" smtClean="0"/>
              <a:t>the</a:t>
            </a:r>
            <a:r>
              <a:rPr lang="sl-SI" sz="1200" dirty="0" smtClean="0"/>
              <a:t> </a:t>
            </a:r>
            <a:r>
              <a:rPr lang="sl-SI" sz="1200" dirty="0" err="1" smtClean="0"/>
              <a:t>tower</a:t>
            </a:r>
            <a:r>
              <a:rPr lang="sl-SI" sz="1200" dirty="0" smtClean="0"/>
              <a:t> </a:t>
            </a:r>
            <a:endParaRPr lang="sl-SI" sz="1200" dirty="0"/>
          </a:p>
        </p:txBody>
      </p:sp>
    </p:spTree>
    <p:extLst>
      <p:ext uri="{BB962C8B-B14F-4D97-AF65-F5344CB8AC3E}">
        <p14:creationId xmlns:p14="http://schemas.microsoft.com/office/powerpoint/2010/main" val="39975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8614"/>
            <a:ext cx="7571184" cy="778098"/>
          </a:xfrm>
        </p:spPr>
        <p:txBody>
          <a:bodyPr/>
          <a:lstStyle/>
          <a:p>
            <a:r>
              <a:rPr lang="sl-SI" sz="2800" dirty="0" err="1" smtClean="0"/>
              <a:t>Aspects</a:t>
            </a:r>
            <a:r>
              <a:rPr lang="sl-SI" sz="2800" dirty="0" smtClean="0"/>
              <a:t> to </a:t>
            </a:r>
            <a:r>
              <a:rPr lang="sl-SI" sz="2800" dirty="0" err="1" smtClean="0"/>
              <a:t>which</a:t>
            </a:r>
            <a:r>
              <a:rPr lang="sl-SI" sz="2800" dirty="0" smtClean="0"/>
              <a:t> </a:t>
            </a:r>
            <a:r>
              <a:rPr lang="sl-SI" sz="2800" dirty="0" err="1" smtClean="0"/>
              <a:t>attention</a:t>
            </a:r>
            <a:r>
              <a:rPr lang="sl-SI" sz="2800" dirty="0" smtClean="0"/>
              <a:t> </a:t>
            </a:r>
            <a:r>
              <a:rPr lang="sl-SI" sz="2800" dirty="0" err="1" smtClean="0"/>
              <a:t>should</a:t>
            </a:r>
            <a:r>
              <a:rPr lang="sl-SI" sz="2800" dirty="0" smtClean="0"/>
              <a:t> be </a:t>
            </a:r>
            <a:r>
              <a:rPr lang="sl-SI" sz="2800" dirty="0" err="1" smtClean="0"/>
              <a:t>given</a:t>
            </a:r>
            <a:r>
              <a:rPr lang="sl-SI" sz="2800" dirty="0" smtClean="0"/>
              <a:t> (2)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dirty="0" err="1" smtClean="0"/>
              <a:t>Power</a:t>
            </a:r>
            <a:r>
              <a:rPr lang="sl-SI" sz="2400" dirty="0" smtClean="0"/>
              <a:t> </a:t>
            </a:r>
            <a:r>
              <a:rPr lang="sl-SI" sz="2400" dirty="0" err="1" smtClean="0"/>
              <a:t>supply</a:t>
            </a:r>
            <a:r>
              <a:rPr lang="sl-SI" sz="2400" dirty="0" smtClean="0"/>
              <a:t> </a:t>
            </a:r>
            <a:r>
              <a:rPr lang="sl-SI" sz="2400" dirty="0" err="1" smtClean="0"/>
              <a:t>and</a:t>
            </a:r>
            <a:r>
              <a:rPr lang="sl-SI" sz="2400" dirty="0" smtClean="0"/>
              <a:t> </a:t>
            </a:r>
            <a:r>
              <a:rPr lang="sl-SI" sz="2400" dirty="0" err="1" smtClean="0"/>
              <a:t>protecton</a:t>
            </a:r>
            <a:r>
              <a:rPr lang="sl-SI" sz="24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 err="1" smtClean="0"/>
              <a:t>Feeding</a:t>
            </a:r>
            <a:r>
              <a:rPr lang="sl-SI" sz="2000" dirty="0" smtClean="0"/>
              <a:t> </a:t>
            </a:r>
            <a:r>
              <a:rPr lang="sl-SI" sz="2000" dirty="0" err="1" smtClean="0"/>
              <a:t>from</a:t>
            </a:r>
            <a:r>
              <a:rPr lang="sl-SI" sz="2000" dirty="0" smtClean="0"/>
              <a:t> LV </a:t>
            </a:r>
            <a:r>
              <a:rPr lang="sl-SI" sz="2000" dirty="0" err="1" smtClean="0"/>
              <a:t>network</a:t>
            </a:r>
            <a:endParaRPr lang="sl-SI" sz="2000" dirty="0" smtClean="0"/>
          </a:p>
          <a:p>
            <a:pPr marL="0" indent="0"/>
            <a:r>
              <a:rPr lang="sl-SI" sz="2000" dirty="0" smtClean="0"/>
              <a:t>      </a:t>
            </a:r>
            <a:r>
              <a:rPr lang="sl-SI" sz="1600" dirty="0" err="1" smtClean="0"/>
              <a:t>Isolating</a:t>
            </a:r>
            <a:r>
              <a:rPr lang="sl-SI" sz="1600" dirty="0" smtClean="0"/>
              <a:t> </a:t>
            </a:r>
            <a:r>
              <a:rPr lang="sl-SI" sz="1600" dirty="0" err="1" smtClean="0"/>
              <a:t>transformer</a:t>
            </a:r>
            <a:r>
              <a:rPr lang="sl-SI" sz="1600" dirty="0" smtClean="0"/>
              <a:t> – to separate </a:t>
            </a:r>
            <a:r>
              <a:rPr lang="sl-SI" sz="1600" dirty="0" err="1" smtClean="0"/>
              <a:t>earth</a:t>
            </a:r>
            <a:r>
              <a:rPr lang="sl-SI" sz="1600" dirty="0" smtClean="0"/>
              <a:t> </a:t>
            </a:r>
            <a:r>
              <a:rPr lang="sl-SI" sz="1600" dirty="0" err="1" smtClean="0"/>
              <a:t>potential</a:t>
            </a:r>
            <a:r>
              <a:rPr lang="sl-SI" sz="1600" dirty="0" smtClean="0"/>
              <a:t> rise area </a:t>
            </a:r>
            <a:r>
              <a:rPr lang="sl-SI" sz="1600" dirty="0" err="1" smtClean="0"/>
              <a:t>from</a:t>
            </a:r>
            <a:r>
              <a:rPr lang="sl-SI" sz="1600" dirty="0" smtClean="0"/>
              <a:t> </a:t>
            </a:r>
            <a:r>
              <a:rPr lang="sl-SI" sz="1600" dirty="0" err="1" smtClean="0"/>
              <a:t>the</a:t>
            </a:r>
            <a:r>
              <a:rPr lang="sl-SI" sz="1600" dirty="0" smtClean="0"/>
              <a:t> </a:t>
            </a:r>
            <a:r>
              <a:rPr lang="sl-SI" sz="1600" dirty="0" err="1" smtClean="0"/>
              <a:t>surrounding</a:t>
            </a:r>
            <a:endParaRPr lang="sl-SI" sz="1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1200" dirty="0" err="1">
                <a:ea typeface="Times New Roman" panose="02020603050405020304" pitchFamily="18" charset="0"/>
              </a:rPr>
              <a:t>Appropriate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isolation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level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of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the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primary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winding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with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 smtClean="0">
                <a:ea typeface="Times New Roman" panose="02020603050405020304" pitchFamily="18" charset="0"/>
              </a:rPr>
              <a:t>regards</a:t>
            </a:r>
            <a:r>
              <a:rPr lang="hr-HR" sz="1200" dirty="0" smtClean="0">
                <a:ea typeface="Times New Roman" panose="02020603050405020304" pitchFamily="18" charset="0"/>
              </a:rPr>
              <a:t> </a:t>
            </a:r>
            <a:r>
              <a:rPr lang="hr-HR" sz="1200" dirty="0">
                <a:ea typeface="Times New Roman" panose="02020603050405020304" pitchFamily="18" charset="0"/>
              </a:rPr>
              <a:t>to </a:t>
            </a:r>
            <a:r>
              <a:rPr lang="hr-HR" sz="1200" dirty="0" err="1">
                <a:ea typeface="Times New Roman" panose="02020603050405020304" pitchFamily="18" charset="0"/>
              </a:rPr>
              <a:t>the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secondary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winding</a:t>
            </a:r>
            <a:r>
              <a:rPr lang="hr-HR" sz="1200" dirty="0">
                <a:ea typeface="Times New Roman" panose="02020603050405020304" pitchFamily="18" charset="0"/>
              </a:rPr>
              <a:t>, </a:t>
            </a:r>
            <a:r>
              <a:rPr lang="hr-HR" sz="1200" dirty="0" err="1">
                <a:ea typeface="Times New Roman" panose="02020603050405020304" pitchFamily="18" charset="0"/>
              </a:rPr>
              <a:t>the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iron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core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and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any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other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metallic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part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of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the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cabinet</a:t>
            </a:r>
            <a:endParaRPr lang="sl-SI" sz="1200" dirty="0"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1200" dirty="0" err="1">
                <a:ea typeface="Times New Roman" panose="02020603050405020304" pitchFamily="18" charset="0"/>
              </a:rPr>
              <a:t>Isolation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of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the</a:t>
            </a:r>
            <a:r>
              <a:rPr lang="hr-HR" sz="1200" dirty="0">
                <a:ea typeface="Times New Roman" panose="02020603050405020304" pitchFamily="18" charset="0"/>
              </a:rPr>
              <a:t> LV </a:t>
            </a:r>
            <a:r>
              <a:rPr lang="hr-HR" sz="1200" dirty="0" err="1">
                <a:ea typeface="Times New Roman" panose="02020603050405020304" pitchFamily="18" charset="0"/>
              </a:rPr>
              <a:t>junction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cable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with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 smtClean="0">
                <a:ea typeface="Times New Roman" panose="02020603050405020304" pitchFamily="18" charset="0"/>
              </a:rPr>
              <a:t>regards</a:t>
            </a:r>
            <a:r>
              <a:rPr lang="hr-HR" sz="1200" dirty="0" smtClean="0">
                <a:ea typeface="Times New Roman" panose="02020603050405020304" pitchFamily="18" charset="0"/>
              </a:rPr>
              <a:t> </a:t>
            </a:r>
            <a:r>
              <a:rPr lang="hr-HR" sz="1200" dirty="0">
                <a:ea typeface="Times New Roman" panose="02020603050405020304" pitchFamily="18" charset="0"/>
              </a:rPr>
              <a:t>to </a:t>
            </a:r>
            <a:r>
              <a:rPr lang="hr-HR" sz="1200" dirty="0" err="1">
                <a:ea typeface="Times New Roman" panose="02020603050405020304" pitchFamily="18" charset="0"/>
              </a:rPr>
              <a:t>any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earthed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part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of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the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cabinet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and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tower</a:t>
            </a:r>
            <a:r>
              <a:rPr lang="hr-HR" sz="1200" dirty="0">
                <a:ea typeface="Times New Roman" panose="02020603050405020304" pitchFamily="18" charset="0"/>
              </a:rPr>
              <a:t>, </a:t>
            </a:r>
            <a:r>
              <a:rPr lang="hr-HR" sz="1200" dirty="0" err="1">
                <a:ea typeface="Times New Roman" panose="02020603050405020304" pitchFamily="18" charset="0"/>
              </a:rPr>
              <a:t>and</a:t>
            </a:r>
            <a:r>
              <a:rPr lang="hr-HR" sz="1200" dirty="0">
                <a:ea typeface="Times New Roman" panose="02020603050405020304" pitchFamily="18" charset="0"/>
              </a:rPr>
              <a:t> to </a:t>
            </a:r>
            <a:r>
              <a:rPr lang="hr-HR" sz="1200" dirty="0" err="1">
                <a:ea typeface="Times New Roman" panose="02020603050405020304" pitchFamily="18" charset="0"/>
              </a:rPr>
              <a:t>the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earth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in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the</a:t>
            </a:r>
            <a:r>
              <a:rPr lang="hr-HR" sz="1200" dirty="0">
                <a:ea typeface="Times New Roman" panose="02020603050405020304" pitchFamily="18" charset="0"/>
              </a:rPr>
              <a:t> zone </a:t>
            </a:r>
            <a:r>
              <a:rPr lang="hr-HR" sz="1200" dirty="0" err="1">
                <a:ea typeface="Times New Roman" panose="02020603050405020304" pitchFamily="18" charset="0"/>
              </a:rPr>
              <a:t>of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earth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potential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smtClean="0">
                <a:ea typeface="Times New Roman" panose="02020603050405020304" pitchFamily="18" charset="0"/>
              </a:rPr>
              <a:t>rise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1200" dirty="0" err="1" smtClean="0">
                <a:ea typeface="Times New Roman" panose="02020603050405020304" pitchFamily="18" charset="0"/>
              </a:rPr>
              <a:t>Appropriate</a:t>
            </a:r>
            <a:r>
              <a:rPr lang="hr-HR" sz="1200" dirty="0" smtClean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selection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of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surge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protective</a:t>
            </a:r>
            <a:r>
              <a:rPr lang="hr-HR" sz="1200" dirty="0">
                <a:ea typeface="Times New Roman" panose="02020603050405020304" pitchFamily="18" charset="0"/>
              </a:rPr>
              <a:t> </a:t>
            </a:r>
            <a:r>
              <a:rPr lang="hr-HR" sz="1200" dirty="0" err="1">
                <a:ea typeface="Times New Roman" panose="02020603050405020304" pitchFamily="18" charset="0"/>
              </a:rPr>
              <a:t>devices</a:t>
            </a:r>
            <a:r>
              <a:rPr lang="hr-HR" sz="1200" dirty="0">
                <a:ea typeface="Times New Roman" panose="02020603050405020304" pitchFamily="18" charset="0"/>
              </a:rPr>
              <a:t> (SPD)</a:t>
            </a:r>
            <a:endParaRPr lang="sl-SI" sz="1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l-SI" sz="2000" dirty="0"/>
          </a:p>
          <a:p>
            <a:pPr marL="0" indent="0"/>
            <a:endParaRPr lang="sl-SI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l-SI" sz="2000" dirty="0" smtClean="0"/>
          </a:p>
          <a:p>
            <a:pPr marL="0" indent="0"/>
            <a:endParaRPr lang="sl-SI" sz="20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714" y="3664344"/>
            <a:ext cx="4228571" cy="1733333"/>
          </a:xfrm>
          <a:prstGeom prst="rect">
            <a:avLst/>
          </a:prstGeom>
        </p:spPr>
      </p:pic>
      <p:sp>
        <p:nvSpPr>
          <p:cNvPr id="5" name="PoljeZBesedilom 4"/>
          <p:cNvSpPr txBox="1"/>
          <p:nvPr/>
        </p:nvSpPr>
        <p:spPr>
          <a:xfrm>
            <a:off x="457200" y="5489065"/>
            <a:ext cx="8147248" cy="102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7A0000"/>
              </a:buClr>
              <a:buFont typeface="Arial" pitchFamily="34" charset="0"/>
              <a:buChar char="•"/>
            </a:pPr>
            <a:r>
              <a:rPr lang="sl-SI" sz="2000" dirty="0" err="1">
                <a:solidFill>
                  <a:prstClr val="black"/>
                </a:solidFill>
              </a:rPr>
              <a:t>Feeding</a:t>
            </a:r>
            <a:r>
              <a:rPr lang="sl-SI" sz="2000" dirty="0">
                <a:solidFill>
                  <a:prstClr val="black"/>
                </a:solidFill>
              </a:rPr>
              <a:t> </a:t>
            </a:r>
            <a:r>
              <a:rPr lang="sl-SI" sz="2000" dirty="0" err="1">
                <a:solidFill>
                  <a:prstClr val="black"/>
                </a:solidFill>
              </a:rPr>
              <a:t>from</a:t>
            </a:r>
            <a:r>
              <a:rPr lang="sl-SI" sz="2000" dirty="0">
                <a:solidFill>
                  <a:prstClr val="black"/>
                </a:solidFill>
              </a:rPr>
              <a:t> MW </a:t>
            </a:r>
            <a:r>
              <a:rPr lang="sl-SI" sz="2000" dirty="0" err="1">
                <a:solidFill>
                  <a:prstClr val="black"/>
                </a:solidFill>
              </a:rPr>
              <a:t>network</a:t>
            </a:r>
            <a:endParaRPr lang="sl-SI" sz="20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  <a:buClr>
                <a:srgbClr val="7A0000"/>
              </a:buClr>
            </a:pPr>
            <a:r>
              <a:rPr lang="sl-SI" dirty="0">
                <a:solidFill>
                  <a:prstClr val="black"/>
                </a:solidFill>
              </a:rPr>
              <a:t>      </a:t>
            </a:r>
            <a:r>
              <a:rPr lang="sl-SI" sz="1600" dirty="0">
                <a:solidFill>
                  <a:prstClr val="black"/>
                </a:solidFill>
              </a:rPr>
              <a:t>MV/LV </a:t>
            </a:r>
            <a:r>
              <a:rPr lang="sl-SI" sz="1600" dirty="0" err="1">
                <a:solidFill>
                  <a:prstClr val="black"/>
                </a:solidFill>
              </a:rPr>
              <a:t>transformer</a:t>
            </a:r>
            <a:r>
              <a:rPr lang="sl-SI" sz="1600" dirty="0">
                <a:solidFill>
                  <a:prstClr val="black"/>
                </a:solidFill>
              </a:rPr>
              <a:t> – as </a:t>
            </a:r>
            <a:r>
              <a:rPr lang="sl-SI" sz="1600" dirty="0" err="1">
                <a:solidFill>
                  <a:prstClr val="black"/>
                </a:solidFill>
              </a:rPr>
              <a:t>isolation</a:t>
            </a:r>
            <a:r>
              <a:rPr lang="sl-SI" sz="1600" dirty="0">
                <a:solidFill>
                  <a:prstClr val="black"/>
                </a:solidFill>
              </a:rPr>
              <a:t> to separate </a:t>
            </a:r>
            <a:r>
              <a:rPr lang="sl-SI" sz="1600" dirty="0" err="1">
                <a:solidFill>
                  <a:prstClr val="black"/>
                </a:solidFill>
              </a:rPr>
              <a:t>earth</a:t>
            </a:r>
            <a:r>
              <a:rPr lang="sl-SI" sz="1600" dirty="0">
                <a:solidFill>
                  <a:prstClr val="black"/>
                </a:solidFill>
              </a:rPr>
              <a:t> </a:t>
            </a:r>
            <a:r>
              <a:rPr lang="sl-SI" sz="1600" dirty="0" err="1">
                <a:solidFill>
                  <a:prstClr val="black"/>
                </a:solidFill>
              </a:rPr>
              <a:t>potential</a:t>
            </a:r>
            <a:r>
              <a:rPr lang="sl-SI" sz="1600" dirty="0">
                <a:solidFill>
                  <a:prstClr val="black"/>
                </a:solidFill>
              </a:rPr>
              <a:t> </a:t>
            </a:r>
            <a:r>
              <a:rPr lang="sl-SI" sz="1600" dirty="0" smtClean="0">
                <a:solidFill>
                  <a:prstClr val="black"/>
                </a:solidFill>
              </a:rPr>
              <a:t>rise area </a:t>
            </a:r>
            <a:r>
              <a:rPr lang="sl-SI" sz="1600" dirty="0" err="1">
                <a:solidFill>
                  <a:prstClr val="black"/>
                </a:solidFill>
              </a:rPr>
              <a:t>from</a:t>
            </a:r>
            <a:r>
              <a:rPr lang="sl-SI" sz="1600" dirty="0">
                <a:solidFill>
                  <a:prstClr val="black"/>
                </a:solidFill>
              </a:rPr>
              <a:t> </a:t>
            </a:r>
            <a:r>
              <a:rPr lang="sl-SI" sz="1600" dirty="0" err="1">
                <a:solidFill>
                  <a:prstClr val="black"/>
                </a:solidFill>
              </a:rPr>
              <a:t>the</a:t>
            </a:r>
            <a:r>
              <a:rPr lang="sl-SI" sz="1600" dirty="0">
                <a:solidFill>
                  <a:prstClr val="black"/>
                </a:solidFill>
              </a:rPr>
              <a:t> </a:t>
            </a:r>
            <a:r>
              <a:rPr lang="sl-SI" sz="1600" dirty="0" err="1">
                <a:solidFill>
                  <a:prstClr val="black"/>
                </a:solidFill>
              </a:rPr>
              <a:t>surrounding</a:t>
            </a:r>
            <a:endParaRPr lang="sl-SI" sz="1600" dirty="0">
              <a:solidFill>
                <a:prstClr val="black"/>
              </a:solidFill>
            </a:endParaRPr>
          </a:p>
          <a:p>
            <a:pPr marL="266700" lvl="0" indent="-266700">
              <a:spcBef>
                <a:spcPct val="20000"/>
              </a:spcBef>
              <a:buClr>
                <a:srgbClr val="7A0000"/>
              </a:buClr>
            </a:pPr>
            <a:endParaRPr lang="sl-SI" sz="16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1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8614"/>
            <a:ext cx="7571184" cy="778098"/>
          </a:xfrm>
        </p:spPr>
        <p:txBody>
          <a:bodyPr/>
          <a:lstStyle/>
          <a:p>
            <a:r>
              <a:rPr lang="sl-SI" sz="2800" dirty="0" err="1" smtClean="0"/>
              <a:t>Aspects</a:t>
            </a:r>
            <a:r>
              <a:rPr lang="sl-SI" sz="2800" dirty="0" smtClean="0"/>
              <a:t> to </a:t>
            </a:r>
            <a:r>
              <a:rPr lang="sl-SI" sz="2800" dirty="0" err="1" smtClean="0"/>
              <a:t>which</a:t>
            </a:r>
            <a:r>
              <a:rPr lang="sl-SI" sz="2800" dirty="0" smtClean="0"/>
              <a:t> </a:t>
            </a:r>
            <a:r>
              <a:rPr lang="sl-SI" sz="2800" dirty="0" err="1" smtClean="0"/>
              <a:t>attention</a:t>
            </a:r>
            <a:r>
              <a:rPr lang="sl-SI" sz="2800" dirty="0" smtClean="0"/>
              <a:t> </a:t>
            </a:r>
            <a:r>
              <a:rPr lang="sl-SI" sz="2800" dirty="0" err="1" smtClean="0"/>
              <a:t>should</a:t>
            </a:r>
            <a:r>
              <a:rPr lang="sl-SI" sz="2800" dirty="0" smtClean="0"/>
              <a:t> be </a:t>
            </a:r>
            <a:r>
              <a:rPr lang="sl-SI" sz="2800" dirty="0" err="1" smtClean="0"/>
              <a:t>given</a:t>
            </a:r>
            <a:r>
              <a:rPr lang="sl-SI" sz="2800" dirty="0" smtClean="0"/>
              <a:t> (3)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dirty="0" err="1" smtClean="0"/>
              <a:t>Lightning</a:t>
            </a:r>
            <a:r>
              <a:rPr lang="sl-SI" sz="2400" dirty="0" smtClean="0"/>
              <a:t> </a:t>
            </a:r>
            <a:r>
              <a:rPr lang="sl-SI" sz="2400" dirty="0" err="1" smtClean="0"/>
              <a:t>protection</a:t>
            </a:r>
            <a:r>
              <a:rPr lang="sl-SI" sz="2400" dirty="0" smtClean="0"/>
              <a:t> </a:t>
            </a:r>
            <a:r>
              <a:rPr lang="sl-SI" sz="2400" dirty="0" err="1" smtClean="0"/>
              <a:t>system</a:t>
            </a:r>
            <a:r>
              <a:rPr lang="sl-SI" sz="2400" dirty="0" smtClean="0"/>
              <a:t>:</a:t>
            </a:r>
          </a:p>
          <a:p>
            <a:pPr marL="0" indent="0"/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assessment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of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need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for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lightning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protection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system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and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determination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of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its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positioning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must</a:t>
            </a:r>
            <a:r>
              <a:rPr lang="sl-SI" sz="1600" dirty="0">
                <a:ea typeface="Times New Roman" panose="02020603050405020304" pitchFamily="18" charset="0"/>
              </a:rPr>
              <a:t> be </a:t>
            </a:r>
            <a:r>
              <a:rPr lang="sl-SI" sz="1600" dirty="0" err="1">
                <a:ea typeface="Times New Roman" panose="02020603050405020304" pitchFamily="18" charset="0"/>
              </a:rPr>
              <a:t>performed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with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rolling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sphere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method</a:t>
            </a:r>
            <a:r>
              <a:rPr lang="sl-SI" sz="1600" dirty="0">
                <a:ea typeface="Times New Roman" panose="02020603050405020304" pitchFamily="18" charset="0"/>
              </a:rPr>
              <a:t>:</a:t>
            </a:r>
          </a:p>
          <a:p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600" dirty="0" err="1">
                <a:ea typeface="Times New Roman" panose="02020603050405020304" pitchFamily="18" charset="0"/>
              </a:rPr>
              <a:t>A</a:t>
            </a:r>
            <a:r>
              <a:rPr lang="sl-SI" sz="1600" dirty="0" err="1" smtClean="0">
                <a:ea typeface="Times New Roman" panose="02020603050405020304" pitchFamily="18" charset="0"/>
              </a:rPr>
              <a:t>ntennas</a:t>
            </a:r>
            <a:r>
              <a:rPr lang="sl-SI" sz="1600" dirty="0" smtClean="0">
                <a:ea typeface="Times New Roman" panose="02020603050405020304" pitchFamily="18" charset="0"/>
              </a:rPr>
              <a:t> </a:t>
            </a:r>
            <a:r>
              <a:rPr lang="sl-SI" sz="1600" dirty="0">
                <a:ea typeface="Times New Roman" panose="02020603050405020304" pitchFamily="18" charset="0"/>
              </a:rPr>
              <a:t>are </a:t>
            </a:r>
            <a:r>
              <a:rPr lang="sl-SI" sz="1600" dirty="0" err="1">
                <a:ea typeface="Times New Roman" panose="02020603050405020304" pitchFamily="18" charset="0"/>
              </a:rPr>
              <a:t>installed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above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earth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 smtClean="0">
                <a:ea typeface="Times New Roman" panose="02020603050405020304" pitchFamily="18" charset="0"/>
              </a:rPr>
              <a:t>wires</a:t>
            </a:r>
            <a:endParaRPr lang="sl-SI" sz="1600" dirty="0" smtClean="0"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600" dirty="0" err="1">
                <a:ea typeface="Times New Roman" panose="02020603050405020304" pitchFamily="18" charset="0"/>
              </a:rPr>
              <a:t>A</a:t>
            </a:r>
            <a:r>
              <a:rPr lang="sl-SI" sz="1600" dirty="0" err="1" smtClean="0">
                <a:ea typeface="Times New Roman" panose="02020603050405020304" pitchFamily="18" charset="0"/>
              </a:rPr>
              <a:t>ntennas</a:t>
            </a:r>
            <a:r>
              <a:rPr lang="sl-SI" sz="1600" dirty="0" smtClean="0">
                <a:ea typeface="Times New Roman" panose="02020603050405020304" pitchFamily="18" charset="0"/>
              </a:rPr>
              <a:t> are </a:t>
            </a:r>
            <a:r>
              <a:rPr lang="sl-SI" sz="1600" dirty="0" err="1" smtClean="0">
                <a:ea typeface="Times New Roman" panose="02020603050405020304" pitchFamily="18" charset="0"/>
              </a:rPr>
              <a:t>installed</a:t>
            </a:r>
            <a:r>
              <a:rPr lang="sl-SI" sz="1600" dirty="0" smtClean="0">
                <a:ea typeface="Times New Roman" panose="02020603050405020304" pitchFamily="18" charset="0"/>
              </a:rPr>
              <a:t> </a:t>
            </a:r>
            <a:r>
              <a:rPr lang="sl-SI" sz="1600" dirty="0" err="1" smtClean="0">
                <a:ea typeface="Times New Roman" panose="02020603050405020304" pitchFamily="18" charset="0"/>
              </a:rPr>
              <a:t>above</a:t>
            </a:r>
            <a:r>
              <a:rPr lang="sl-SI" sz="1600" dirty="0" smtClean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phase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conductors</a:t>
            </a:r>
            <a:r>
              <a:rPr lang="sl-SI" sz="1600" dirty="0">
                <a:ea typeface="Times New Roman" panose="02020603050405020304" pitchFamily="18" charset="0"/>
              </a:rPr>
              <a:t> at a </a:t>
            </a:r>
            <a:r>
              <a:rPr lang="sl-SI" sz="1600" dirty="0" err="1">
                <a:ea typeface="Times New Roman" panose="02020603050405020304" pitchFamily="18" charset="0"/>
              </a:rPr>
              <a:t>greater</a:t>
            </a:r>
            <a:r>
              <a:rPr lang="sl-SI" sz="1600" dirty="0">
                <a:ea typeface="Times New Roman" panose="02020603050405020304" pitchFamily="18" charset="0"/>
              </a:rPr>
              <a:t> distance </a:t>
            </a:r>
            <a:r>
              <a:rPr lang="sl-SI" sz="1600" dirty="0" err="1">
                <a:ea typeface="Times New Roman" panose="02020603050405020304" pitchFamily="18" charset="0"/>
              </a:rPr>
              <a:t>from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axis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of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 smtClean="0">
                <a:ea typeface="Times New Roman" panose="02020603050405020304" pitchFamily="18" charset="0"/>
              </a:rPr>
              <a:t>tower</a:t>
            </a:r>
            <a:endParaRPr lang="sl-SI" sz="1600" dirty="0" smtClean="0"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600" dirty="0" err="1">
                <a:ea typeface="Times New Roman" panose="02020603050405020304" pitchFamily="18" charset="0"/>
              </a:rPr>
              <a:t>A</a:t>
            </a:r>
            <a:r>
              <a:rPr lang="sl-SI" sz="1600" dirty="0" err="1" smtClean="0">
                <a:ea typeface="Times New Roman" panose="02020603050405020304" pitchFamily="18" charset="0"/>
              </a:rPr>
              <a:t>ntennas</a:t>
            </a:r>
            <a:r>
              <a:rPr lang="sl-SI" sz="1600" dirty="0" smtClean="0">
                <a:ea typeface="Times New Roman" panose="02020603050405020304" pitchFamily="18" charset="0"/>
              </a:rPr>
              <a:t> are </a:t>
            </a:r>
            <a:r>
              <a:rPr lang="sl-SI" sz="1600" dirty="0" err="1" smtClean="0">
                <a:ea typeface="Times New Roman" panose="02020603050405020304" pitchFamily="18" charset="0"/>
              </a:rPr>
              <a:t>installed</a:t>
            </a:r>
            <a:r>
              <a:rPr lang="sl-SI" sz="1600" dirty="0" smtClean="0">
                <a:ea typeface="Times New Roman" panose="02020603050405020304" pitchFamily="18" charset="0"/>
              </a:rPr>
              <a:t> </a:t>
            </a:r>
            <a:r>
              <a:rPr lang="sl-SI" sz="1600" dirty="0" err="1" smtClean="0">
                <a:ea typeface="Times New Roman" panose="02020603050405020304" pitchFamily="18" charset="0"/>
              </a:rPr>
              <a:t>below</a:t>
            </a:r>
            <a:r>
              <a:rPr lang="sl-SI" sz="1600" dirty="0" smtClean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upper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phase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conductor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and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 smtClean="0">
                <a:ea typeface="Times New Roman" panose="02020603050405020304" pitchFamily="18" charset="0"/>
              </a:rPr>
              <a:t>protrude</a:t>
            </a:r>
            <a:r>
              <a:rPr lang="sl-SI" sz="1600" dirty="0" smtClean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from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axis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of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tower</a:t>
            </a:r>
            <a:r>
              <a:rPr lang="sl-SI" sz="1600" dirty="0">
                <a:ea typeface="Times New Roman" panose="02020603050405020304" pitchFamily="18" charset="0"/>
              </a:rPr>
              <a:t> more </a:t>
            </a:r>
            <a:r>
              <a:rPr lang="sl-SI" sz="1600" dirty="0" err="1">
                <a:ea typeface="Times New Roman" panose="02020603050405020304" pitchFamily="18" charset="0"/>
              </a:rPr>
              <a:t>than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phase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 smtClean="0">
                <a:ea typeface="Times New Roman" panose="02020603050405020304" pitchFamily="18" charset="0"/>
              </a:rPr>
              <a:t>conductor</a:t>
            </a:r>
            <a:endParaRPr lang="sl-SI" sz="1600" dirty="0" smtClean="0"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0" indent="0"/>
            <a:r>
              <a:rPr lang="sl-SI" sz="1600" dirty="0">
                <a:ea typeface="Times New Roman" panose="02020603050405020304" pitchFamily="18" charset="0"/>
              </a:rPr>
              <a:t>In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case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where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antenna</a:t>
            </a:r>
            <a:r>
              <a:rPr lang="sl-SI" sz="1600" dirty="0">
                <a:ea typeface="Times New Roman" panose="02020603050405020304" pitchFamily="18" charset="0"/>
              </a:rPr>
              <a:t> is </a:t>
            </a:r>
            <a:r>
              <a:rPr lang="sl-SI" sz="1600" dirty="0" err="1">
                <a:ea typeface="Times New Roman" panose="02020603050405020304" pitchFamily="18" charset="0"/>
              </a:rPr>
              <a:t>located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below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phase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conductors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expected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induced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overvoltage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usually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does</a:t>
            </a:r>
            <a:r>
              <a:rPr lang="sl-SI" sz="1600" dirty="0">
                <a:ea typeface="Times New Roman" panose="02020603050405020304" pitchFamily="18" charset="0"/>
              </a:rPr>
              <a:t> not </a:t>
            </a:r>
            <a:r>
              <a:rPr lang="sl-SI" sz="1600" dirty="0" err="1">
                <a:ea typeface="Times New Roman" panose="02020603050405020304" pitchFamily="18" charset="0"/>
              </a:rPr>
              <a:t>exceed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withstand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voltage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level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of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insulation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of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coaxial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 smtClean="0">
                <a:ea typeface="Times New Roman" panose="02020603050405020304" pitchFamily="18" charset="0"/>
              </a:rPr>
              <a:t>cable</a:t>
            </a:r>
            <a:r>
              <a:rPr lang="sl-SI" sz="1600" dirty="0" smtClean="0">
                <a:ea typeface="Times New Roman" panose="02020603050405020304" pitchFamily="18" charset="0"/>
              </a:rPr>
              <a:t>.</a:t>
            </a:r>
          </a:p>
          <a:p>
            <a:pPr marL="0" indent="0"/>
            <a:r>
              <a:rPr lang="sl-SI" sz="1600" dirty="0" err="1">
                <a:ea typeface="Times New Roman" panose="02020603050405020304" pitchFamily="18" charset="0"/>
              </a:rPr>
              <a:t>Induced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overvoltage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can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achieve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withstand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voltage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level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of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insulation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or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can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even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exceed</a:t>
            </a:r>
            <a:r>
              <a:rPr lang="sl-SI" sz="1600" dirty="0">
                <a:ea typeface="Times New Roman" panose="02020603050405020304" pitchFamily="18" charset="0"/>
              </a:rPr>
              <a:t> it, </a:t>
            </a:r>
            <a:r>
              <a:rPr lang="sl-SI" sz="1600" dirty="0" err="1">
                <a:ea typeface="Times New Roman" panose="02020603050405020304" pitchFamily="18" charset="0"/>
              </a:rPr>
              <a:t>if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antenna</a:t>
            </a:r>
            <a:r>
              <a:rPr lang="sl-SI" sz="1600" dirty="0">
                <a:ea typeface="Times New Roman" panose="02020603050405020304" pitchFamily="18" charset="0"/>
              </a:rPr>
              <a:t> is </a:t>
            </a:r>
            <a:r>
              <a:rPr lang="sl-SI" sz="1600" dirty="0" err="1">
                <a:ea typeface="Times New Roman" panose="02020603050405020304" pitchFamily="18" charset="0"/>
              </a:rPr>
              <a:t>mounted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above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the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phase</a:t>
            </a:r>
            <a:r>
              <a:rPr lang="sl-SI" sz="1600" dirty="0">
                <a:ea typeface="Times New Roman" panose="02020603050405020304" pitchFamily="18" charset="0"/>
              </a:rPr>
              <a:t> </a:t>
            </a:r>
            <a:r>
              <a:rPr lang="sl-SI" sz="1600" dirty="0" err="1">
                <a:ea typeface="Times New Roman" panose="02020603050405020304" pitchFamily="18" charset="0"/>
              </a:rPr>
              <a:t>conductors</a:t>
            </a:r>
            <a:r>
              <a:rPr lang="sl-SI" sz="1600" dirty="0" smtClean="0">
                <a:ea typeface="Times New Roman" panose="02020603050405020304" pitchFamily="18" charset="0"/>
              </a:rPr>
              <a:t>.</a:t>
            </a:r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170833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8614"/>
            <a:ext cx="7571184" cy="778098"/>
          </a:xfrm>
        </p:spPr>
        <p:txBody>
          <a:bodyPr/>
          <a:lstStyle/>
          <a:p>
            <a:r>
              <a:rPr lang="sl-SI" sz="2800" dirty="0" err="1" smtClean="0"/>
              <a:t>Requirements</a:t>
            </a:r>
            <a:r>
              <a:rPr lang="sl-SI" sz="2800" dirty="0" smtClean="0"/>
              <a:t> </a:t>
            </a:r>
            <a:r>
              <a:rPr lang="sl-SI" sz="2800" dirty="0" err="1" smtClean="0"/>
              <a:t>for</a:t>
            </a:r>
            <a:r>
              <a:rPr lang="sl-SI" sz="2800" dirty="0" smtClean="0"/>
              <a:t> </a:t>
            </a:r>
            <a:r>
              <a:rPr lang="sl-SI" sz="2800" dirty="0" err="1" smtClean="0"/>
              <a:t>equipment</a:t>
            </a:r>
            <a:r>
              <a:rPr lang="sl-SI" sz="2800" dirty="0" smtClean="0"/>
              <a:t> </a:t>
            </a:r>
            <a:r>
              <a:rPr lang="sl-SI" sz="2800" dirty="0" err="1" smtClean="0"/>
              <a:t>installation</a:t>
            </a:r>
            <a:r>
              <a:rPr lang="sl-SI" sz="2800" dirty="0" smtClean="0"/>
              <a:t> </a:t>
            </a:r>
            <a:r>
              <a:rPr lang="sl-SI" sz="2800" dirty="0" err="1" smtClean="0"/>
              <a:t>and</a:t>
            </a:r>
            <a:r>
              <a:rPr lang="sl-SI" sz="2800" dirty="0" smtClean="0"/>
              <a:t> </a:t>
            </a:r>
            <a:r>
              <a:rPr lang="sl-SI" sz="2800" dirty="0" err="1" smtClean="0"/>
              <a:t>maintenance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buFont typeface="Arial" pitchFamily="34" charset="0"/>
              <a:buChar char="•"/>
            </a:pPr>
            <a:endParaRPr lang="sl-SI" sz="2000" dirty="0" smtClean="0">
              <a:solidFill>
                <a:prstClr val="black"/>
              </a:solidFill>
              <a:ea typeface="Times New Roman" panose="02020603050405020304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sl-SI" sz="2000" dirty="0" err="1" smtClean="0">
                <a:solidFill>
                  <a:prstClr val="black"/>
                </a:solidFill>
                <a:ea typeface="Times New Roman" panose="02020603050405020304" pitchFamily="18" charset="0"/>
              </a:rPr>
              <a:t>Technical</a:t>
            </a:r>
            <a:r>
              <a:rPr lang="sl-SI" sz="2000" dirty="0" smtClean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possibilities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for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equipment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installation</a:t>
            </a:r>
            <a:endParaRPr lang="sl-SI" sz="2000" dirty="0">
              <a:solidFill>
                <a:prstClr val="black"/>
              </a:solidFill>
              <a:ea typeface="Times New Roman" panose="02020603050405020304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LV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network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operator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requirements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- to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protect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LV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network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Requirements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of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the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owner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of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the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tower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-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regarding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the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approach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of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setting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and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maintenance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the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equipment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Installation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and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maintenance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of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the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equipment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on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the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tower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can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only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be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performed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by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personnel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trained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to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work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in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electric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and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magnetic</a:t>
            </a:r>
            <a:r>
              <a:rPr lang="sl-SI" sz="2000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solidFill>
                  <a:prstClr val="black"/>
                </a:solidFill>
                <a:ea typeface="Times New Roman" panose="02020603050405020304" pitchFamily="18" charset="0"/>
              </a:rPr>
              <a:t>fields</a:t>
            </a:r>
            <a:endParaRPr lang="sl-SI" sz="2000" dirty="0">
              <a:solidFill>
                <a:prstClr val="black"/>
              </a:solidFill>
              <a:ea typeface="Times New Roman" panose="02020603050405020304" pitchFamily="18" charset="0"/>
            </a:endParaRPr>
          </a:p>
          <a:p>
            <a:pPr algn="just"/>
            <a:endParaRPr lang="sl-SI" sz="2000" dirty="0" smtClean="0"/>
          </a:p>
        </p:txBody>
      </p:sp>
    </p:spTree>
    <p:extLst>
      <p:ext uri="{BB962C8B-B14F-4D97-AF65-F5344CB8AC3E}">
        <p14:creationId xmlns:p14="http://schemas.microsoft.com/office/powerpoint/2010/main" val="87375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dirty="0" err="1" smtClean="0"/>
              <a:t>Conclusion</a:t>
            </a:r>
            <a:endParaRPr lang="sl-SI" sz="28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sl-SI" sz="2400" dirty="0">
                <a:ea typeface="Times New Roman" panose="02020603050405020304" pitchFamily="18" charset="0"/>
              </a:rPr>
              <a:t>Prior to </a:t>
            </a:r>
            <a:r>
              <a:rPr lang="sl-SI" sz="2400" dirty="0" err="1">
                <a:ea typeface="Times New Roman" panose="02020603050405020304" pitchFamily="18" charset="0"/>
              </a:rPr>
              <a:t>installing</a:t>
            </a:r>
            <a:r>
              <a:rPr lang="sl-SI" sz="2400" dirty="0">
                <a:ea typeface="Times New Roman" panose="02020603050405020304" pitchFamily="18" charset="0"/>
              </a:rPr>
              <a:t> </a:t>
            </a:r>
            <a:r>
              <a:rPr lang="sl-SI" sz="2400" dirty="0" err="1">
                <a:ea typeface="Times New Roman" panose="02020603050405020304" pitchFamily="18" charset="0"/>
              </a:rPr>
              <a:t>the</a:t>
            </a:r>
            <a:r>
              <a:rPr lang="sl-SI" sz="2400" dirty="0">
                <a:ea typeface="Times New Roman" panose="02020603050405020304" pitchFamily="18" charset="0"/>
              </a:rPr>
              <a:t> radio base </a:t>
            </a:r>
            <a:r>
              <a:rPr lang="sl-SI" sz="2400" dirty="0" err="1">
                <a:ea typeface="Times New Roman" panose="02020603050405020304" pitchFamily="18" charset="0"/>
              </a:rPr>
              <a:t>station</a:t>
            </a:r>
            <a:r>
              <a:rPr lang="sl-SI" sz="2400" dirty="0">
                <a:ea typeface="Times New Roman" panose="02020603050405020304" pitchFamily="18" charset="0"/>
              </a:rPr>
              <a:t> on </a:t>
            </a:r>
            <a:r>
              <a:rPr lang="sl-SI" sz="2400" dirty="0" err="1">
                <a:ea typeface="Times New Roman" panose="02020603050405020304" pitchFamily="18" charset="0"/>
              </a:rPr>
              <a:t>power</a:t>
            </a:r>
            <a:r>
              <a:rPr lang="sl-SI" sz="2400" dirty="0">
                <a:ea typeface="Times New Roman" panose="02020603050405020304" pitchFamily="18" charset="0"/>
              </a:rPr>
              <a:t> line </a:t>
            </a:r>
            <a:r>
              <a:rPr lang="sl-SI" sz="2400" dirty="0" err="1">
                <a:ea typeface="Times New Roman" panose="02020603050405020304" pitchFamily="18" charset="0"/>
              </a:rPr>
              <a:t>tower</a:t>
            </a:r>
            <a:r>
              <a:rPr lang="sl-SI" sz="2400" dirty="0">
                <a:ea typeface="Times New Roman" panose="02020603050405020304" pitchFamily="18" charset="0"/>
              </a:rPr>
              <a:t> it is </a:t>
            </a:r>
            <a:r>
              <a:rPr lang="sl-SI" sz="2400" dirty="0" err="1">
                <a:ea typeface="Times New Roman" panose="02020603050405020304" pitchFamily="18" charset="0"/>
              </a:rPr>
              <a:t>required</a:t>
            </a:r>
            <a:r>
              <a:rPr lang="sl-SI" sz="2400" dirty="0">
                <a:ea typeface="Times New Roman" panose="02020603050405020304" pitchFamily="18" charset="0"/>
              </a:rPr>
              <a:t> to </a:t>
            </a:r>
            <a:r>
              <a:rPr lang="sl-SI" sz="2400" dirty="0" err="1">
                <a:ea typeface="Times New Roman" panose="02020603050405020304" pitchFamily="18" charset="0"/>
              </a:rPr>
              <a:t>explore</a:t>
            </a:r>
            <a:r>
              <a:rPr lang="sl-SI" sz="2400" dirty="0">
                <a:ea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 err="1">
                <a:ea typeface="Times New Roman" panose="02020603050405020304" pitchFamily="18" charset="0"/>
              </a:rPr>
              <a:t>the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earth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potential</a:t>
            </a:r>
            <a:r>
              <a:rPr lang="sl-SI" sz="2000" dirty="0">
                <a:ea typeface="Times New Roman" panose="02020603050405020304" pitchFamily="18" charset="0"/>
              </a:rPr>
              <a:t> rise at </a:t>
            </a:r>
            <a:r>
              <a:rPr lang="sl-SI" sz="2000" dirty="0" err="1">
                <a:ea typeface="Times New Roman" panose="02020603050405020304" pitchFamily="18" charset="0"/>
              </a:rPr>
              <a:t>the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location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and</a:t>
            </a:r>
            <a:r>
              <a:rPr lang="sl-SI" sz="2000" dirty="0">
                <a:ea typeface="Times New Roman" panose="02020603050405020304" pitchFamily="18" charset="0"/>
              </a:rPr>
              <a:t> in </a:t>
            </a:r>
            <a:r>
              <a:rPr lang="sl-SI" sz="2000" dirty="0" err="1">
                <a:ea typeface="Times New Roman" panose="02020603050405020304" pitchFamily="18" charset="0"/>
              </a:rPr>
              <a:t>the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surrounding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endParaRPr lang="sl-SI" sz="2000" dirty="0" smtClean="0"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 err="1" smtClean="0">
                <a:ea typeface="Times New Roman" panose="02020603050405020304" pitchFamily="18" charset="0"/>
              </a:rPr>
              <a:t>induced</a:t>
            </a:r>
            <a:r>
              <a:rPr lang="sl-SI" sz="2000" dirty="0" smtClean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voltage</a:t>
            </a:r>
            <a:r>
              <a:rPr lang="sl-SI" sz="2000" dirty="0">
                <a:ea typeface="Times New Roman" panose="02020603050405020304" pitchFamily="18" charset="0"/>
              </a:rPr>
              <a:t>, </a:t>
            </a:r>
            <a:r>
              <a:rPr lang="sl-SI" sz="2000" dirty="0" err="1">
                <a:ea typeface="Times New Roman" panose="02020603050405020304" pitchFamily="18" charset="0"/>
              </a:rPr>
              <a:t>which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can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appear</a:t>
            </a:r>
            <a:r>
              <a:rPr lang="sl-SI" sz="2000" dirty="0">
                <a:ea typeface="Times New Roman" panose="02020603050405020304" pitchFamily="18" charset="0"/>
              </a:rPr>
              <a:t> in </a:t>
            </a:r>
            <a:r>
              <a:rPr lang="sl-SI" sz="2000" dirty="0" err="1">
                <a:ea typeface="Times New Roman" panose="02020603050405020304" pitchFamily="18" charset="0"/>
              </a:rPr>
              <a:t>the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event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of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earth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fault</a:t>
            </a:r>
            <a:r>
              <a:rPr lang="sl-SI" sz="2000" dirty="0">
                <a:ea typeface="Times New Roman" panose="02020603050405020304" pitchFamily="18" charset="0"/>
              </a:rPr>
              <a:t> at </a:t>
            </a:r>
            <a:r>
              <a:rPr lang="sl-SI" sz="2000" dirty="0" err="1">
                <a:ea typeface="Times New Roman" panose="02020603050405020304" pitchFamily="18" charset="0"/>
              </a:rPr>
              <a:t>the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tower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or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lightning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strike</a:t>
            </a:r>
            <a:r>
              <a:rPr lang="sl-SI" sz="2000" dirty="0">
                <a:ea typeface="Times New Roman" panose="02020603050405020304" pitchFamily="18" charset="0"/>
              </a:rPr>
              <a:t> at </a:t>
            </a:r>
            <a:r>
              <a:rPr lang="sl-SI" sz="2000" dirty="0" err="1">
                <a:ea typeface="Times New Roman" panose="02020603050405020304" pitchFamily="18" charset="0"/>
              </a:rPr>
              <a:t>the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tower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or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transmission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smtClean="0">
                <a:ea typeface="Times New Roman" panose="02020603050405020304" pitchFamily="18" charset="0"/>
              </a:rPr>
              <a:t>line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l-SI" sz="2000" dirty="0">
              <a:ea typeface="Times New Roman" panose="02020603050405020304" pitchFamily="18" charset="0"/>
            </a:endParaRPr>
          </a:p>
          <a:p>
            <a:pPr marL="0" indent="0"/>
            <a:r>
              <a:rPr lang="sl-SI" sz="2000" dirty="0">
                <a:ea typeface="Times New Roman" panose="02020603050405020304" pitchFamily="18" charset="0"/>
              </a:rPr>
              <a:t>I</a:t>
            </a:r>
            <a:r>
              <a:rPr lang="sl-SI" sz="2000" dirty="0" smtClean="0">
                <a:ea typeface="Times New Roman" panose="02020603050405020304" pitchFamily="18" charset="0"/>
              </a:rPr>
              <a:t>t </a:t>
            </a:r>
            <a:r>
              <a:rPr lang="sl-SI" sz="2000" dirty="0">
                <a:ea typeface="Times New Roman" panose="02020603050405020304" pitchFamily="18" charset="0"/>
              </a:rPr>
              <a:t>is </a:t>
            </a:r>
            <a:r>
              <a:rPr lang="sl-SI" sz="2000" dirty="0" err="1">
                <a:ea typeface="Times New Roman" panose="02020603050405020304" pitchFamily="18" charset="0"/>
              </a:rPr>
              <a:t>necessary</a:t>
            </a:r>
            <a:r>
              <a:rPr lang="sl-SI" sz="2000" dirty="0">
                <a:ea typeface="Times New Roman" panose="02020603050405020304" pitchFamily="18" charset="0"/>
              </a:rPr>
              <a:t> to </a:t>
            </a:r>
            <a:r>
              <a:rPr lang="sl-SI" sz="2000" dirty="0" err="1">
                <a:ea typeface="Times New Roman" panose="02020603050405020304" pitchFamily="18" charset="0"/>
              </a:rPr>
              <a:t>carry</a:t>
            </a:r>
            <a:r>
              <a:rPr lang="sl-SI" sz="2000" dirty="0">
                <a:ea typeface="Times New Roman" panose="02020603050405020304" pitchFamily="18" charset="0"/>
              </a:rPr>
              <a:t> out </a:t>
            </a:r>
            <a:r>
              <a:rPr lang="sl-SI" sz="2000" dirty="0" err="1">
                <a:ea typeface="Times New Roman" panose="02020603050405020304" pitchFamily="18" charset="0"/>
              </a:rPr>
              <a:t>the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proper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earthing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system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for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an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effective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equalization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of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potential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>
                <a:ea typeface="Times New Roman" panose="02020603050405020304" pitchFamily="18" charset="0"/>
              </a:rPr>
              <a:t>differences</a:t>
            </a:r>
            <a:r>
              <a:rPr lang="sl-SI" sz="2000" dirty="0">
                <a:ea typeface="Times New Roman" panose="02020603050405020304" pitchFamily="18" charset="0"/>
              </a:rPr>
              <a:t> at </a:t>
            </a:r>
            <a:r>
              <a:rPr lang="sl-SI" sz="2000" dirty="0" err="1">
                <a:ea typeface="Times New Roman" panose="02020603050405020304" pitchFamily="18" charset="0"/>
              </a:rPr>
              <a:t>the</a:t>
            </a:r>
            <a:r>
              <a:rPr lang="sl-SI" sz="2000" dirty="0">
                <a:ea typeface="Times New Roman" panose="02020603050405020304" pitchFamily="18" charset="0"/>
              </a:rPr>
              <a:t> </a:t>
            </a:r>
            <a:r>
              <a:rPr lang="sl-SI" sz="2000" dirty="0" err="1" smtClean="0">
                <a:ea typeface="Times New Roman" panose="02020603050405020304" pitchFamily="18" charset="0"/>
              </a:rPr>
              <a:t>location</a:t>
            </a:r>
            <a:r>
              <a:rPr lang="sl-SI" sz="2000" dirty="0" smtClean="0">
                <a:ea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l-SI" sz="2000" dirty="0"/>
          </a:p>
          <a:p>
            <a:pPr marL="0" indent="0"/>
            <a:r>
              <a:rPr lang="sl-SI" sz="2000" dirty="0" smtClean="0">
                <a:ea typeface="Times New Roman" panose="02020603050405020304" pitchFamily="18" charset="0"/>
              </a:rPr>
              <a:t>Radio b</a:t>
            </a:r>
            <a:r>
              <a:rPr lang="pt-BR" sz="2000" dirty="0" smtClean="0">
                <a:ea typeface="Times New Roman" panose="02020603050405020304" pitchFamily="18" charset="0"/>
              </a:rPr>
              <a:t>ase </a:t>
            </a:r>
            <a:r>
              <a:rPr lang="pt-BR" sz="2000" dirty="0">
                <a:ea typeface="Times New Roman" panose="02020603050405020304" pitchFamily="18" charset="0"/>
              </a:rPr>
              <a:t>station feeding must be carried out so that consumers and the equipment are not threatened due to earth potential rise because of earth faults or lightning </a:t>
            </a:r>
            <a:r>
              <a:rPr lang="pt-BR" sz="2000" dirty="0" smtClean="0">
                <a:ea typeface="Times New Roman" panose="02020603050405020304" pitchFamily="18" charset="0"/>
              </a:rPr>
              <a:t>strikes</a:t>
            </a:r>
            <a:r>
              <a:rPr lang="sl-SI" sz="2000" dirty="0" smtClean="0">
                <a:ea typeface="Times New Roman" panose="02020603050405020304" pitchFamily="18" charset="0"/>
              </a:rPr>
              <a:t>.</a:t>
            </a:r>
            <a:r>
              <a:rPr lang="pt-BR" sz="2000" dirty="0" smtClean="0">
                <a:ea typeface="Times New Roman" panose="02020603050405020304" pitchFamily="18" charset="0"/>
              </a:rPr>
              <a:t> 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252089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648</Words>
  <Application>Microsoft Office PowerPoint</Application>
  <PresentationFormat>Diaprojekcija na zaslonu (4:3)</PresentationFormat>
  <Paragraphs>61</Paragraphs>
  <Slides>7</Slides>
  <Notes>0</Notes>
  <HiddenSlides>0</HiddenSlides>
  <MMClips>0</MMClips>
  <ScaleCrop>false</ScaleCrop>
  <HeadingPairs>
    <vt:vector size="8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Vdelani OLE strežniki</vt:lpstr>
      </vt:variant>
      <vt:variant>
        <vt:i4>0</vt:i4>
      </vt:variant>
      <vt:variant>
        <vt:lpstr>Naslovi diapozitivov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Officeova tema</vt:lpstr>
      <vt:lpstr>Radio Base Stations Sited on Power Line Towers</vt:lpstr>
      <vt:lpstr>Introduction</vt:lpstr>
      <vt:lpstr>Aspects to which attention should be given (1)</vt:lpstr>
      <vt:lpstr>Aspects to which attention should be given (2)</vt:lpstr>
      <vt:lpstr>Aspects to which attention should be given (3)</vt:lpstr>
      <vt:lpstr>Requirements for equipment installation and maintenance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predstavitev EIMV</dc:title>
  <dc:creator>Maja Kernjak Jager</dc:creator>
  <cp:lastModifiedBy>urbanp</cp:lastModifiedBy>
  <cp:revision>87</cp:revision>
  <dcterms:created xsi:type="dcterms:W3CDTF">2012-06-05T11:55:13Z</dcterms:created>
  <dcterms:modified xsi:type="dcterms:W3CDTF">2017-05-07T16:16:09Z</dcterms:modified>
</cp:coreProperties>
</file>