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5" r:id="rId18"/>
    <p:sldId id="276" r:id="rId19"/>
    <p:sldId id="278" r:id="rId20"/>
    <p:sldId id="279" r:id="rId21"/>
    <p:sldId id="282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420" autoAdjust="0"/>
  </p:normalViewPr>
  <p:slideViewPr>
    <p:cSldViewPr>
      <p:cViewPr varScale="1">
        <p:scale>
          <a:sx n="91" d="100"/>
          <a:sy n="91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74C1F-3B13-47D6-A1FF-977022AEA095}" type="datetimeFigureOut">
              <a:rPr lang="en-US" smtClean="0"/>
              <a:pPr/>
              <a:t>12-May-17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4D664-36E2-49C1-81FC-157AD3D3EE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D1DAE-9E83-4C6D-8DB0-3C5006065A47}" type="datetimeFigureOut">
              <a:rPr lang="en-US" smtClean="0"/>
              <a:pPr/>
              <a:t>12-May-17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C920-8F91-4C40-AB0E-88598CB88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EC920-8F91-4C40-AB0E-88598CB88B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EC920-8F91-4C40-AB0E-88598CB88B2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D0311-F595-4423-8608-E379F3F1F226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ED3D8-836E-405B-8528-D1BECD94B590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BF07-ABEE-4E38-8597-FD9B8966E74D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5663B-91CD-4A0C-992C-5C72121272E7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590800" cy="365125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  <a:latin typeface="Algerian" pitchFamily="82" charset="0"/>
              </a:defRPr>
            </a:lvl1pPr>
          </a:lstStyle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06CDE-15A5-4CFF-BFD8-6B0D567FDDCF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1D281-836F-498F-AD8B-C45853444198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ACAE-72AE-4F90-A5CD-96F65FA3A5CE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F0651-7EEF-4701-9CC7-A2A5178747D8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8EEE0-D8CB-4AAA-8210-898253FAEFE6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1624-C974-4901-A483-04B6EAD24616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20A7-C4CE-44B6-80C3-648AD62DC5DE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6C8D-9734-4753-B6B5-40F307C7311F}" type="datetime1">
              <a:rPr lang="en-US" smtClean="0"/>
              <a:pPr/>
              <a:t>12-May-17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79BF3-B21C-4CC5-8897-188D60AE85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" name="Picture 5" descr="Slik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609600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</a:rPr>
              <a:t>Prva verzija programa 1970-ih</a:t>
            </a:r>
            <a:endParaRPr lang="en-US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sr-Latn-RS" smtClean="0">
                <a:latin typeface="Trebuchet MS" pitchFamily="34" charset="0"/>
              </a:rPr>
              <a:t>5. SIMULINK-GRAFIČKI ALAT MATLAB-a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7" name="Picture 6" descr="C:\Users\MILAN\Desktop\Capture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990600" y="2057400"/>
            <a:ext cx="6951608" cy="460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aptur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895600" y="3505200"/>
            <a:ext cx="4861294" cy="2930507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z="3000" smtClean="0">
                <a:latin typeface="Trebuchet MS" pitchFamily="34" charset="0"/>
              </a:rPr>
              <a:t>Proces inicijalizacije simulacije: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mtClean="0">
                <a:latin typeface="Trebuchet MS" pitchFamily="34" charset="0"/>
              </a:rPr>
              <a:t>S</a:t>
            </a:r>
            <a:r>
              <a:rPr lang="sr-Latn-RS" smtClean="0">
                <a:latin typeface="Trebuchet MS" pitchFamily="34" charset="0"/>
              </a:rPr>
              <a:t>ortiranje blokova;</a:t>
            </a:r>
          </a:p>
          <a:p>
            <a:pPr marL="1828800" lvl="3" indent="-457200">
              <a:buFont typeface="+mj-lt"/>
              <a:buAutoNum type="arabicPeriod"/>
            </a:pPr>
            <a:r>
              <a:rPr lang="en-US" smtClean="0">
                <a:latin typeface="Trebuchet MS" pitchFamily="34" charset="0"/>
              </a:rPr>
              <a:t>F</a:t>
            </a:r>
            <a:r>
              <a:rPr lang="sr-Latn-RS" smtClean="0">
                <a:latin typeface="Trebuchet MS" pitchFamily="34" charset="0"/>
              </a:rPr>
              <a:t>ormiranje modela u prostoru stanja;</a:t>
            </a:r>
          </a:p>
          <a:p>
            <a:pPr marL="1828800" lvl="3" indent="-457200">
              <a:buFont typeface="+mj-lt"/>
              <a:buAutoNum type="arabicPeriod"/>
            </a:pPr>
            <a:r>
              <a:rPr lang="sr-Latn-RS" smtClean="0">
                <a:latin typeface="Trebuchet MS" pitchFamily="34" charset="0"/>
              </a:rPr>
              <a:t>Gradnja simulink modela;</a:t>
            </a:r>
          </a:p>
          <a:p>
            <a:pPr marL="571500" indent="-457200">
              <a:buSzPct val="80000"/>
              <a:buNone/>
            </a:pPr>
            <a:endParaRPr lang="sr-Latn-RS" sz="2000" smtClean="0">
              <a:latin typeface="Trebuchet MS" pitchFamily="34" charset="0"/>
            </a:endParaRPr>
          </a:p>
          <a:p>
            <a:pPr marL="571500" indent="-457200" algn="ctr">
              <a:buSzPct val="80000"/>
              <a:buNone/>
            </a:pPr>
            <a:r>
              <a:rPr lang="sr-Latn-RS" sz="2000" smtClean="0">
                <a:latin typeface="Trebuchet MS" pitchFamily="34" charset="0"/>
              </a:rPr>
              <a:t>Simulink-ov model veza izmedju linearnog i nelinearnog modela</a:t>
            </a:r>
          </a:p>
          <a:p>
            <a:pPr marL="1828800" lvl="3" indent="-457200">
              <a:buFont typeface="+mj-lt"/>
              <a:buAutoNum type="arabicPeriod"/>
            </a:pPr>
            <a:endParaRPr lang="en-US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3600" smtClean="0">
                <a:latin typeface="Trebuchet MS" pitchFamily="34" charset="0"/>
              </a:rPr>
              <a:t>5.1. </a:t>
            </a:r>
            <a:r>
              <a:rPr lang="en-US" sz="3600" smtClean="0">
                <a:latin typeface="Trebuchet MS" pitchFamily="34" charset="0"/>
              </a:rPr>
              <a:t>Proces inicijalizacije simulacije SimPowerSystems modula </a:t>
            </a:r>
            <a:endParaRPr lang="en-US" sz="3600">
              <a:latin typeface="Trebuchet MS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85800" y="3810000"/>
            <a:ext cx="7848600" cy="2667000"/>
            <a:chOff x="609600" y="4038600"/>
            <a:chExt cx="7848600" cy="2667000"/>
          </a:xfrm>
        </p:grpSpPr>
        <p:sp>
          <p:nvSpPr>
            <p:cNvPr id="21" name="Rectangle 20"/>
            <p:cNvSpPr/>
            <p:nvPr/>
          </p:nvSpPr>
          <p:spPr>
            <a:xfrm>
              <a:off x="609600" y="4038600"/>
              <a:ext cx="7848600" cy="2667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530" name="Group 2"/>
            <p:cNvGrpSpPr>
              <a:grpSpLocks/>
            </p:cNvGrpSpPr>
            <p:nvPr/>
          </p:nvGrpSpPr>
          <p:grpSpPr bwMode="auto">
            <a:xfrm>
              <a:off x="685800" y="4114800"/>
              <a:ext cx="7620000" cy="2514600"/>
              <a:chOff x="1685" y="11322"/>
              <a:chExt cx="8869" cy="2990"/>
            </a:xfrm>
          </p:grpSpPr>
          <p:sp>
            <p:nvSpPr>
              <p:cNvPr id="22531" name="Text Box 3"/>
              <p:cNvSpPr txBox="1">
                <a:spLocks noChangeArrowheads="1"/>
              </p:cNvSpPr>
              <p:nvPr/>
            </p:nvSpPr>
            <p:spPr bwMode="auto">
              <a:xfrm>
                <a:off x="5380" y="11322"/>
                <a:ext cx="1957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Linearni model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32" name="Text Box 4"/>
              <p:cNvSpPr txBox="1">
                <a:spLocks noChangeArrowheads="1"/>
              </p:cNvSpPr>
              <p:nvPr/>
            </p:nvSpPr>
            <p:spPr bwMode="auto">
              <a:xfrm>
                <a:off x="4358" y="13566"/>
                <a:ext cx="52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33" name="Text Box 5"/>
              <p:cNvSpPr txBox="1">
                <a:spLocks noChangeArrowheads="1"/>
              </p:cNvSpPr>
              <p:nvPr/>
            </p:nvSpPr>
            <p:spPr bwMode="auto">
              <a:xfrm>
                <a:off x="7630" y="13566"/>
                <a:ext cx="52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1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</a:t>
                </a:r>
                <a:endParaRPr kumimoji="0" lang="en-US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534" name="Group 6"/>
              <p:cNvGrpSpPr>
                <a:grpSpLocks/>
              </p:cNvGrpSpPr>
              <p:nvPr/>
            </p:nvGrpSpPr>
            <p:grpSpPr bwMode="auto">
              <a:xfrm>
                <a:off x="1685" y="11730"/>
                <a:ext cx="8869" cy="2582"/>
                <a:chOff x="1685" y="11742"/>
                <a:chExt cx="8869" cy="2582"/>
              </a:xfrm>
            </p:grpSpPr>
            <p:sp>
              <p:nvSpPr>
                <p:cNvPr id="22535" name="Rectangle 7"/>
                <p:cNvSpPr>
                  <a:spLocks noChangeArrowheads="1"/>
                </p:cNvSpPr>
                <p:nvPr/>
              </p:nvSpPr>
              <p:spPr bwMode="auto">
                <a:xfrm>
                  <a:off x="1685" y="11769"/>
                  <a:ext cx="2024" cy="1060"/>
                </a:xfrm>
                <a:prstGeom prst="rect">
                  <a:avLst/>
                </a:prstGeom>
                <a:solidFill>
                  <a:srgbClr val="C6D9F1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Izvori</a:t>
                  </a:r>
                  <a:r>
                    <a:rPr kumimoji="0" lang="sr-Latn-RS" sz="1200" b="0" i="0" u="none" strike="noStrike" cap="none" normalizeH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 </a:t>
                  </a: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(Ulazi)</a:t>
                  </a: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36" name="Rectangle 8"/>
                <p:cNvSpPr>
                  <a:spLocks noChangeArrowheads="1"/>
                </p:cNvSpPr>
                <p:nvPr/>
              </p:nvSpPr>
              <p:spPr bwMode="auto">
                <a:xfrm>
                  <a:off x="4931" y="11742"/>
                  <a:ext cx="2418" cy="1060"/>
                </a:xfrm>
                <a:prstGeom prst="rect">
                  <a:avLst/>
                </a:prstGeom>
                <a:solidFill>
                  <a:srgbClr val="C6D9F1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Model u prosotru stanja</a:t>
                  </a: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37" name="Rectangle 9"/>
                <p:cNvSpPr>
                  <a:spLocks noChangeArrowheads="1"/>
                </p:cNvSpPr>
                <p:nvPr/>
              </p:nvSpPr>
              <p:spPr bwMode="auto">
                <a:xfrm>
                  <a:off x="4726" y="13434"/>
                  <a:ext cx="2909" cy="890"/>
                </a:xfrm>
                <a:prstGeom prst="rect">
                  <a:avLst/>
                </a:prstGeom>
                <a:solidFill>
                  <a:srgbClr val="C6D9F1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Nelinearni model</a:t>
                  </a: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538" name="Rectangle 10"/>
                <p:cNvSpPr>
                  <a:spLocks noChangeArrowheads="1"/>
                </p:cNvSpPr>
                <p:nvPr/>
              </p:nvSpPr>
              <p:spPr bwMode="auto">
                <a:xfrm>
                  <a:off x="8530" y="11742"/>
                  <a:ext cx="2024" cy="1060"/>
                </a:xfrm>
                <a:prstGeom prst="rect">
                  <a:avLst/>
                </a:prstGeom>
                <a:solidFill>
                  <a:srgbClr val="C6D9F1"/>
                </a:solidFill>
                <a:ln w="9525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rgbClr val="0F243E"/>
                    </a:solidFill>
                    <a:effectLst/>
                    <a:latin typeface="Times New Roman" pitchFamily="18" charset="0"/>
                    <a:cs typeface="Arial" pitchFamily="34" charset="0"/>
                  </a:endParaRPr>
                </a:p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200" b="0" i="0" u="none" strike="noStrike" cap="none" normalizeH="0" baseline="0" smtClean="0">
                      <a:ln>
                        <a:noFill/>
                      </a:ln>
                      <a:solidFill>
                        <a:srgbClr val="0F243E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Izlazi blokova za mjerenje</a:t>
                  </a:r>
                  <a:endPara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2539" name="AutoShape 11"/>
                <p:cNvCxnSpPr>
                  <a:cxnSpLocks noChangeShapeType="1"/>
                </p:cNvCxnSpPr>
                <p:nvPr/>
              </p:nvCxnSpPr>
              <p:spPr bwMode="auto">
                <a:xfrm>
                  <a:off x="3709" y="12164"/>
                  <a:ext cx="1222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2540" name="AutoShape 12"/>
                <p:cNvCxnSpPr>
                  <a:cxnSpLocks noChangeShapeType="1"/>
                </p:cNvCxnSpPr>
                <p:nvPr/>
              </p:nvCxnSpPr>
              <p:spPr bwMode="auto">
                <a:xfrm>
                  <a:off x="7349" y="12164"/>
                  <a:ext cx="1181" cy="1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2541" name="AutoShape 13"/>
                <p:cNvCxnSpPr>
                  <a:cxnSpLocks noChangeShapeType="1"/>
                </p:cNvCxnSpPr>
                <p:nvPr/>
              </p:nvCxnSpPr>
              <p:spPr bwMode="auto">
                <a:xfrm flipH="1">
                  <a:off x="4361" y="13916"/>
                  <a:ext cx="36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42" name="AutoShap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361" y="12501"/>
                  <a:ext cx="0" cy="1415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43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7349" y="12515"/>
                  <a:ext cx="65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44" name="AutoShape 16"/>
                <p:cNvCxnSpPr>
                  <a:cxnSpLocks noChangeShapeType="1"/>
                </p:cNvCxnSpPr>
                <p:nvPr/>
              </p:nvCxnSpPr>
              <p:spPr bwMode="auto">
                <a:xfrm flipV="1">
                  <a:off x="8003" y="12515"/>
                  <a:ext cx="0" cy="1401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2545" name="AutoShape 17"/>
                <p:cNvCxnSpPr>
                  <a:cxnSpLocks noChangeShapeType="1"/>
                </p:cNvCxnSpPr>
                <p:nvPr/>
              </p:nvCxnSpPr>
              <p:spPr bwMode="auto">
                <a:xfrm flipH="1">
                  <a:off x="7635" y="13916"/>
                  <a:ext cx="368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22546" name="AutoShape 18"/>
                <p:cNvCxnSpPr>
                  <a:cxnSpLocks noChangeShapeType="1"/>
                </p:cNvCxnSpPr>
                <p:nvPr/>
              </p:nvCxnSpPr>
              <p:spPr bwMode="auto">
                <a:xfrm>
                  <a:off x="4361" y="12486"/>
                  <a:ext cx="57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4525963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en-US" sz="3100" smtClean="0">
                <a:latin typeface="Trebuchet MS" pitchFamily="34" charset="0"/>
              </a:rPr>
              <a:t>Postoje tri metode rješavanja kola </a:t>
            </a:r>
            <a:r>
              <a:rPr lang="sr-Latn-RS" sz="3100" smtClean="0">
                <a:latin typeface="Trebuchet MS" pitchFamily="34" charset="0"/>
              </a:rPr>
              <a:t>u simulink-u</a:t>
            </a:r>
            <a:r>
              <a:rPr lang="en-US" sz="3100" smtClean="0">
                <a:latin typeface="Trebuchet MS" pitchFamily="34" charset="0"/>
              </a:rPr>
              <a:t>:</a:t>
            </a:r>
          </a:p>
          <a:p>
            <a:pPr marL="1771650" lvl="3" indent="-514350">
              <a:buFont typeface="+mj-lt"/>
              <a:buAutoNum type="arabicParenR"/>
            </a:pPr>
            <a:r>
              <a:rPr lang="en-US" smtClean="0">
                <a:latin typeface="Trebuchet MS" pitchFamily="34" charset="0"/>
              </a:rPr>
              <a:t>kontinualni metod rješavanja sa promjenljivim korakom,</a:t>
            </a:r>
            <a:endParaRPr lang="sr-Latn-RS" smtClean="0">
              <a:latin typeface="Trebuchet MS" pitchFamily="34" charset="0"/>
            </a:endParaRPr>
          </a:p>
          <a:p>
            <a:pPr marL="1771650" lvl="3" indent="-514350">
              <a:buFont typeface="+mj-lt"/>
              <a:buAutoNum type="arabicParenR"/>
            </a:pPr>
            <a:r>
              <a:rPr lang="en-US" smtClean="0">
                <a:latin typeface="Trebuchet MS" pitchFamily="34" charset="0"/>
              </a:rPr>
              <a:t>diskretni metod rješavanja sa fiksnim vremenskim intervalima,</a:t>
            </a:r>
            <a:endParaRPr lang="sr-Latn-RS" smtClean="0">
              <a:latin typeface="Trebuchet MS" pitchFamily="34" charset="0"/>
            </a:endParaRPr>
          </a:p>
          <a:p>
            <a:pPr marL="1771650" lvl="3" indent="-514350">
              <a:buFont typeface="+mj-lt"/>
              <a:buAutoNum type="arabicParenR"/>
            </a:pPr>
            <a:r>
              <a:rPr lang="en-US" smtClean="0">
                <a:latin typeface="Trebuchet MS" pitchFamily="34" charset="0"/>
              </a:rPr>
              <a:t>fazorski metod rješavanja.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sr-Latn-RS" sz="3100" smtClean="0">
                <a:latin typeface="Trebuchet MS" pitchFamily="34" charset="0"/>
              </a:rPr>
              <a:t>Primjena metoda zavisi od:</a:t>
            </a:r>
          </a:p>
          <a:p>
            <a:pPr lvl="3">
              <a:buFont typeface="Wingdings" pitchFamily="2" charset="2"/>
              <a:buChar char="Ø"/>
            </a:pPr>
            <a:r>
              <a:rPr lang="sr-Latn-RS" sz="1900" smtClean="0">
                <a:latin typeface="Trebuchet MS" pitchFamily="34" charset="0"/>
              </a:rPr>
              <a:t>Karaktera simulirane pojave;</a:t>
            </a:r>
          </a:p>
          <a:p>
            <a:pPr lvl="3">
              <a:buFont typeface="Wingdings" pitchFamily="2" charset="2"/>
              <a:buChar char="Ø"/>
            </a:pPr>
            <a:r>
              <a:rPr lang="sr-Latn-RS" sz="1900" smtClean="0">
                <a:latin typeface="Trebuchet MS" pitchFamily="34" charset="0"/>
              </a:rPr>
              <a:t>Veličine sistema;</a:t>
            </a:r>
          </a:p>
          <a:p>
            <a:pPr lvl="3">
              <a:buFont typeface="Wingdings" pitchFamily="2" charset="2"/>
              <a:buChar char="Ø"/>
            </a:pPr>
            <a:r>
              <a:rPr lang="sr-Latn-RS" sz="1900" smtClean="0">
                <a:latin typeface="Trebuchet MS" pitchFamily="34" charset="0"/>
              </a:rPr>
              <a:t>Zastupljenosti nelinearnih komponenti;</a:t>
            </a:r>
          </a:p>
          <a:p>
            <a:pPr lvl="3">
              <a:buFont typeface="Wingdings" pitchFamily="2" charset="2"/>
              <a:buChar char="Ø"/>
            </a:pPr>
            <a:r>
              <a:rPr lang="sr-Latn-RS" sz="1900" smtClean="0">
                <a:latin typeface="Trebuchet MS" pitchFamily="34" charset="0"/>
              </a:rPr>
              <a:t>Izlaznih promjenljivih;</a:t>
            </a:r>
            <a:endParaRPr lang="en-US" sz="1900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sr-Latn-RS" smtClean="0">
                <a:latin typeface="Trebuchet MS" pitchFamily="34" charset="0"/>
              </a:rPr>
              <a:t>6. METODE RJEŠAVANJA KOLA U SIMULINK-U</a:t>
            </a:r>
            <a:endParaRPr lang="en-US"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RS" sz="2400" smtClean="0">
                <a:latin typeface="Trebuchet MS" pitchFamily="34" charset="0"/>
              </a:rPr>
              <a:t>Primjena iterativnih formula;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RS" sz="2400" smtClean="0">
                <a:latin typeface="Trebuchet MS" pitchFamily="34" charset="0"/>
              </a:rPr>
              <a:t>Zavisnost preciznosti od veličine koraka;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RS" sz="2400" smtClean="0">
                <a:latin typeface="Trebuchet MS" pitchFamily="34" charset="0"/>
              </a:rPr>
              <a:t>Podešavanje tolerancije;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sr-Latn-RS" sz="2400" smtClean="0">
                <a:latin typeface="Trebuchet MS" pitchFamily="34" charset="0"/>
              </a:rPr>
              <a:t>Detekcija prolaska struje kroz nulu pri prekidanju;</a:t>
            </a:r>
            <a:endParaRPr lang="en-US" sz="2400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2192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sr-Latn-RS" sz="3600" smtClean="0">
                <a:latin typeface="Trebuchet MS" pitchFamily="34" charset="0"/>
              </a:rPr>
              <a:t>6.1. K</a:t>
            </a:r>
            <a:r>
              <a:rPr lang="en-US" sz="3600" smtClean="0">
                <a:latin typeface="Trebuchet MS" pitchFamily="34" charset="0"/>
              </a:rPr>
              <a:t>ontinualni metod rješavanja sa promjenljivim korakom</a:t>
            </a:r>
            <a:r>
              <a:rPr lang="sr-Latn-RS" sz="3600" smtClean="0">
                <a:latin typeface="Trebuchet MS" pitchFamily="34" charset="0"/>
              </a:rPr>
              <a:t/>
            </a:r>
            <a:br>
              <a:rPr lang="sr-Latn-RS" sz="3600" smtClean="0">
                <a:latin typeface="Trebuchet MS" pitchFamily="34" charset="0"/>
              </a:rPr>
            </a:br>
            <a:endParaRPr lang="en-US" sz="3600"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800" smtClean="0">
                <a:latin typeface="Trebuchet MS" pitchFamily="34" charset="0"/>
              </a:rPr>
              <a:t>Diskretni algoritam za rješavanje u fiksnim koracima;</a:t>
            </a:r>
          </a:p>
          <a:p>
            <a:pPr>
              <a:buFont typeface="Wingdings" pitchFamily="2" charset="2"/>
              <a:buChar char="Ø"/>
            </a:pPr>
            <a:r>
              <a:rPr lang="sr-Latn-RS" sz="2800" smtClean="0">
                <a:latin typeface="Trebuchet MS" pitchFamily="34" charset="0"/>
              </a:rPr>
              <a:t>Na osnovu modela u prostoru stanja:		      ,</a:t>
            </a:r>
          </a:p>
          <a:p>
            <a:pPr>
              <a:buNone/>
            </a:pPr>
            <a:r>
              <a:rPr lang="sr-Latn-RS" sz="2800" smtClean="0">
                <a:latin typeface="Trebuchet MS" pitchFamily="34" charset="0"/>
              </a:rPr>
              <a:t>	integral izmedju vremena kT i (k+1)T</a:t>
            </a:r>
          </a:p>
          <a:p>
            <a:pPr>
              <a:buNone/>
            </a:pPr>
            <a:r>
              <a:rPr lang="sr-Latn-RS" sz="2800" smtClean="0">
                <a:latin typeface="Trebuchet MS" pitchFamily="34" charset="0"/>
              </a:rPr>
              <a:t>	jednak je:</a:t>
            </a:r>
          </a:p>
          <a:p>
            <a:pPr>
              <a:buNone/>
            </a:pPr>
            <a:r>
              <a:rPr lang="sr-Latn-RS" sz="2800" smtClean="0">
                <a:latin typeface="Trebuchet MS" pitchFamily="34" charset="0"/>
              </a:rPr>
              <a:t>			  </a:t>
            </a:r>
          </a:p>
          <a:p>
            <a:endParaRPr lang="sr-Latn-RS" sz="2800" smtClean="0">
              <a:latin typeface="Trebuchet MS" pitchFamily="34" charset="0"/>
            </a:endParaRPr>
          </a:p>
          <a:p>
            <a:endParaRPr lang="sr-Latn-RS" sz="2800" smtClean="0">
              <a:latin typeface="Trebuchet MS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sr-Latn-RS" sz="2800" smtClean="0">
                <a:latin typeface="Trebuchet MS" pitchFamily="34" charset="0"/>
              </a:rPr>
              <a:t>Postoje tri metoda diskretnog rješavanja kola</a:t>
            </a:r>
            <a:r>
              <a:rPr lang="en-US" sz="2800" smtClean="0">
                <a:latin typeface="Trebuchet MS" pitchFamily="34" charset="0"/>
              </a:rPr>
              <a:t>: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i="1" smtClean="0">
                <a:latin typeface="Trebuchet MS" pitchFamily="34" charset="0"/>
              </a:rPr>
              <a:t>Forward Eular</a:t>
            </a:r>
            <a:r>
              <a:rPr lang="en-US" sz="2000" smtClean="0">
                <a:latin typeface="Trebuchet MS" pitchFamily="34" charset="0"/>
              </a:rPr>
              <a:t> metod,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i="1" smtClean="0">
                <a:latin typeface="Trebuchet MS" pitchFamily="34" charset="0"/>
              </a:rPr>
              <a:t>Backward Eular</a:t>
            </a:r>
            <a:r>
              <a:rPr lang="en-US" sz="2000" smtClean="0">
                <a:latin typeface="Trebuchet MS" pitchFamily="34" charset="0"/>
              </a:rPr>
              <a:t> meto</a:t>
            </a:r>
            <a:r>
              <a:rPr lang="sr-Latn-RS" sz="2000" smtClean="0">
                <a:latin typeface="Trebuchet MS" pitchFamily="34" charset="0"/>
              </a:rPr>
              <a:t>d,</a:t>
            </a:r>
            <a:endParaRPr lang="en-US" sz="2000" smtClean="0">
              <a:latin typeface="Trebuchet MS" pitchFamily="34" charset="0"/>
            </a:endParaRPr>
          </a:p>
          <a:p>
            <a:pPr lvl="2">
              <a:buFont typeface="Wingdings" pitchFamily="2" charset="2"/>
              <a:buChar char="Ø"/>
            </a:pPr>
            <a:r>
              <a:rPr lang="en-US" sz="2000" i="1" smtClean="0">
                <a:latin typeface="Trebuchet MS" pitchFamily="34" charset="0"/>
              </a:rPr>
              <a:t>Tustin</a:t>
            </a:r>
            <a:r>
              <a:rPr lang="en-US" sz="2000" smtClean="0">
                <a:latin typeface="Trebuchet MS" pitchFamily="34" charset="0"/>
              </a:rPr>
              <a:t> trapezoidni metod</a:t>
            </a:r>
            <a:r>
              <a:rPr lang="sr-Latn-RS" sz="2000" smtClean="0">
                <a:latin typeface="Trebuchet MS" pitchFamily="34" charset="0"/>
              </a:rPr>
              <a:t>.</a:t>
            </a:r>
            <a:endParaRPr lang="en-US" sz="2000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3600" smtClean="0">
                <a:latin typeface="Trebuchet MS" pitchFamily="34" charset="0"/>
              </a:rPr>
              <a:t>6.2. Diskretni metod rješavanja kola</a:t>
            </a:r>
            <a:endParaRPr lang="en-US" sz="3600">
              <a:latin typeface="Trebuchet MS" pitchFamily="34" charset="0"/>
            </a:endParaRP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0574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 t="10667" b="4000"/>
          <a:stretch>
            <a:fillRect/>
          </a:stretch>
        </p:blipFill>
        <p:spPr bwMode="auto">
          <a:xfrm>
            <a:off x="457200" y="3733800"/>
            <a:ext cx="39052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48175"/>
            <a:ext cx="562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6477000"/>
            <a:ext cx="2895600" cy="38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smtClean="0">
                <a:latin typeface="Trebuchet MS" pitchFamily="34" charset="0"/>
              </a:rPr>
              <a:t>Tustin</a:t>
            </a:r>
            <a:r>
              <a:rPr lang="en-US" sz="1800" smtClean="0">
                <a:latin typeface="Trebuchet MS" pitchFamily="34" charset="0"/>
              </a:rPr>
              <a:t> trapezoidni metod</a:t>
            </a:r>
            <a:endParaRPr lang="en-US" sz="1800">
              <a:latin typeface="Trebuchet MS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r="3333"/>
          <a:stretch>
            <a:fillRect/>
          </a:stretch>
        </p:blipFill>
        <p:spPr bwMode="auto">
          <a:xfrm>
            <a:off x="76200" y="381000"/>
            <a:ext cx="4441981" cy="257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 l="1657"/>
          <a:stretch>
            <a:fillRect/>
          </a:stretch>
        </p:blipFill>
        <p:spPr bwMode="auto">
          <a:xfrm>
            <a:off x="4621306" y="381000"/>
            <a:ext cx="4480560" cy="258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" y="3343275"/>
            <a:ext cx="4486275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5791200" y="2895600"/>
            <a:ext cx="25908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0" lang="en-US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Backward Eular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meto</a:t>
            </a:r>
            <a:r>
              <a:rPr kumimoji="0" lang="sr-Latn-R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d</a:t>
            </a:r>
            <a:endParaRPr kumimoji="0" lang="en-US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1066800" y="2895600"/>
            <a:ext cx="25146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spcBef>
                <a:spcPct val="20000"/>
              </a:spcBef>
              <a:buFont typeface="Arial" pitchFamily="34" charset="0"/>
              <a:buNone/>
            </a:pPr>
            <a:r>
              <a:rPr kumimoji="0" lang="en-US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Forward Eular</a:t>
            </a:r>
            <a:r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metod</a:t>
            </a: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5029200" y="3810000"/>
            <a:ext cx="38862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sr-Latn-R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Primjena prethodnih metoda;</a:t>
            </a:r>
          </a:p>
          <a:p>
            <a:pPr marL="228600" indent="-228600">
              <a:spcBef>
                <a:spcPct val="20000"/>
              </a:spcBef>
              <a:buFont typeface="Wingdings" pitchFamily="2" charset="2"/>
              <a:buChar char="Ø"/>
            </a:pPr>
            <a:r>
              <a:rPr kumimoji="0" lang="sr-Latn-R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Preciznost simulacije se</a:t>
            </a:r>
            <a:r>
              <a:rPr kumimoji="0" lang="sr-Latn-RS" sz="2000" b="0" i="1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0" lang="sr-Latn-RS" sz="20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podešava veličinom koraka.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Princip rješavanja:</a:t>
            </a:r>
          </a:p>
          <a:p>
            <a:pPr lvl="4">
              <a:buFont typeface="Wingdings" pitchFamily="2" charset="2"/>
              <a:buChar char="Ø"/>
            </a:pPr>
            <a:r>
              <a:rPr lang="en-US" smtClean="0">
                <a:latin typeface="Trebuchet MS" pitchFamily="34" charset="0"/>
              </a:rPr>
              <a:t>F</a:t>
            </a:r>
            <a:r>
              <a:rPr lang="sr-Latn-RS" smtClean="0">
                <a:latin typeface="Trebuchet MS" pitchFamily="34" charset="0"/>
              </a:rPr>
              <a:t>ormiranje H(jw) prenosne matrice;</a:t>
            </a:r>
          </a:p>
          <a:p>
            <a:pPr lvl="4"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Sistem diferencijalnih jednačina zamijenjen sistemom algebarskih jednačina;</a:t>
            </a:r>
          </a:p>
          <a:p>
            <a:pPr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Primjena fazorskog metoda</a:t>
            </a:r>
          </a:p>
          <a:p>
            <a:pPr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Mana fazorskog metoda</a:t>
            </a:r>
          </a:p>
          <a:p>
            <a:pPr>
              <a:buFont typeface="Wingdings" pitchFamily="2" charset="2"/>
              <a:buChar char="Ø"/>
            </a:pPr>
            <a:endParaRPr lang="sr-Latn-RS" smtClean="0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3600" smtClean="0">
                <a:latin typeface="Trebuchet MS" pitchFamily="34" charset="0"/>
              </a:rPr>
              <a:t>6.3. Fazorski metod rješavanja kola</a:t>
            </a:r>
            <a:endParaRPr lang="en-US" sz="3600"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8229600" cy="38099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RS" smtClean="0">
                <a:latin typeface="Trebuchet MS" pitchFamily="34" charset="0"/>
              </a:rPr>
              <a:t>7.1. </a:t>
            </a:r>
            <a:r>
              <a:rPr lang="en-US" b="1" smtClean="0">
                <a:latin typeface="Trebuchet MS" pitchFamily="34" charset="0"/>
              </a:rPr>
              <a:t>Uključenje voda u praznom hodu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300" b="1" cap="all" smtClean="0">
                <a:latin typeface="Trebuchet MS" pitchFamily="34" charset="0"/>
              </a:rPr>
              <a:t>7. PRIMJENA METODA SIMULACIJA NA TIPIČNIM PRIMJERIMA PRELAZNIH PROCESA</a:t>
            </a:r>
            <a:br>
              <a:rPr lang="en-US" sz="3300" b="1" cap="all" smtClean="0">
                <a:latin typeface="Trebuchet MS" pitchFamily="34" charset="0"/>
              </a:rPr>
            </a:br>
            <a:endParaRPr lang="en-US" sz="3300">
              <a:latin typeface="Trebuchet MS" pitchFamily="34" charset="0"/>
            </a:endParaRPr>
          </a:p>
        </p:txBody>
      </p:sp>
      <p:pic>
        <p:nvPicPr>
          <p:cNvPr id="4" name="Picture 3" descr="SemaVod.PNG"/>
          <p:cNvPicPr/>
          <p:nvPr/>
        </p:nvPicPr>
        <p:blipFill>
          <a:blip r:embed="rId2"/>
          <a:srcRect l="2264" t="8531" r="2257" b="13704"/>
          <a:stretch>
            <a:fillRect/>
          </a:stretch>
        </p:blipFill>
        <p:spPr>
          <a:xfrm>
            <a:off x="228600" y="1752600"/>
            <a:ext cx="5791200" cy="1981200"/>
          </a:xfrm>
          <a:prstGeom prst="rect">
            <a:avLst/>
          </a:prstGeom>
        </p:spPr>
      </p:pic>
      <p:pic>
        <p:nvPicPr>
          <p:cNvPr id="7" name="Picture 6" descr="Vod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400" y="3810000"/>
            <a:ext cx="5791200" cy="3048000"/>
          </a:xfrm>
          <a:prstGeom prst="rect">
            <a:avLst/>
          </a:prstGeom>
        </p:spPr>
      </p:pic>
      <p:pic>
        <p:nvPicPr>
          <p:cNvPr id="8" name="Picture 7" descr="Vod1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524000" y="1752600"/>
            <a:ext cx="5791200" cy="4953000"/>
          </a:xfrm>
          <a:prstGeom prst="rect">
            <a:avLst/>
          </a:prstGeom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5791200" y="1828800"/>
            <a:ext cx="33528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r-Latn-RS" sz="1600" smtClean="0">
                <a:latin typeface="Trebuchet MS" pitchFamily="34" charset="0"/>
              </a:rPr>
              <a:t>	Vod se uključuje u trenutku 0.04s od početka simulacije.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0" y="76200"/>
            <a:ext cx="8229600" cy="3809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smtClean="0">
                <a:latin typeface="Trebuchet MS" pitchFamily="34" charset="0"/>
              </a:rPr>
              <a:t>7.2. Prolazni kratak spoj na sabirnicama bloka generator-transformator</a:t>
            </a:r>
            <a:endParaRPr lang="en-US" b="1">
              <a:latin typeface="Trebuchet MS" pitchFamily="34" charset="0"/>
            </a:endParaRPr>
          </a:p>
        </p:txBody>
      </p:sp>
      <p:pic>
        <p:nvPicPr>
          <p:cNvPr id="7" name="Picture 6" descr="C:\Users\MILAN\Desktop\Simulacije\Slike\KS.PN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04800" y="914400"/>
            <a:ext cx="8534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MILAN\Desktop\Simulacije\Slike\KS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MILAN\Desktop\Simulacije\Slike\KS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752600"/>
            <a:ext cx="5400000" cy="401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MILAN\Desktop\Simulacije\Slike\KS3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764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4"/>
          <p:cNvSpPr txBox="1">
            <a:spLocks/>
          </p:cNvSpPr>
          <p:nvPr/>
        </p:nvSpPr>
        <p:spPr>
          <a:xfrm>
            <a:off x="0" y="838200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Oblik napona na sabirnicama generatora: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0" y="63246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sr-Latn-RS" sz="1600" smtClean="0">
                <a:latin typeface="Trebuchet MS" pitchFamily="34" charset="0"/>
              </a:rPr>
              <a:t>	</a:t>
            </a:r>
            <a:r>
              <a:rPr lang="en-US" sz="1600" smtClean="0">
                <a:latin typeface="Trebuchet MS" pitchFamily="34" charset="0"/>
              </a:rPr>
              <a:t>Prolazni kratki tropolni spoj se pojavljuje u trenutku 0.06s i traje do trenutka 0.12s</a:t>
            </a:r>
            <a:r>
              <a:rPr lang="sr-Latn-RS" sz="1600" smtClean="0">
                <a:latin typeface="Trebuchet MS" pitchFamily="34" charset="0"/>
              </a:rPr>
              <a:t> </a:t>
            </a:r>
            <a:r>
              <a:rPr lang="en-US" sz="1600" smtClean="0">
                <a:latin typeface="Trebuchet MS" pitchFamily="34" charset="0"/>
              </a:rPr>
              <a:t>od početka simulacije.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152400" y="990600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Oblik struje statora: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62000" y="2743200"/>
          <a:ext cx="76200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43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Metod simulacije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Vrijeme izvršenja [s]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Maksimalna vrijednost struje[rj]</a:t>
                      </a:r>
                    </a:p>
                  </a:txBody>
                  <a:tcPr marL="68580" marR="68580" marT="0" marB="0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Kontinualni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(1e-5 - relativna tolerancija)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8.4808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4.8189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Diskretni </a:t>
                      </a:r>
                      <a:r>
                        <a:rPr lang="en-US" sz="1400" i="1">
                          <a:latin typeface="Times New Roman"/>
                          <a:ea typeface="Times New Roman"/>
                          <a:cs typeface="Times New Roman"/>
                        </a:rPr>
                        <a:t>Tustin</a:t>
                      </a: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(50e-6s - vremenski korak)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4.6354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4.9172</a:t>
                      </a:r>
                    </a:p>
                  </a:txBody>
                  <a:tcPr marL="68580" marR="68580" marT="0" marB="0" anchor="ctr"/>
                </a:tc>
              </a:tr>
              <a:tr h="43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Fazorski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2.0854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Times New Roman"/>
                          <a:cs typeface="Times New Roman"/>
                        </a:rPr>
                        <a:t>4.9955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l"/>
            <a:r>
              <a:rPr lang="en-US" sz="2100" b="1" smtClean="0">
                <a:latin typeface="Trebuchet MS" pitchFamily="34" charset="0"/>
              </a:rPr>
              <a:t>7.</a:t>
            </a:r>
            <a:r>
              <a:rPr lang="sr-Latn-RS" sz="2100" b="1" smtClean="0">
                <a:latin typeface="Trebuchet MS" pitchFamily="34" charset="0"/>
              </a:rPr>
              <a:t>3</a:t>
            </a:r>
            <a:r>
              <a:rPr lang="en-US" sz="2100" b="1" smtClean="0">
                <a:latin typeface="Trebuchet MS" pitchFamily="34" charset="0"/>
              </a:rPr>
              <a:t>. Sinhronizacija sinhronog generatora</a:t>
            </a:r>
            <a:r>
              <a:rPr lang="sr-Latn-RS" sz="2100" b="1" smtClean="0">
                <a:latin typeface="Trebuchet MS" pitchFamily="34" charset="0"/>
              </a:rPr>
              <a:t> sa regulacijom </a:t>
            </a:r>
            <a:r>
              <a:rPr lang="en-US" sz="2100" b="1" smtClean="0">
                <a:latin typeface="Trebuchet MS" pitchFamily="34" charset="0"/>
              </a:rPr>
              <a:t>na jaku mrežu</a:t>
            </a:r>
            <a:br>
              <a:rPr lang="en-US" sz="2100" b="1" smtClean="0">
                <a:latin typeface="Trebuchet MS" pitchFamily="34" charset="0"/>
              </a:rPr>
            </a:br>
            <a:endParaRPr lang="en-US" sz="2100">
              <a:latin typeface="Trebuchet MS" pitchFamily="34" charset="0"/>
            </a:endParaRPr>
          </a:p>
        </p:txBody>
      </p:sp>
      <p:pic>
        <p:nvPicPr>
          <p:cNvPr id="7" name="Picture 6" descr="SGsR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686800" cy="4953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601980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rebuchet MS" pitchFamily="34" charset="0"/>
              </a:rPr>
              <a:t>Prekidač se zatvara u trenutku 0.04s od početka simulacije.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9" name="Picture 8" descr="C:\Users\MILAN\Desktop\Simulacije\Slike\SGsR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828800" y="914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rebuchet MS" pitchFamily="34" charset="0"/>
              </a:rPr>
              <a:t>Oblik struje statora pri uglu sinhronizacije od 0º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1" name="Picture 10" descr="C:\Users\MILAN\Desktop\Simulacije\Slike\SGsR2.PNG"/>
          <p:cNvPicPr/>
          <p:nvPr/>
        </p:nvPicPr>
        <p:blipFill>
          <a:blip r:embed="rId4"/>
          <a:srcRect t="-2179"/>
          <a:stretch>
            <a:fillRect/>
          </a:stretch>
        </p:blipFill>
        <p:spPr bwMode="auto">
          <a:xfrm>
            <a:off x="990600" y="1219200"/>
            <a:ext cx="7010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828800" y="9144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>
                <a:latin typeface="Trebuchet MS" pitchFamily="34" charset="0"/>
              </a:rPr>
              <a:t>Oblik struje statora pri uglu sinhronizacije od </a:t>
            </a:r>
            <a:r>
              <a:rPr lang="sr-Latn-RS" smtClean="0">
                <a:latin typeface="Trebuchet MS" pitchFamily="34" charset="0"/>
              </a:rPr>
              <a:t>3</a:t>
            </a:r>
            <a:r>
              <a:rPr lang="en-US" smtClean="0">
                <a:latin typeface="Trebuchet MS" pitchFamily="34" charset="0"/>
              </a:rPr>
              <a:t>0º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13" name="Picture 12" descr="C:\Users\MILAN\Desktop\Simulacije\Slike\SGsR3.PNG"/>
          <p:cNvPicPr/>
          <p:nvPr/>
        </p:nvPicPr>
        <p:blipFill>
          <a:blip r:embed="rId5"/>
          <a:srcRect t="-5537"/>
          <a:stretch>
            <a:fillRect/>
          </a:stretch>
        </p:blipFill>
        <p:spPr bwMode="auto">
          <a:xfrm>
            <a:off x="228600" y="1207532"/>
            <a:ext cx="8686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MILAN\Desktop\Simulacije\Slike\SGsR4.PNG"/>
          <p:cNvPicPr/>
          <p:nvPr/>
        </p:nvPicPr>
        <p:blipFill>
          <a:blip r:embed="rId6"/>
          <a:srcRect t="252"/>
          <a:stretch>
            <a:fillRect/>
          </a:stretch>
        </p:blipFill>
        <p:spPr bwMode="auto">
          <a:xfrm>
            <a:off x="990600" y="1295400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4000" smtClean="0">
                <a:latin typeface="Trebuchet MS" pitchFamily="34" charset="0"/>
                <a:cs typeface="Times New Roman" pitchFamily="18" charset="0"/>
              </a:rPr>
              <a:t>1. UVOD</a:t>
            </a:r>
            <a:endParaRPr lang="en-US" sz="40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Elektroenergetski sistem:</a:t>
            </a:r>
          </a:p>
          <a:p>
            <a:pPr lvl="3">
              <a:buFont typeface="Wingdings" pitchFamily="2" charset="2"/>
              <a:buChar char="Ø"/>
            </a:pPr>
            <a:r>
              <a:rPr lang="en-US" smtClean="0">
                <a:latin typeface="Trebuchet MS" pitchFamily="34" charset="0"/>
                <a:cs typeface="Times New Roman" pitchFamily="18" charset="0"/>
              </a:rPr>
              <a:t>V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elik, složen i dinemički sistem;</a:t>
            </a:r>
          </a:p>
          <a:p>
            <a:pPr lvl="3">
              <a:buFont typeface="Wingdings" pitchFamily="2" charset="2"/>
              <a:buChar char="Ø"/>
            </a:pPr>
            <a:r>
              <a:rPr lang="en-US" smtClean="0">
                <a:latin typeface="Trebuchet MS" pitchFamily="34" charset="0"/>
                <a:cs typeface="Times New Roman" pitchFamily="18" charset="0"/>
              </a:rPr>
              <a:t>O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bično se nalazi u stacionarnom ili kvazi-stacinarnom stanju;</a:t>
            </a:r>
          </a:p>
          <a:p>
            <a:pPr lvl="3"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Prekidačke operacije, kvarovi i atmosferska pražnjenja dovode do prelaznih procesa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;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			</a:t>
            </a:r>
            <a:endParaRPr lang="en-US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</a:rPr>
              <a:t>Savremeni elektroenergetski sistemi zahtijevaju napredne matematičke metode;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</a:rPr>
              <a:t>Izbor metode za analizu rada i simulaciju EES-a;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</a:rPr>
              <a:t>Vrijeme izvršenja simulacije;</a:t>
            </a:r>
          </a:p>
          <a:p>
            <a:pPr>
              <a:buSzPct val="80000"/>
              <a:buFont typeface="Wingdings" pitchFamily="2" charset="2"/>
              <a:buChar char="v"/>
            </a:pPr>
            <a:endParaRPr lang="sr-Latn-RS" smtClean="0">
              <a:latin typeface="Trebuchet MS" pitchFamily="34" charset="0"/>
            </a:endParaRPr>
          </a:p>
          <a:p>
            <a:pPr>
              <a:buSzPct val="80000"/>
              <a:buFont typeface="Wingdings" pitchFamily="2" charset="2"/>
              <a:buChar char="v"/>
            </a:pPr>
            <a:endParaRPr lang="sr-Latn-RS" smtClean="0">
              <a:latin typeface="Trebuchet MS" pitchFamily="34" charset="0"/>
            </a:endParaRPr>
          </a:p>
          <a:p>
            <a:pPr>
              <a:buSzPct val="80000"/>
              <a:buFont typeface="Wingdings" pitchFamily="2" charset="2"/>
              <a:buChar char="v"/>
            </a:pPr>
            <a:endParaRPr lang="en-US">
              <a:latin typeface="Trebuchet MS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4000" smtClean="0">
                <a:latin typeface="Trebuchet MS" pitchFamily="34" charset="0"/>
              </a:rPr>
              <a:t>8. ZAKLJUČAK</a:t>
            </a:r>
            <a:endParaRPr lang="en-US" sz="4000">
              <a:latin typeface="Trebuchet MS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/>
              <a:t>Pitanja za diskusiju: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mtClean="0"/>
              <a:t>1. Kakav je uticaj djelovanja regulacionih resursa generatora u EES-ima na</a:t>
            </a:r>
            <a:r>
              <a:rPr lang="sr-Latn-RS" smtClean="0"/>
              <a:t> </a:t>
            </a:r>
            <a:r>
              <a:rPr lang="en-US" smtClean="0"/>
              <a:t>razmatrane prelazne pojave?</a:t>
            </a:r>
          </a:p>
          <a:p>
            <a:pPr>
              <a:buNone/>
            </a:pPr>
            <a:endParaRPr lang="sr-Latn-RS" sz="1500" smtClean="0"/>
          </a:p>
          <a:p>
            <a:pPr>
              <a:buNone/>
            </a:pPr>
            <a:r>
              <a:rPr lang="en-US" smtClean="0"/>
              <a:t>2. Koja su ograničenja primjene razmatranog softverskog alata za primjenu u realnim</a:t>
            </a:r>
            <a:r>
              <a:rPr lang="sr-Latn-RS" smtClean="0"/>
              <a:t> </a:t>
            </a:r>
            <a:r>
              <a:rPr lang="en-US" smtClean="0"/>
              <a:t>EES?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514600"/>
            <a:ext cx="8839200" cy="1447800"/>
          </a:xfrm>
        </p:spPr>
        <p:txBody>
          <a:bodyPr/>
          <a:lstStyle/>
          <a:p>
            <a:r>
              <a:rPr lang="sr-Latn-RS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HVALA NA PAŽNJI!</a:t>
            </a: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4000" smtClean="0">
                <a:latin typeface="Trebuchet MS" pitchFamily="34" charset="0"/>
                <a:cs typeface="Times New Roman" pitchFamily="18" charset="0"/>
              </a:rPr>
              <a:t>2. ELEKTRIČNI PRELAZNI PROCESI</a:t>
            </a:r>
            <a:endParaRPr lang="en-US" sz="40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Studija električnih prelaznih procesa:</a:t>
            </a:r>
          </a:p>
          <a:p>
            <a:pPr lvl="3">
              <a:buFont typeface="Wingdings" pitchFamily="2" charset="2"/>
              <a:buChar char="Ø"/>
            </a:pPr>
            <a:r>
              <a:rPr lang="en-US" smtClean="0">
                <a:latin typeface="Trebuchet MS" pitchFamily="34" charset="0"/>
                <a:cs typeface="Times New Roman" pitchFamily="18" charset="0"/>
              </a:rPr>
              <a:t>O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buhvata opseg od 0 Hz do 50 MHz;</a:t>
            </a:r>
          </a:p>
          <a:p>
            <a:pPr lvl="3"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Obuhvata feneomene elektromagnetnog i elektromehaničkog karaktera;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Elektromagnetne pojave</a:t>
            </a:r>
          </a:p>
          <a:p>
            <a:pPr lvl="3"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Način manifestovanja;</a:t>
            </a:r>
          </a:p>
          <a:p>
            <a:pPr lvl="3"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Frekvencija oscilovanja;</a:t>
            </a:r>
          </a:p>
          <a:p>
            <a:pPr lvl="2">
              <a:buFont typeface="Arial" pitchFamily="34" charset="0"/>
              <a:buChar char="»"/>
            </a:pPr>
            <a:endParaRPr lang="sr-Latn-RS" smtClean="0">
              <a:latin typeface="Trebuchet MS" pitchFamily="34" charset="0"/>
              <a:cs typeface="Times New Roman" pitchFamily="18" charset="0"/>
            </a:endParaRPr>
          </a:p>
          <a:p>
            <a:pPr lvl="4"/>
            <a:endParaRPr lang="sr-Latn-RS" smtClean="0">
              <a:latin typeface="Trebuchet MS" pitchFamily="34" charset="0"/>
              <a:cs typeface="Times New Roman" pitchFamily="18" charset="0"/>
            </a:endParaRPr>
          </a:p>
          <a:p>
            <a:endParaRPr lang="sr-Latn-RS" smtClean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2400" smtClean="0">
                <a:latin typeface="Trebuchet MS" pitchFamily="34" charset="0"/>
                <a:cs typeface="Times New Roman" pitchFamily="18" charset="0"/>
              </a:rPr>
              <a:t>Opsezi frekvencija tranzijentnih prelaznih procesa datih pojava</a:t>
            </a:r>
            <a:endParaRPr lang="en-US" sz="240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01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Pojava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Opseg frekvencije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Ferorezonansa pri uključenju transformatora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 Hz - 1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Ispad potrošača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 Hz - 3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Isključenje kvara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- 3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Iniciranje kvara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- 20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Uključenje voda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- 20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Ponovno uključenje voda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- 20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Tranzijentni povratni naponi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 Prenapon na prekidaču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- 20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   Kvar na kratkom vodu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- 100 kHz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Automatsko ponovno uključenje - APU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 kHz - 1 MHz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Atmosferska pražnjenja, kvarovi u postrojenjima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 kHz - 3 MHz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Isključenje rastavljača i kvarovi u GIS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100 kHz - 50 MHz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4525963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z="2800" smtClean="0">
                <a:latin typeface="Trebuchet MS" pitchFamily="34" charset="0"/>
                <a:cs typeface="Times New Roman" pitchFamily="18" charset="0"/>
              </a:rPr>
              <a:t>Klasifikovanje opsega frekvencije na osnovu strmine prenapona</a:t>
            </a:r>
          </a:p>
          <a:p>
            <a:endParaRPr lang="sr-Latn-RS" sz="2800" smtClean="0">
              <a:latin typeface="Trebuchet MS" pitchFamily="34" charset="0"/>
              <a:cs typeface="Times New Roman" pitchFamily="18" charset="0"/>
            </a:endParaRPr>
          </a:p>
          <a:p>
            <a:pPr>
              <a:buNone/>
            </a:pPr>
            <a:endParaRPr lang="sr-Latn-RS" sz="2800" smtClean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2286000"/>
          <a:ext cx="81534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2362200"/>
                <a:gridCol w="2609850"/>
                <a:gridCol w="2038350"/>
              </a:tblGrid>
              <a:tr h="6583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Grupa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Opseg frekvencije za predstavljanje tranzijentnositi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Naznačeni oblik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Karakteristično porijeklo tranzijentnosti</a:t>
                      </a: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0.1 Hz - 3 kHz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Niskofrekventno oscilacilovanje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Privremeni prenaponi</a:t>
                      </a:r>
                    </a:p>
                  </a:txBody>
                  <a:tcPr marL="68580" marR="68580" marT="0" marB="0" anchor="ctr"/>
                </a:tc>
              </a:tr>
              <a:tr h="44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50/60 Hz - 20 kHz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Prenapon sa sporo rastućim čelom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Prekidački prenaponi</a:t>
                      </a:r>
                    </a:p>
                  </a:txBody>
                  <a:tcPr marL="68580" marR="68580" marT="0" marB="0" anchor="ctr"/>
                </a:tc>
              </a:tr>
              <a:tr h="44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 kHz - 3 MHz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Prenapon sa brzo rastućim čelom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Atmosferski prenaponi</a:t>
                      </a:r>
                    </a:p>
                  </a:txBody>
                  <a:tcPr marL="68580" marR="68580" marT="0" marB="0" anchor="ctr"/>
                </a:tc>
              </a:tr>
              <a:tr h="445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100 kHz - 50 MHz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Prenapon sa veomo brzo rastućim čelom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Intermitentni prenaponi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Autofit/>
          </a:bodyPr>
          <a:lstStyle/>
          <a:p>
            <a:r>
              <a:rPr lang="sr-Latn-RS" sz="3000" smtClean="0">
                <a:latin typeface="Trebuchet MS" pitchFamily="34" charset="0"/>
                <a:cs typeface="Times New Roman" pitchFamily="18" charset="0"/>
              </a:rPr>
              <a:t>3. METOD TRAPEZOIDNE INTEGRACIJE ZA PRORAČUN ELEKTROMAGNETNIH TRANZIJENTNIH PROCESA</a:t>
            </a:r>
            <a:endParaRPr lang="en-US" sz="30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>
              <a:buSzPct val="80000"/>
              <a:buFont typeface="Wingdings" pitchFamily="2" charset="2"/>
              <a:buChar char="v"/>
            </a:pPr>
            <a:r>
              <a:rPr lang="sr-Latn-RS" sz="2800" smtClean="0">
                <a:latin typeface="Trebuchet MS" pitchFamily="34" charset="0"/>
                <a:cs typeface="Times New Roman" pitchFamily="18" charset="0"/>
              </a:rPr>
              <a:t>Primjena metoda trapezoidne integracije</a:t>
            </a:r>
          </a:p>
          <a:p>
            <a:endParaRPr lang="sr-Latn-RS" sz="2800" smtClean="0"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57200" y="2133600"/>
            <a:ext cx="8001000" cy="4191000"/>
            <a:chOff x="685800" y="2438400"/>
            <a:chExt cx="8001000" cy="4191000"/>
          </a:xfrm>
        </p:grpSpPr>
        <p:sp>
          <p:nvSpPr>
            <p:cNvPr id="68" name="Rectangle 67"/>
            <p:cNvSpPr/>
            <p:nvPr/>
          </p:nvSpPr>
          <p:spPr>
            <a:xfrm>
              <a:off x="685800" y="2438400"/>
              <a:ext cx="8001000" cy="4191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25" name="Group 1"/>
            <p:cNvGrpSpPr>
              <a:grpSpLocks/>
            </p:cNvGrpSpPr>
            <p:nvPr/>
          </p:nvGrpSpPr>
          <p:grpSpPr bwMode="auto">
            <a:xfrm>
              <a:off x="838200" y="2590800"/>
              <a:ext cx="7772400" cy="3962400"/>
              <a:chOff x="1967" y="9728"/>
              <a:chExt cx="8468" cy="4360"/>
            </a:xfrm>
          </p:grpSpPr>
          <p:sp>
            <p:nvSpPr>
              <p:cNvPr id="1026" name="Oval 2"/>
              <p:cNvSpPr>
                <a:spLocks noChangeArrowheads="1"/>
              </p:cNvSpPr>
              <p:nvPr/>
            </p:nvSpPr>
            <p:spPr bwMode="auto">
              <a:xfrm>
                <a:off x="9778" y="12055"/>
                <a:ext cx="318" cy="3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7" name="Oval 3"/>
              <p:cNvSpPr>
                <a:spLocks noChangeArrowheads="1"/>
              </p:cNvSpPr>
              <p:nvPr/>
            </p:nvSpPr>
            <p:spPr bwMode="auto">
              <a:xfrm>
                <a:off x="8422" y="12003"/>
                <a:ext cx="318" cy="3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8" name="Oval 4"/>
              <p:cNvSpPr>
                <a:spLocks noChangeArrowheads="1"/>
              </p:cNvSpPr>
              <p:nvPr/>
            </p:nvSpPr>
            <p:spPr bwMode="auto">
              <a:xfrm>
                <a:off x="5420" y="10391"/>
                <a:ext cx="318" cy="3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29" name="AutoShape 5"/>
              <p:cNvCxnSpPr>
                <a:cxnSpLocks noChangeShapeType="1"/>
              </p:cNvCxnSpPr>
              <p:nvPr/>
            </p:nvCxnSpPr>
            <p:spPr bwMode="auto">
              <a:xfrm flipV="1">
                <a:off x="2343" y="12434"/>
                <a:ext cx="7618" cy="1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0" name="AutoShape 6"/>
              <p:cNvCxnSpPr>
                <a:cxnSpLocks noChangeShapeType="1"/>
              </p:cNvCxnSpPr>
              <p:nvPr/>
            </p:nvCxnSpPr>
            <p:spPr bwMode="auto">
              <a:xfrm flipV="1">
                <a:off x="7963" y="11380"/>
                <a:ext cx="1077" cy="105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1" name="AutoShape 7"/>
              <p:cNvCxnSpPr>
                <a:cxnSpLocks noChangeShapeType="1"/>
              </p:cNvCxnSpPr>
              <p:nvPr/>
            </p:nvCxnSpPr>
            <p:spPr bwMode="auto">
              <a:xfrm flipH="1" flipV="1">
                <a:off x="6738" y="11240"/>
                <a:ext cx="1225" cy="120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 flipV="1">
                <a:off x="7954" y="12434"/>
                <a:ext cx="0" cy="147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33" name="AutoShape 9" descr="Dark horizontal"/>
              <p:cNvSpPr>
                <a:spLocks noChangeArrowheads="1"/>
              </p:cNvSpPr>
              <p:nvPr/>
            </p:nvSpPr>
            <p:spPr bwMode="auto">
              <a:xfrm rot="10800000">
                <a:off x="7674" y="13873"/>
                <a:ext cx="555" cy="215"/>
              </a:xfrm>
              <a:prstGeom prst="triangle">
                <a:avLst>
                  <a:gd name="adj" fmla="val 45764"/>
                </a:avLst>
              </a:prstGeom>
              <a:pattFill prst="dkHorz">
                <a:fgClr>
                  <a:srgbClr val="000000"/>
                </a:fgClr>
                <a:bgClr>
                  <a:srgbClr val="FFFFFF"/>
                </a:bgClr>
              </a:pattFill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7812" y="13013"/>
                <a:ext cx="280" cy="516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5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7952" y="13044"/>
                <a:ext cx="0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9177" y="12272"/>
                <a:ext cx="183" cy="41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1037" name="AutoShape 13"/>
              <p:cNvCxnSpPr>
                <a:cxnSpLocks noChangeShapeType="1"/>
              </p:cNvCxnSpPr>
              <p:nvPr/>
            </p:nvCxnSpPr>
            <p:spPr bwMode="auto">
              <a:xfrm>
                <a:off x="9177" y="12196"/>
                <a:ext cx="0" cy="4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8" name="AutoShape 14"/>
              <p:cNvCxnSpPr>
                <a:cxnSpLocks noChangeShapeType="1"/>
              </p:cNvCxnSpPr>
              <p:nvPr/>
            </p:nvCxnSpPr>
            <p:spPr bwMode="auto">
              <a:xfrm>
                <a:off x="9373" y="12194"/>
                <a:ext cx="0" cy="495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39" name="AutoShape 15"/>
              <p:cNvCxnSpPr>
                <a:cxnSpLocks noChangeShapeType="1"/>
              </p:cNvCxnSpPr>
              <p:nvPr/>
            </p:nvCxnSpPr>
            <p:spPr bwMode="auto">
              <a:xfrm flipV="1">
                <a:off x="6416" y="10864"/>
                <a:ext cx="214" cy="6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0" name="AutoShape 16"/>
              <p:cNvCxnSpPr>
                <a:cxnSpLocks noChangeShapeType="1"/>
              </p:cNvCxnSpPr>
              <p:nvPr/>
            </p:nvCxnSpPr>
            <p:spPr bwMode="auto">
              <a:xfrm flipV="1">
                <a:off x="6491" y="10864"/>
                <a:ext cx="139" cy="43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1" name="AutoShape 17"/>
              <p:cNvCxnSpPr>
                <a:cxnSpLocks noChangeShapeType="1"/>
              </p:cNvCxnSpPr>
              <p:nvPr/>
            </p:nvCxnSpPr>
            <p:spPr bwMode="auto">
              <a:xfrm flipV="1">
                <a:off x="6491" y="11240"/>
                <a:ext cx="247" cy="5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42" name="AutoShape 18"/>
              <p:cNvCxnSpPr>
                <a:cxnSpLocks noChangeShapeType="1"/>
              </p:cNvCxnSpPr>
              <p:nvPr/>
            </p:nvCxnSpPr>
            <p:spPr bwMode="auto">
              <a:xfrm>
                <a:off x="6000" y="10508"/>
                <a:ext cx="416" cy="41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1043" name="AutoShape 19"/>
              <p:cNvSpPr>
                <a:spLocks noChangeArrowheads="1"/>
              </p:cNvSpPr>
              <p:nvPr/>
            </p:nvSpPr>
            <p:spPr bwMode="auto">
              <a:xfrm>
                <a:off x="3331" y="12379"/>
                <a:ext cx="3783" cy="143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044" name="Group 20"/>
              <p:cNvGrpSpPr>
                <a:grpSpLocks/>
              </p:cNvGrpSpPr>
              <p:nvPr/>
            </p:nvGrpSpPr>
            <p:grpSpPr bwMode="auto">
              <a:xfrm rot="2583028">
                <a:off x="9121" y="10701"/>
                <a:ext cx="347" cy="780"/>
                <a:chOff x="4320" y="14840"/>
                <a:chExt cx="347" cy="780"/>
              </a:xfrm>
            </p:grpSpPr>
            <p:sp>
              <p:nvSpPr>
                <p:cNvPr id="1045" name="AutoShape 21"/>
                <p:cNvSpPr>
                  <a:spLocks noChangeArrowheads="1"/>
                </p:cNvSpPr>
                <p:nvPr/>
              </p:nvSpPr>
              <p:spPr bwMode="auto">
                <a:xfrm rot="5400000">
                  <a:off x="4392" y="14775"/>
                  <a:ext cx="209" cy="340"/>
                </a:xfrm>
                <a:custGeom>
                  <a:avLst/>
                  <a:gdLst>
                    <a:gd name="G0" fmla="+- 8840 0 0"/>
                    <a:gd name="G1" fmla="+- 11688582 0 0"/>
                    <a:gd name="G2" fmla="+- 0 0 11688582"/>
                    <a:gd name="T0" fmla="*/ 0 256 1"/>
                    <a:gd name="T1" fmla="*/ 180 256 1"/>
                    <a:gd name="G3" fmla="+- 11688582 T0 T1"/>
                    <a:gd name="T2" fmla="*/ 0 256 1"/>
                    <a:gd name="T3" fmla="*/ 90 256 1"/>
                    <a:gd name="G4" fmla="+- 11688582 T2 T3"/>
                    <a:gd name="G5" fmla="*/ G4 2 1"/>
                    <a:gd name="T4" fmla="*/ 90 256 1"/>
                    <a:gd name="T5" fmla="*/ 0 256 1"/>
                    <a:gd name="G6" fmla="+- 11688582 T4 T5"/>
                    <a:gd name="G7" fmla="*/ G6 2 1"/>
                    <a:gd name="G8" fmla="abs 11688582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840"/>
                    <a:gd name="G18" fmla="*/ 8840 1 2"/>
                    <a:gd name="G19" fmla="+- G18 5400 0"/>
                    <a:gd name="G20" fmla="cos G19 11688582"/>
                    <a:gd name="G21" fmla="sin G19 11688582"/>
                    <a:gd name="G22" fmla="+- G20 10800 0"/>
                    <a:gd name="G23" fmla="+- G21 10800 0"/>
                    <a:gd name="G24" fmla="+- 10800 0 G20"/>
                    <a:gd name="G25" fmla="+- 8840 10800 0"/>
                    <a:gd name="G26" fmla="?: G9 G17 G25"/>
                    <a:gd name="G27" fmla="?: G9 0 21600"/>
                    <a:gd name="G28" fmla="cos 10800 11688582"/>
                    <a:gd name="G29" fmla="sin 10800 11688582"/>
                    <a:gd name="G30" fmla="sin 8840 11688582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688582 G34 0"/>
                    <a:gd name="G36" fmla="?: G6 G35 G31"/>
                    <a:gd name="G37" fmla="+- 21600 0 G36"/>
                    <a:gd name="G38" fmla="?: G4 0 G33"/>
                    <a:gd name="G39" fmla="?: 11688582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984 w 21600"/>
                    <a:gd name="T15" fmla="*/ 11082 h 21600"/>
                    <a:gd name="T16" fmla="*/ 10800 w 21600"/>
                    <a:gd name="T17" fmla="*/ 1960 h 21600"/>
                    <a:gd name="T18" fmla="*/ 20616 w 21600"/>
                    <a:gd name="T19" fmla="*/ 11082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963" y="11053"/>
                      </a:moveTo>
                      <a:cubicBezTo>
                        <a:pt x="1961" y="10969"/>
                        <a:pt x="1960" y="10884"/>
                        <a:pt x="1960" y="10800"/>
                      </a:cubicBezTo>
                      <a:cubicBezTo>
                        <a:pt x="1960" y="5917"/>
                        <a:pt x="5917" y="1960"/>
                        <a:pt x="10800" y="1960"/>
                      </a:cubicBezTo>
                      <a:cubicBezTo>
                        <a:pt x="15682" y="1960"/>
                        <a:pt x="19640" y="5917"/>
                        <a:pt x="19640" y="10800"/>
                      </a:cubicBezTo>
                      <a:cubicBezTo>
                        <a:pt x="19640" y="10884"/>
                        <a:pt x="19638" y="10969"/>
                        <a:pt x="19636" y="11053"/>
                      </a:cubicBezTo>
                      <a:lnTo>
                        <a:pt x="21595" y="11110"/>
                      </a:lnTo>
                      <a:cubicBezTo>
                        <a:pt x="21598" y="11006"/>
                        <a:pt x="21600" y="10903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03"/>
                        <a:pt x="1" y="11006"/>
                        <a:pt x="4" y="1111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6" name="AutoShape 22"/>
                <p:cNvSpPr>
                  <a:spLocks noChangeArrowheads="1"/>
                </p:cNvSpPr>
                <p:nvPr/>
              </p:nvSpPr>
              <p:spPr bwMode="auto">
                <a:xfrm rot="5400000">
                  <a:off x="4392" y="14968"/>
                  <a:ext cx="209" cy="340"/>
                </a:xfrm>
                <a:custGeom>
                  <a:avLst/>
                  <a:gdLst>
                    <a:gd name="G0" fmla="+- 9049 0 0"/>
                    <a:gd name="G1" fmla="+- 11664920 0 0"/>
                    <a:gd name="G2" fmla="+- 0 0 11664920"/>
                    <a:gd name="T0" fmla="*/ 0 256 1"/>
                    <a:gd name="T1" fmla="*/ 180 256 1"/>
                    <a:gd name="G3" fmla="+- 11664920 T0 T1"/>
                    <a:gd name="T2" fmla="*/ 0 256 1"/>
                    <a:gd name="T3" fmla="*/ 90 256 1"/>
                    <a:gd name="G4" fmla="+- 11664920 T2 T3"/>
                    <a:gd name="G5" fmla="*/ G4 2 1"/>
                    <a:gd name="T4" fmla="*/ 90 256 1"/>
                    <a:gd name="T5" fmla="*/ 0 256 1"/>
                    <a:gd name="G6" fmla="+- 11664920 T4 T5"/>
                    <a:gd name="G7" fmla="*/ G6 2 1"/>
                    <a:gd name="G8" fmla="abs 1166492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049"/>
                    <a:gd name="G18" fmla="*/ 9049 1 2"/>
                    <a:gd name="G19" fmla="+- G18 5400 0"/>
                    <a:gd name="G20" fmla="cos G19 11664920"/>
                    <a:gd name="G21" fmla="sin G19 11664920"/>
                    <a:gd name="G22" fmla="+- G20 10800 0"/>
                    <a:gd name="G23" fmla="+- G21 10800 0"/>
                    <a:gd name="G24" fmla="+- 10800 0 G20"/>
                    <a:gd name="G25" fmla="+- 9049 10800 0"/>
                    <a:gd name="G26" fmla="?: G9 G17 G25"/>
                    <a:gd name="G27" fmla="?: G9 0 21600"/>
                    <a:gd name="G28" fmla="cos 10800 11664920"/>
                    <a:gd name="G29" fmla="sin 10800 11664920"/>
                    <a:gd name="G30" fmla="sin 9049 1166492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664920 G34 0"/>
                    <a:gd name="G36" fmla="?: G6 G35 G31"/>
                    <a:gd name="G37" fmla="+- 21600 0 G36"/>
                    <a:gd name="G38" fmla="?: G4 0 G33"/>
                    <a:gd name="G39" fmla="?: 1166492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881 w 21600"/>
                    <a:gd name="T15" fmla="*/ 11147 h 21600"/>
                    <a:gd name="T16" fmla="*/ 10800 w 21600"/>
                    <a:gd name="T17" fmla="*/ 1751 h 21600"/>
                    <a:gd name="T18" fmla="*/ 20719 w 21600"/>
                    <a:gd name="T19" fmla="*/ 1114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756" y="11116"/>
                      </a:moveTo>
                      <a:cubicBezTo>
                        <a:pt x="1752" y="11011"/>
                        <a:pt x="1751" y="10905"/>
                        <a:pt x="1751" y="10800"/>
                      </a:cubicBezTo>
                      <a:cubicBezTo>
                        <a:pt x="1751" y="5802"/>
                        <a:pt x="5802" y="1751"/>
                        <a:pt x="10800" y="1751"/>
                      </a:cubicBezTo>
                      <a:cubicBezTo>
                        <a:pt x="15797" y="1751"/>
                        <a:pt x="19849" y="5802"/>
                        <a:pt x="19849" y="10800"/>
                      </a:cubicBezTo>
                      <a:cubicBezTo>
                        <a:pt x="19849" y="10905"/>
                        <a:pt x="19847" y="11011"/>
                        <a:pt x="19843" y="11116"/>
                      </a:cubicBezTo>
                      <a:lnTo>
                        <a:pt x="21593" y="11178"/>
                      </a:lnTo>
                      <a:cubicBezTo>
                        <a:pt x="21597" y="11052"/>
                        <a:pt x="21600" y="1092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26"/>
                        <a:pt x="2" y="11052"/>
                        <a:pt x="6" y="111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7" name="AutoShape 23"/>
                <p:cNvSpPr>
                  <a:spLocks noChangeArrowheads="1"/>
                </p:cNvSpPr>
                <p:nvPr/>
              </p:nvSpPr>
              <p:spPr bwMode="auto">
                <a:xfrm rot="5400000">
                  <a:off x="4385" y="15346"/>
                  <a:ext cx="209" cy="340"/>
                </a:xfrm>
                <a:custGeom>
                  <a:avLst/>
                  <a:gdLst>
                    <a:gd name="G0" fmla="+- 8632 0 0"/>
                    <a:gd name="G1" fmla="+- 11713823 0 0"/>
                    <a:gd name="G2" fmla="+- 0 0 11713823"/>
                    <a:gd name="T0" fmla="*/ 0 256 1"/>
                    <a:gd name="T1" fmla="*/ 180 256 1"/>
                    <a:gd name="G3" fmla="+- 11713823 T0 T1"/>
                    <a:gd name="T2" fmla="*/ 0 256 1"/>
                    <a:gd name="T3" fmla="*/ 90 256 1"/>
                    <a:gd name="G4" fmla="+- 11713823 T2 T3"/>
                    <a:gd name="G5" fmla="*/ G4 2 1"/>
                    <a:gd name="T4" fmla="*/ 90 256 1"/>
                    <a:gd name="T5" fmla="*/ 0 256 1"/>
                    <a:gd name="G6" fmla="+- 11713823 T4 T5"/>
                    <a:gd name="G7" fmla="*/ G6 2 1"/>
                    <a:gd name="G8" fmla="abs 11713823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8632"/>
                    <a:gd name="G18" fmla="*/ 8632 1 2"/>
                    <a:gd name="G19" fmla="+- G18 5400 0"/>
                    <a:gd name="G20" fmla="cos G19 11713823"/>
                    <a:gd name="G21" fmla="sin G19 11713823"/>
                    <a:gd name="G22" fmla="+- G20 10800 0"/>
                    <a:gd name="G23" fmla="+- G21 10800 0"/>
                    <a:gd name="G24" fmla="+- 10800 0 G20"/>
                    <a:gd name="G25" fmla="+- 8632 10800 0"/>
                    <a:gd name="G26" fmla="?: G9 G17 G25"/>
                    <a:gd name="G27" fmla="?: G9 0 21600"/>
                    <a:gd name="G28" fmla="cos 10800 11713823"/>
                    <a:gd name="G29" fmla="sin 10800 11713823"/>
                    <a:gd name="G30" fmla="sin 8632 11713823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713823 G34 0"/>
                    <a:gd name="G36" fmla="?: G6 G35 G31"/>
                    <a:gd name="G37" fmla="+- 21600 0 G36"/>
                    <a:gd name="G38" fmla="?: G4 0 G33"/>
                    <a:gd name="G39" fmla="?: 11713823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1086 w 21600"/>
                    <a:gd name="T15" fmla="*/ 11013 h 21600"/>
                    <a:gd name="T16" fmla="*/ 10800 w 21600"/>
                    <a:gd name="T17" fmla="*/ 2168 h 21600"/>
                    <a:gd name="T18" fmla="*/ 20514 w 21600"/>
                    <a:gd name="T19" fmla="*/ 11013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2170" y="10989"/>
                      </a:moveTo>
                      <a:cubicBezTo>
                        <a:pt x="2168" y="10926"/>
                        <a:pt x="2168" y="10863"/>
                        <a:pt x="2168" y="10800"/>
                      </a:cubicBezTo>
                      <a:cubicBezTo>
                        <a:pt x="2168" y="6032"/>
                        <a:pt x="6032" y="2168"/>
                        <a:pt x="10800" y="2168"/>
                      </a:cubicBezTo>
                      <a:cubicBezTo>
                        <a:pt x="15567" y="2168"/>
                        <a:pt x="19432" y="6032"/>
                        <a:pt x="19432" y="10800"/>
                      </a:cubicBezTo>
                      <a:cubicBezTo>
                        <a:pt x="19432" y="10863"/>
                        <a:pt x="19431" y="10926"/>
                        <a:pt x="19429" y="10989"/>
                      </a:cubicBezTo>
                      <a:lnTo>
                        <a:pt x="21597" y="11037"/>
                      </a:lnTo>
                      <a:cubicBezTo>
                        <a:pt x="21599" y="10958"/>
                        <a:pt x="21600" y="10879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879"/>
                        <a:pt x="0" y="10958"/>
                        <a:pt x="2" y="1103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8" name="AutoShape 24"/>
                <p:cNvSpPr>
                  <a:spLocks noChangeArrowheads="1"/>
                </p:cNvSpPr>
                <p:nvPr/>
              </p:nvSpPr>
              <p:spPr bwMode="auto">
                <a:xfrm rot="5400000">
                  <a:off x="4392" y="15155"/>
                  <a:ext cx="209" cy="340"/>
                </a:xfrm>
                <a:custGeom>
                  <a:avLst/>
                  <a:gdLst>
                    <a:gd name="G0" fmla="+- 9049 0 0"/>
                    <a:gd name="G1" fmla="+- 11664920 0 0"/>
                    <a:gd name="G2" fmla="+- 0 0 11664920"/>
                    <a:gd name="T0" fmla="*/ 0 256 1"/>
                    <a:gd name="T1" fmla="*/ 180 256 1"/>
                    <a:gd name="G3" fmla="+- 11664920 T0 T1"/>
                    <a:gd name="T2" fmla="*/ 0 256 1"/>
                    <a:gd name="T3" fmla="*/ 90 256 1"/>
                    <a:gd name="G4" fmla="+- 11664920 T2 T3"/>
                    <a:gd name="G5" fmla="*/ G4 2 1"/>
                    <a:gd name="T4" fmla="*/ 90 256 1"/>
                    <a:gd name="T5" fmla="*/ 0 256 1"/>
                    <a:gd name="G6" fmla="+- 11664920 T4 T5"/>
                    <a:gd name="G7" fmla="*/ G6 2 1"/>
                    <a:gd name="G8" fmla="abs 11664920"/>
                    <a:gd name="T6" fmla="*/ 0 256 1"/>
                    <a:gd name="T7" fmla="*/ 90 256 1"/>
                    <a:gd name="G9" fmla="+- G8 T6 T7"/>
                    <a:gd name="G10" fmla="?: G9 G7 G5"/>
                    <a:gd name="T8" fmla="*/ 0 256 1"/>
                    <a:gd name="T9" fmla="*/ 360 256 1"/>
                    <a:gd name="G11" fmla="+- G10 T8 T9"/>
                    <a:gd name="G12" fmla="?: G10 G11 G10"/>
                    <a:gd name="T10" fmla="*/ 0 256 1"/>
                    <a:gd name="T11" fmla="*/ 360 256 1"/>
                    <a:gd name="G13" fmla="+- G12 T10 T11"/>
                    <a:gd name="G14" fmla="?: G12 G13 G12"/>
                    <a:gd name="G15" fmla="+- 0 0 G14"/>
                    <a:gd name="G16" fmla="+- 10800 0 0"/>
                    <a:gd name="G17" fmla="+- 10800 0 9049"/>
                    <a:gd name="G18" fmla="*/ 9049 1 2"/>
                    <a:gd name="G19" fmla="+- G18 5400 0"/>
                    <a:gd name="G20" fmla="cos G19 11664920"/>
                    <a:gd name="G21" fmla="sin G19 11664920"/>
                    <a:gd name="G22" fmla="+- G20 10800 0"/>
                    <a:gd name="G23" fmla="+- G21 10800 0"/>
                    <a:gd name="G24" fmla="+- 10800 0 G20"/>
                    <a:gd name="G25" fmla="+- 9049 10800 0"/>
                    <a:gd name="G26" fmla="?: G9 G17 G25"/>
                    <a:gd name="G27" fmla="?: G9 0 21600"/>
                    <a:gd name="G28" fmla="cos 10800 11664920"/>
                    <a:gd name="G29" fmla="sin 10800 11664920"/>
                    <a:gd name="G30" fmla="sin 9049 11664920"/>
                    <a:gd name="G31" fmla="+- G28 10800 0"/>
                    <a:gd name="G32" fmla="+- G29 10800 0"/>
                    <a:gd name="G33" fmla="+- G30 10800 0"/>
                    <a:gd name="G34" fmla="?: G4 0 G31"/>
                    <a:gd name="G35" fmla="?: 11664920 G34 0"/>
                    <a:gd name="G36" fmla="?: G6 G35 G31"/>
                    <a:gd name="G37" fmla="+- 21600 0 G36"/>
                    <a:gd name="G38" fmla="?: G4 0 G33"/>
                    <a:gd name="G39" fmla="?: 11664920 G38 G32"/>
                    <a:gd name="G40" fmla="?: G6 G39 0"/>
                    <a:gd name="G41" fmla="?: G4 G32 21600"/>
                    <a:gd name="G42" fmla="?: G6 G41 G33"/>
                    <a:gd name="T12" fmla="*/ 10800 w 21600"/>
                    <a:gd name="T13" fmla="*/ 0 h 21600"/>
                    <a:gd name="T14" fmla="*/ 881 w 21600"/>
                    <a:gd name="T15" fmla="*/ 11147 h 21600"/>
                    <a:gd name="T16" fmla="*/ 10800 w 21600"/>
                    <a:gd name="T17" fmla="*/ 1751 h 21600"/>
                    <a:gd name="T18" fmla="*/ 20719 w 21600"/>
                    <a:gd name="T19" fmla="*/ 11147 h 21600"/>
                    <a:gd name="T20" fmla="*/ G36 w 21600"/>
                    <a:gd name="T21" fmla="*/ G40 h 21600"/>
                    <a:gd name="T22" fmla="*/ G37 w 21600"/>
                    <a:gd name="T23" fmla="*/ G42 h 21600"/>
                  </a:gdLst>
                  <a:ahLst/>
                  <a:cxnLst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T20" t="T21" r="T22" b="T23"/>
                  <a:pathLst>
                    <a:path w="21600" h="21600">
                      <a:moveTo>
                        <a:pt x="1756" y="11116"/>
                      </a:moveTo>
                      <a:cubicBezTo>
                        <a:pt x="1752" y="11011"/>
                        <a:pt x="1751" y="10905"/>
                        <a:pt x="1751" y="10800"/>
                      </a:cubicBezTo>
                      <a:cubicBezTo>
                        <a:pt x="1751" y="5802"/>
                        <a:pt x="5802" y="1751"/>
                        <a:pt x="10800" y="1751"/>
                      </a:cubicBezTo>
                      <a:cubicBezTo>
                        <a:pt x="15797" y="1751"/>
                        <a:pt x="19849" y="5802"/>
                        <a:pt x="19849" y="10800"/>
                      </a:cubicBezTo>
                      <a:cubicBezTo>
                        <a:pt x="19849" y="10905"/>
                        <a:pt x="19847" y="11011"/>
                        <a:pt x="19843" y="11116"/>
                      </a:cubicBezTo>
                      <a:lnTo>
                        <a:pt x="21593" y="11178"/>
                      </a:lnTo>
                      <a:cubicBezTo>
                        <a:pt x="21597" y="11052"/>
                        <a:pt x="21600" y="10926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0926"/>
                        <a:pt x="2" y="11052"/>
                        <a:pt x="6" y="1117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cxnSp>
            <p:nvCxnSpPr>
              <p:cNvPr id="1049" name="AutoShape 25"/>
              <p:cNvCxnSpPr>
                <a:cxnSpLocks noChangeShapeType="1"/>
              </p:cNvCxnSpPr>
              <p:nvPr/>
            </p:nvCxnSpPr>
            <p:spPr bwMode="auto">
              <a:xfrm flipV="1">
                <a:off x="9554" y="10391"/>
                <a:ext cx="407" cy="42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050" name="AutoShape 26"/>
              <p:cNvCxnSpPr>
                <a:cxnSpLocks noChangeShapeType="1"/>
              </p:cNvCxnSpPr>
              <p:nvPr/>
            </p:nvCxnSpPr>
            <p:spPr bwMode="auto">
              <a:xfrm>
                <a:off x="2923" y="12623"/>
                <a:ext cx="559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1" name="AutoShape 27"/>
              <p:cNvCxnSpPr>
                <a:cxnSpLocks noChangeShapeType="1"/>
              </p:cNvCxnSpPr>
              <p:nvPr/>
            </p:nvCxnSpPr>
            <p:spPr bwMode="auto">
              <a:xfrm flipV="1">
                <a:off x="8092" y="11693"/>
                <a:ext cx="429" cy="39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2" name="AutoShape 28"/>
              <p:cNvCxnSpPr>
                <a:cxnSpLocks noChangeShapeType="1"/>
              </p:cNvCxnSpPr>
              <p:nvPr/>
            </p:nvCxnSpPr>
            <p:spPr bwMode="auto">
              <a:xfrm flipH="1" flipV="1">
                <a:off x="7200" y="11906"/>
                <a:ext cx="387" cy="366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3" name="AutoShape 29"/>
              <p:cNvCxnSpPr>
                <a:cxnSpLocks noChangeShapeType="1"/>
              </p:cNvCxnSpPr>
              <p:nvPr/>
            </p:nvCxnSpPr>
            <p:spPr bwMode="auto">
              <a:xfrm>
                <a:off x="8092" y="12614"/>
                <a:ext cx="51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54" name="AutoShape 30"/>
              <p:cNvCxnSpPr>
                <a:cxnSpLocks noChangeShapeType="1"/>
              </p:cNvCxnSpPr>
              <p:nvPr/>
            </p:nvCxnSpPr>
            <p:spPr bwMode="auto">
              <a:xfrm flipH="1" flipV="1">
                <a:off x="7125" y="12623"/>
                <a:ext cx="549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>
                <a:off x="7023" y="11938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Text Box 32"/>
              <p:cNvSpPr txBox="1">
                <a:spLocks noChangeArrowheads="1"/>
              </p:cNvSpPr>
              <p:nvPr/>
            </p:nvSpPr>
            <p:spPr bwMode="auto">
              <a:xfrm>
                <a:off x="7818" y="11591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Text Box 33"/>
              <p:cNvSpPr txBox="1">
                <a:spLocks noChangeArrowheads="1"/>
              </p:cNvSpPr>
              <p:nvPr/>
            </p:nvSpPr>
            <p:spPr bwMode="auto">
              <a:xfrm>
                <a:off x="7141" y="12571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8" name="Text Box 34"/>
              <p:cNvSpPr txBox="1">
                <a:spLocks noChangeArrowheads="1"/>
              </p:cNvSpPr>
              <p:nvPr/>
            </p:nvSpPr>
            <p:spPr bwMode="auto">
              <a:xfrm>
                <a:off x="2916" y="12562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9" name="Text Box 35"/>
              <p:cNvSpPr txBox="1">
                <a:spLocks noChangeArrowheads="1"/>
              </p:cNvSpPr>
              <p:nvPr/>
            </p:nvSpPr>
            <p:spPr bwMode="auto">
              <a:xfrm>
                <a:off x="8042" y="12550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0" name="Text Box 36"/>
              <p:cNvSpPr txBox="1">
                <a:spLocks noChangeArrowheads="1"/>
              </p:cNvSpPr>
              <p:nvPr/>
            </p:nvSpPr>
            <p:spPr bwMode="auto">
              <a:xfrm>
                <a:off x="8043" y="13054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i</a:t>
                </a:r>
                <a:r>
                  <a:rPr kumimoji="0" lang="en-US" sz="12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1" name="Text Box 37"/>
              <p:cNvSpPr txBox="1">
                <a:spLocks noChangeArrowheads="1"/>
              </p:cNvSpPr>
              <p:nvPr/>
            </p:nvSpPr>
            <p:spPr bwMode="auto">
              <a:xfrm>
                <a:off x="6634" y="10712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R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Text Box 38"/>
              <p:cNvSpPr txBox="1">
                <a:spLocks noChangeArrowheads="1"/>
              </p:cNvSpPr>
              <p:nvPr/>
            </p:nvSpPr>
            <p:spPr bwMode="auto">
              <a:xfrm>
                <a:off x="9332" y="11090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L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Text Box 39"/>
              <p:cNvSpPr txBox="1">
                <a:spLocks noChangeArrowheads="1"/>
              </p:cNvSpPr>
              <p:nvPr/>
            </p:nvSpPr>
            <p:spPr bwMode="auto">
              <a:xfrm>
                <a:off x="9057" y="12652"/>
                <a:ext cx="566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C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Text Box 40"/>
              <p:cNvSpPr txBox="1">
                <a:spLocks noChangeArrowheads="1"/>
              </p:cNvSpPr>
              <p:nvPr/>
            </p:nvSpPr>
            <p:spPr bwMode="auto">
              <a:xfrm>
                <a:off x="3421" y="12026"/>
                <a:ext cx="3578" cy="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vod sa raspodijeljenim parametrima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Oval 41"/>
              <p:cNvSpPr>
                <a:spLocks noChangeArrowheads="1"/>
              </p:cNvSpPr>
              <p:nvPr/>
            </p:nvSpPr>
            <p:spPr bwMode="auto">
              <a:xfrm>
                <a:off x="2343" y="12390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/>
            </p:nvSpPr>
            <p:spPr bwMode="auto">
              <a:xfrm>
                <a:off x="7902" y="12368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43"/>
              <p:cNvSpPr>
                <a:spLocks noChangeArrowheads="1"/>
              </p:cNvSpPr>
              <p:nvPr/>
            </p:nvSpPr>
            <p:spPr bwMode="auto">
              <a:xfrm>
                <a:off x="9914" y="12376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Oval 44"/>
              <p:cNvSpPr>
                <a:spLocks noChangeArrowheads="1"/>
              </p:cNvSpPr>
              <p:nvPr/>
            </p:nvSpPr>
            <p:spPr bwMode="auto">
              <a:xfrm>
                <a:off x="9928" y="10307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Oval 45"/>
              <p:cNvSpPr>
                <a:spLocks noChangeArrowheads="1"/>
              </p:cNvSpPr>
              <p:nvPr/>
            </p:nvSpPr>
            <p:spPr bwMode="auto">
              <a:xfrm>
                <a:off x="5909" y="10431"/>
                <a:ext cx="113" cy="113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46"/>
              <p:cNvSpPr>
                <a:spLocks noChangeArrowheads="1"/>
              </p:cNvSpPr>
              <p:nvPr/>
            </p:nvSpPr>
            <p:spPr bwMode="auto">
              <a:xfrm>
                <a:off x="2299" y="11992"/>
                <a:ext cx="318" cy="3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Text Box 47"/>
              <p:cNvSpPr txBox="1">
                <a:spLocks noChangeArrowheads="1"/>
              </p:cNvSpPr>
              <p:nvPr/>
            </p:nvSpPr>
            <p:spPr bwMode="auto">
              <a:xfrm>
                <a:off x="2310" y="12008"/>
                <a:ext cx="405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Text Box 48"/>
              <p:cNvSpPr txBox="1">
                <a:spLocks noChangeArrowheads="1"/>
              </p:cNvSpPr>
              <p:nvPr/>
            </p:nvSpPr>
            <p:spPr bwMode="auto">
              <a:xfrm>
                <a:off x="9771" y="12076"/>
                <a:ext cx="405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Text Box 49"/>
              <p:cNvSpPr txBox="1">
                <a:spLocks noChangeArrowheads="1"/>
              </p:cNvSpPr>
              <p:nvPr/>
            </p:nvSpPr>
            <p:spPr bwMode="auto">
              <a:xfrm>
                <a:off x="8443" y="12032"/>
                <a:ext cx="405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4" name="Text Box 50"/>
              <p:cNvSpPr txBox="1">
                <a:spLocks noChangeArrowheads="1"/>
              </p:cNvSpPr>
              <p:nvPr/>
            </p:nvSpPr>
            <p:spPr bwMode="auto">
              <a:xfrm>
                <a:off x="5454" y="10399"/>
                <a:ext cx="405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Oval 51"/>
              <p:cNvSpPr>
                <a:spLocks noChangeArrowheads="1"/>
              </p:cNvSpPr>
              <p:nvPr/>
            </p:nvSpPr>
            <p:spPr bwMode="auto">
              <a:xfrm>
                <a:off x="9402" y="10025"/>
                <a:ext cx="318" cy="302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Text Box 52"/>
              <p:cNvSpPr txBox="1">
                <a:spLocks noChangeArrowheads="1"/>
              </p:cNvSpPr>
              <p:nvPr/>
            </p:nvSpPr>
            <p:spPr bwMode="auto">
              <a:xfrm>
                <a:off x="9449" y="10020"/>
                <a:ext cx="405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77" name="AutoShape 53"/>
              <p:cNvCxnSpPr>
                <a:cxnSpLocks noChangeShapeType="1"/>
              </p:cNvCxnSpPr>
              <p:nvPr/>
            </p:nvCxnSpPr>
            <p:spPr bwMode="auto">
              <a:xfrm flipH="1" flipV="1">
                <a:off x="2031" y="11906"/>
                <a:ext cx="312" cy="461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78" name="AutoShape 54"/>
              <p:cNvCxnSpPr>
                <a:cxnSpLocks noChangeShapeType="1"/>
              </p:cNvCxnSpPr>
              <p:nvPr/>
            </p:nvCxnSpPr>
            <p:spPr bwMode="auto">
              <a:xfrm flipH="1">
                <a:off x="1967" y="12424"/>
                <a:ext cx="376" cy="44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79" name="AutoShape 55"/>
              <p:cNvCxnSpPr>
                <a:cxnSpLocks noChangeShapeType="1"/>
              </p:cNvCxnSpPr>
              <p:nvPr/>
            </p:nvCxnSpPr>
            <p:spPr bwMode="auto">
              <a:xfrm flipH="1" flipV="1">
                <a:off x="5387" y="10201"/>
                <a:ext cx="522" cy="21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0" name="AutoShape 56"/>
              <p:cNvCxnSpPr>
                <a:cxnSpLocks noChangeShapeType="1"/>
              </p:cNvCxnSpPr>
              <p:nvPr/>
            </p:nvCxnSpPr>
            <p:spPr bwMode="auto">
              <a:xfrm flipH="1">
                <a:off x="6000" y="9928"/>
                <a:ext cx="211" cy="51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1" name="AutoShape 57"/>
              <p:cNvCxnSpPr>
                <a:cxnSpLocks noChangeShapeType="1"/>
              </p:cNvCxnSpPr>
              <p:nvPr/>
            </p:nvCxnSpPr>
            <p:spPr bwMode="auto">
              <a:xfrm flipH="1" flipV="1">
                <a:off x="9587" y="9728"/>
                <a:ext cx="374" cy="599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2" name="AutoShape 58"/>
              <p:cNvCxnSpPr>
                <a:cxnSpLocks noChangeShapeType="1"/>
              </p:cNvCxnSpPr>
              <p:nvPr/>
            </p:nvCxnSpPr>
            <p:spPr bwMode="auto">
              <a:xfrm flipH="1">
                <a:off x="10027" y="9728"/>
                <a:ext cx="174" cy="663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3" name="AutoShape 59"/>
              <p:cNvCxnSpPr>
                <a:cxnSpLocks noChangeShapeType="1"/>
              </p:cNvCxnSpPr>
              <p:nvPr/>
            </p:nvCxnSpPr>
            <p:spPr bwMode="auto">
              <a:xfrm flipV="1">
                <a:off x="9961" y="12089"/>
                <a:ext cx="474" cy="334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  <p:cxnSp>
            <p:nvCxnSpPr>
              <p:cNvPr id="1084" name="AutoShape 60"/>
              <p:cNvCxnSpPr>
                <a:cxnSpLocks noChangeShapeType="1"/>
              </p:cNvCxnSpPr>
              <p:nvPr/>
            </p:nvCxnSpPr>
            <p:spPr bwMode="auto">
              <a:xfrm>
                <a:off x="9961" y="12435"/>
                <a:ext cx="342" cy="432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</p:cxnSp>
        </p:grpSp>
      </p:grp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90" name="Picture 6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5867400"/>
            <a:ext cx="3362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7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z="2000" smtClean="0">
                <a:latin typeface="Trebuchet MS" pitchFamily="34" charset="0"/>
                <a:cs typeface="Times New Roman" pitchFamily="18" charset="0"/>
              </a:rPr>
              <a:t>Naponi čvorova su glavne promjenljive trapezoidne integracije.</a:t>
            </a: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2" name="Group 71"/>
          <p:cNvGrpSpPr/>
          <p:nvPr/>
        </p:nvGrpSpPr>
        <p:grpSpPr>
          <a:xfrm>
            <a:off x="0" y="609600"/>
            <a:ext cx="3733800" cy="1219200"/>
            <a:chOff x="0" y="762000"/>
            <a:chExt cx="3733800" cy="1219200"/>
          </a:xfrm>
        </p:grpSpPr>
        <p:sp>
          <p:nvSpPr>
            <p:cNvPr id="70" name="Content Placeholder 2"/>
            <p:cNvSpPr txBox="1">
              <a:spLocks/>
            </p:cNvSpPr>
            <p:nvPr/>
          </p:nvSpPr>
          <p:spPr>
            <a:xfrm>
              <a:off x="0" y="762000"/>
              <a:ext cx="3733800" cy="12192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sr-Latn-R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Times New Roman" pitchFamily="18" charset="0"/>
                </a:rPr>
                <a:t>Za R se može pisati: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1219200"/>
              <a:ext cx="225742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3590925" y="619125"/>
            <a:ext cx="5476875" cy="3190875"/>
            <a:chOff x="0" y="2057400"/>
            <a:chExt cx="5476875" cy="3190875"/>
          </a:xfrm>
        </p:grpSpPr>
        <p:sp>
          <p:nvSpPr>
            <p:cNvPr id="71" name="Content Placeholder 2"/>
            <p:cNvSpPr txBox="1">
              <a:spLocks/>
            </p:cNvSpPr>
            <p:nvPr/>
          </p:nvSpPr>
          <p:spPr>
            <a:xfrm>
              <a:off x="0" y="2057400"/>
              <a:ext cx="3733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sr-Latn-RS" sz="20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rebuchet MS" pitchFamily="34" charset="0"/>
                  <a:ea typeface="+mn-ea"/>
                  <a:cs typeface="Times New Roman" pitchFamily="18" charset="0"/>
                </a:rPr>
                <a:t>Za L se može pisati: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sr-Latn-R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945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" y="2514600"/>
              <a:ext cx="9144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7200" y="3200400"/>
              <a:ext cx="3114675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7200" y="3962400"/>
              <a:ext cx="3733800" cy="590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2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" y="4724400"/>
              <a:ext cx="5019675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3" name="Group 82"/>
          <p:cNvGrpSpPr/>
          <p:nvPr/>
        </p:nvGrpSpPr>
        <p:grpSpPr>
          <a:xfrm>
            <a:off x="76200" y="3733800"/>
            <a:ext cx="5591175" cy="3076575"/>
            <a:chOff x="3505200" y="762000"/>
            <a:chExt cx="5591175" cy="3076575"/>
          </a:xfrm>
        </p:grpSpPr>
        <p:sp>
          <p:nvSpPr>
            <p:cNvPr id="78" name="Content Placeholder 2"/>
            <p:cNvSpPr txBox="1">
              <a:spLocks/>
            </p:cNvSpPr>
            <p:nvPr/>
          </p:nvSpPr>
          <p:spPr>
            <a:xfrm>
              <a:off x="3505200" y="762000"/>
              <a:ext cx="3733800" cy="381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Ø"/>
                <a:tabLst/>
                <a:defRPr/>
              </a:pPr>
              <a:r>
                <a:rPr kumimoji="0" lang="sr-Latn-RS" sz="2000" b="0" i="0" u="none" strike="noStrike" kern="1200" cap="none" spc="0" normalizeH="0" baseline="0" noProof="0" smtClean="0">
                  <a:ln>
                    <a:noFill/>
                  </a:ln>
                  <a:effectLst/>
                  <a:uLnTx/>
                  <a:uFillTx/>
                  <a:latin typeface="Trebuchet MS" pitchFamily="34" charset="0"/>
                  <a:ea typeface="+mn-ea"/>
                  <a:cs typeface="Times New Roman" pitchFamily="18" charset="0"/>
                </a:rPr>
                <a:t>Za C se može pisati: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endParaRPr kumimoji="0" lang="sr-Latn-R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endParaRP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62400" y="1143000"/>
              <a:ext cx="80962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62400" y="1828800"/>
              <a:ext cx="3152775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5" name="Picture 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62400" y="2590800"/>
              <a:ext cx="3743325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9466" name="Picture 1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962400" y="3276600"/>
              <a:ext cx="5133975" cy="56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84" name="Content Placeholder 2"/>
          <p:cNvSpPr txBox="1">
            <a:spLocks/>
          </p:cNvSpPr>
          <p:nvPr/>
        </p:nvSpPr>
        <p:spPr>
          <a:xfrm>
            <a:off x="5029200" y="4419600"/>
            <a:ext cx="41148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Ovim metodom su induktivnost i kapacitivnost </a:t>
            </a:r>
            <a:r>
              <a:rPr lang="sr-Latn-RS" sz="2000" smtClean="0">
                <a:latin typeface="Trebuchet MS" pitchFamily="34" charset="0"/>
                <a:cs typeface="Times New Roman" pitchFamily="18" charset="0"/>
              </a:rPr>
              <a:t>ekvivalentirani otporom i strujnim izvorom.</a:t>
            </a:r>
            <a:endParaRPr kumimoji="0" lang="sr-Latn-RS" sz="2000" b="0" i="0" u="none" strike="noStrike" kern="1200" cap="none" spc="0" normalizeH="0" baseline="0" noProof="0" smtClean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4" name="Content Placeholder 2"/>
          <p:cNvSpPr txBox="1">
            <a:spLocks/>
          </p:cNvSpPr>
          <p:nvPr/>
        </p:nvSpPr>
        <p:spPr>
          <a:xfrm>
            <a:off x="0" y="30480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sr-Latn-RS" sz="20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Times New Roman" pitchFamily="18" charset="0"/>
              </a:rPr>
              <a:t>Za modelovanje voda sa raspodijeljenim parametrima koriste se jednačine telegrafičara: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1181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ectangle 21"/>
          <p:cNvSpPr/>
          <p:nvPr/>
        </p:nvSpPr>
        <p:spPr>
          <a:xfrm>
            <a:off x="0" y="2209800"/>
            <a:ext cx="8438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  N</a:t>
            </a:r>
            <a:r>
              <a:rPr lang="en-US" smtClean="0">
                <a:latin typeface="Trebuchet MS" pitchFamily="34" charset="0"/>
              </a:rPr>
              <a:t>a osnovu d'Alambertovog principa </a:t>
            </a:r>
            <a:r>
              <a:rPr lang="sr-Latn-RS" smtClean="0">
                <a:latin typeface="Trebuchet MS" pitchFamily="34" charset="0"/>
              </a:rPr>
              <a:t>i vremena putovanja talasa </a:t>
            </a:r>
            <a:r>
              <a:rPr lang="el-GR" smtClean="0">
                <a:latin typeface="Trebuchet MS" pitchFamily="34" charset="0"/>
                <a:cs typeface="Arial"/>
              </a:rPr>
              <a:t>τ</a:t>
            </a:r>
            <a:r>
              <a:rPr lang="sr-Latn-RS" smtClean="0">
                <a:latin typeface="Trebuchet MS" pitchFamily="34" charset="0"/>
                <a:cs typeface="Arial"/>
              </a:rPr>
              <a:t>, dobija se:</a:t>
            </a:r>
            <a:r>
              <a:rPr lang="en-US" smtClean="0">
                <a:latin typeface="Trebuchet MS" pitchFamily="34" charset="0"/>
              </a:rPr>
              <a:t> </a:t>
            </a:r>
            <a:endParaRPr lang="en-US">
              <a:latin typeface="Trebuchet MS" pitchFamily="34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590800"/>
            <a:ext cx="27717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352800"/>
            <a:ext cx="35433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0" y="4050268"/>
            <a:ext cx="6564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sr-Latn-RS" smtClean="0">
                <a:latin typeface="Trebuchet MS" pitchFamily="34" charset="0"/>
              </a:rPr>
              <a:t>  U stacionarnom stanju se može koristiti fazorski postupak.</a:t>
            </a:r>
            <a:endParaRPr lang="en-US">
              <a:latin typeface="Trebuchet MS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/>
          </a:bodyPr>
          <a:lstStyle/>
          <a:p>
            <a:r>
              <a:rPr lang="sr-Latn-RS" sz="3200" smtClean="0">
                <a:latin typeface="Trebuchet MS" pitchFamily="34" charset="0"/>
                <a:cs typeface="Times New Roman" pitchFamily="18" charset="0"/>
              </a:rPr>
              <a:t>4. PRAGRAMSKI PAKETI ZA SIMULACIJU I ANALIZU RADA ELEKTROENERGETSKIH SISTEMA</a:t>
            </a:r>
            <a:endParaRPr lang="en-US" sz="3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SzPct val="80000"/>
              <a:buFont typeface="Wingdings" pitchFamily="2" charset="2"/>
              <a:buChar char="v"/>
            </a:pPr>
            <a:r>
              <a:rPr lang="en-US" smtClean="0">
                <a:latin typeface="Trebuchet MS" pitchFamily="34" charset="0"/>
                <a:cs typeface="Times New Roman" pitchFamily="18" charset="0"/>
              </a:rPr>
              <a:t>Tri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 kategorije simulacije i analize EES-a:</a:t>
            </a:r>
          </a:p>
          <a:p>
            <a:pPr lvl="4"/>
            <a:r>
              <a:rPr lang="en-US" smtClean="0">
                <a:latin typeface="Trebuchet MS" pitchFamily="34" charset="0"/>
                <a:cs typeface="Times New Roman" pitchFamily="18" charset="0"/>
              </a:rPr>
              <a:t>S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tacionarno stanje;</a:t>
            </a:r>
          </a:p>
          <a:p>
            <a:pPr lvl="4"/>
            <a:r>
              <a:rPr lang="en-US" smtClean="0">
                <a:latin typeface="Trebuchet MS" pitchFamily="34" charset="0"/>
                <a:cs typeface="Times New Roman" pitchFamily="18" charset="0"/>
              </a:rPr>
              <a:t>E</a:t>
            </a:r>
            <a:r>
              <a:rPr lang="sr-Latn-RS" smtClean="0">
                <a:latin typeface="Trebuchet MS" pitchFamily="34" charset="0"/>
                <a:cs typeface="Times New Roman" pitchFamily="18" charset="0"/>
              </a:rPr>
              <a:t>lektromehanički prelazni proces;</a:t>
            </a:r>
          </a:p>
          <a:p>
            <a:pPr lvl="4"/>
            <a:r>
              <a:rPr lang="sr-Latn-RS" smtClean="0">
                <a:latin typeface="Trebuchet MS" pitchFamily="34" charset="0"/>
                <a:cs typeface="Times New Roman" pitchFamily="18" charset="0"/>
              </a:rPr>
              <a:t>Elektromagnetni prelazni proces;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sr-Latn-RS" smtClean="0">
                <a:latin typeface="Trebuchet MS" pitchFamily="34" charset="0"/>
                <a:cs typeface="Times New Roman" pitchFamily="18" charset="0"/>
              </a:rPr>
              <a:t>Najčešće korišćeni programi:</a:t>
            </a:r>
          </a:p>
          <a:p>
            <a:endParaRPr lang="sr-Latn-RS" smtClean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62200" y="3962400"/>
          <a:ext cx="6400800" cy="234696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26289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Simulink - SimPowerSystems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988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ElectroMagnetic Transients </a:t>
                      </a:r>
                      <a:r>
                        <a:rPr lang="en-US" sz="220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Program</a:t>
                      </a:r>
                      <a:r>
                        <a:rPr lang="sr-Latn-RS" sz="2200" baseline="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200" smtClean="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EMTP-RV</a:t>
                      </a:r>
                      <a:endParaRPr lang="en-US" sz="2200">
                        <a:solidFill>
                          <a:schemeClr val="tx1"/>
                        </a:solidFill>
                        <a:latin typeface="Trebuchet MS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ETAP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DIgSILENT (PowerFactory)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SIMSEN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 u="none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CYME International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2200">
                          <a:solidFill>
                            <a:schemeClr val="tx1"/>
                          </a:solidFill>
                          <a:latin typeface="Trebuchet MS" pitchFamily="34" charset="0"/>
                          <a:ea typeface="Times New Roman"/>
                          <a:cs typeface="Times New Roman"/>
                        </a:rPr>
                        <a:t>MicroTran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79BF3-B21C-4CC5-8897-188D60AE857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815</Words>
  <Application>Microsoft Office PowerPoint</Application>
  <PresentationFormat>On-screen Show (4:3)</PresentationFormat>
  <Paragraphs>215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1. UVOD</vt:lpstr>
      <vt:lpstr>2. ELEKTRIČNI PRELAZNI PROCESI</vt:lpstr>
      <vt:lpstr>Opsezi frekvencija tranzijentnih prelaznih procesa datih pojava</vt:lpstr>
      <vt:lpstr>Slide 5</vt:lpstr>
      <vt:lpstr>3. METOD TRAPEZOIDNE INTEGRACIJE ZA PRORAČUN ELEKTROMAGNETNIH TRANZIJENTNIH PROCESA</vt:lpstr>
      <vt:lpstr>Slide 7</vt:lpstr>
      <vt:lpstr>Slide 8</vt:lpstr>
      <vt:lpstr>4. PRAGRAMSKI PAKETI ZA SIMULACIJU I ANALIZU RADA ELEKTROENERGETSKIH SISTEMA</vt:lpstr>
      <vt:lpstr>5. SIMULINK-GRAFIČKI ALAT MATLAB-a</vt:lpstr>
      <vt:lpstr>5.1. Proces inicijalizacije simulacije SimPowerSystems modula </vt:lpstr>
      <vt:lpstr>6. METODE RJEŠAVANJA KOLA U SIMULINK-U</vt:lpstr>
      <vt:lpstr>6.1. Kontinualni metod rješavanja sa promjenljivim korakom </vt:lpstr>
      <vt:lpstr>6.2. Diskretni metod rješavanja kola</vt:lpstr>
      <vt:lpstr>Slide 15</vt:lpstr>
      <vt:lpstr>6.3. Fazorski metod rješavanja kola</vt:lpstr>
      <vt:lpstr>7. PRIMJENA METODA SIMULACIJA NA TIPIČNIM PRIMJERIMA PRELAZNIH PROCESA </vt:lpstr>
      <vt:lpstr>Slide 18</vt:lpstr>
      <vt:lpstr>7.3. Sinhronizacija sinhronog generatora sa regulacijom na jaku mrežu </vt:lpstr>
      <vt:lpstr>8. ZAKLJUČAK</vt:lpstr>
      <vt:lpstr>Pitanja za diskusiju: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MILAN</dc:creator>
  <cp:lastModifiedBy>MILAN</cp:lastModifiedBy>
  <cp:revision>85</cp:revision>
  <dcterms:created xsi:type="dcterms:W3CDTF">2016-06-19T15:09:43Z</dcterms:created>
  <dcterms:modified xsi:type="dcterms:W3CDTF">2017-05-12T06:39:08Z</dcterms:modified>
</cp:coreProperties>
</file>