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6" r:id="rId1"/>
  </p:sldMasterIdLst>
  <p:sldIdLst>
    <p:sldId id="256" r:id="rId2"/>
    <p:sldId id="267" r:id="rId3"/>
    <p:sldId id="271" r:id="rId4"/>
    <p:sldId id="269" r:id="rId5"/>
    <p:sldId id="273" r:id="rId6"/>
    <p:sldId id="279" r:id="rId7"/>
    <p:sldId id="280" r:id="rId8"/>
    <p:sldId id="281" r:id="rId9"/>
    <p:sldId id="282" r:id="rId10"/>
    <p:sldId id="283" r:id="rId11"/>
    <p:sldId id="258" r:id="rId12"/>
    <p:sldId id="266" r:id="rId13"/>
    <p:sldId id="276" r:id="rId14"/>
    <p:sldId id="278" r:id="rId15"/>
    <p:sldId id="277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2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111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22222222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sr-Latn-ME" sz="2800" b="1" i="1" cap="all" spc="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Podaci o starosti putničkih automobila u Crnoj Gori u 2015. godini</a:t>
            </a:r>
            <a:endParaRPr lang="en-US" sz="2800" b="1" i="1" cap="all" spc="0" baseline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tint val="60000"/>
                    <a:lumMod val="110000"/>
                  </a:schemeClr>
                </a:gs>
                <a:gs pos="100000">
                  <a:schemeClr val="accent1">
                    <a:tint val="65000"/>
                    <a:tint val="82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tint val="65000"/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2.0083257478005732E-2"/>
                  <c:y val="-6.85378642917906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671040043114305E-2"/>
                  <c:y val="-9.13838190557209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9146093564888405E-3"/>
                  <c:y val="-6.85378642917906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9728634151974081E-4"/>
                  <c:y val="-2.28459547639302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9728634151971435E-4"/>
                  <c:y val="-2.28459547639310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4764673600748247E-3"/>
                  <c:y val="4.56919095278596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2809290017929921E-3"/>
                  <c:y val="-2.28459547639302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8.4182133013662569E-4"/>
                  <c:y val="-4.56919095278613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8.418213301366785E-4"/>
                  <c:y val="-2.28459547639302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8.4182133013662569E-4"/>
                  <c:y val="-9.13838190557217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280929001793045E-3"/>
                  <c:y val="-8.376753311138685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5.9728634151974081E-4"/>
                  <c:y val="-6.85378642917906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720036673449411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7200366734493587E-3"/>
                  <c:y val="-6.85378642917911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8.418213301366785E-4"/>
                  <c:y val="-3.9879682768627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1.786657840139614E-2"/>
                  <c:y val="5.81222675923295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2.0363940131761602E-3"/>
                  <c:y val="-3.71747211895914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5.9728634151974081E-4"/>
                  <c:y val="3.71761847612914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1.1225039838918603E-3"/>
                  <c:y val="3.71747211895910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1.1225039838918603E-3"/>
                  <c:y val="4.08921933085501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Do 1979</c:v>
                </c:pt>
                <c:pt idx="1">
                  <c:v>2014</c:v>
                </c:pt>
                <c:pt idx="2">
                  <c:v>2013</c:v>
                </c:pt>
                <c:pt idx="3">
                  <c:v>2015</c:v>
                </c:pt>
                <c:pt idx="4">
                  <c:v>2012</c:v>
                </c:pt>
                <c:pt idx="5">
                  <c:v>2009</c:v>
                </c:pt>
                <c:pt idx="6">
                  <c:v>2011</c:v>
                </c:pt>
                <c:pt idx="7">
                  <c:v>2010</c:v>
                </c:pt>
                <c:pt idx="8">
                  <c:v>2000</c:v>
                </c:pt>
                <c:pt idx="9">
                  <c:v>2006</c:v>
                </c:pt>
                <c:pt idx="10">
                  <c:v>2005</c:v>
                </c:pt>
                <c:pt idx="11">
                  <c:v>2004</c:v>
                </c:pt>
                <c:pt idx="12">
                  <c:v>2003</c:v>
                </c:pt>
                <c:pt idx="13">
                  <c:v>2007</c:v>
                </c:pt>
                <c:pt idx="14">
                  <c:v>2008</c:v>
                </c:pt>
                <c:pt idx="15">
                  <c:v>2002</c:v>
                </c:pt>
                <c:pt idx="16">
                  <c:v>2001</c:v>
                </c:pt>
                <c:pt idx="17">
                  <c:v>1980-1989</c:v>
                </c:pt>
                <c:pt idx="18">
                  <c:v>1990-1994</c:v>
                </c:pt>
                <c:pt idx="19">
                  <c:v>1995-1990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0.3</c:v>
                </c:pt>
                <c:pt idx="1">
                  <c:v>1.3</c:v>
                </c:pt>
                <c:pt idx="2">
                  <c:v>1.4</c:v>
                </c:pt>
                <c:pt idx="3">
                  <c:v>1.5</c:v>
                </c:pt>
                <c:pt idx="4">
                  <c:v>1.8</c:v>
                </c:pt>
                <c:pt idx="5">
                  <c:v>2.7</c:v>
                </c:pt>
                <c:pt idx="6">
                  <c:v>2.8</c:v>
                </c:pt>
                <c:pt idx="7">
                  <c:v>2.8</c:v>
                </c:pt>
                <c:pt idx="8">
                  <c:v>3.9</c:v>
                </c:pt>
                <c:pt idx="9">
                  <c:v>4.0999999999999996</c:v>
                </c:pt>
                <c:pt idx="10">
                  <c:v>4.2</c:v>
                </c:pt>
                <c:pt idx="11">
                  <c:v>4.9000000000000004</c:v>
                </c:pt>
                <c:pt idx="12">
                  <c:v>5.0999999999999996</c:v>
                </c:pt>
                <c:pt idx="13">
                  <c:v>5.5</c:v>
                </c:pt>
                <c:pt idx="14">
                  <c:v>5.6</c:v>
                </c:pt>
                <c:pt idx="15">
                  <c:v>5.7</c:v>
                </c:pt>
                <c:pt idx="16">
                  <c:v>6.2</c:v>
                </c:pt>
                <c:pt idx="17">
                  <c:v>8.9</c:v>
                </c:pt>
                <c:pt idx="18">
                  <c:v>14.3</c:v>
                </c:pt>
                <c:pt idx="19">
                  <c:v>16.899999999999999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0000"/>
                    <a:lumMod val="110000"/>
                  </a:schemeClr>
                </a:gs>
                <a:gs pos="100000">
                  <a:schemeClr val="accent1">
                    <a:tint val="82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Do 1979</c:v>
                </c:pt>
                <c:pt idx="1">
                  <c:v>2014</c:v>
                </c:pt>
                <c:pt idx="2">
                  <c:v>2013</c:v>
                </c:pt>
                <c:pt idx="3">
                  <c:v>2015</c:v>
                </c:pt>
                <c:pt idx="4">
                  <c:v>2012</c:v>
                </c:pt>
                <c:pt idx="5">
                  <c:v>2009</c:v>
                </c:pt>
                <c:pt idx="6">
                  <c:v>2011</c:v>
                </c:pt>
                <c:pt idx="7">
                  <c:v>2010</c:v>
                </c:pt>
                <c:pt idx="8">
                  <c:v>2000</c:v>
                </c:pt>
                <c:pt idx="9">
                  <c:v>2006</c:v>
                </c:pt>
                <c:pt idx="10">
                  <c:v>2005</c:v>
                </c:pt>
                <c:pt idx="11">
                  <c:v>2004</c:v>
                </c:pt>
                <c:pt idx="12">
                  <c:v>2003</c:v>
                </c:pt>
                <c:pt idx="13">
                  <c:v>2007</c:v>
                </c:pt>
                <c:pt idx="14">
                  <c:v>2008</c:v>
                </c:pt>
                <c:pt idx="15">
                  <c:v>2002</c:v>
                </c:pt>
                <c:pt idx="16">
                  <c:v>2001</c:v>
                </c:pt>
                <c:pt idx="17">
                  <c:v>1980-1989</c:v>
                </c:pt>
                <c:pt idx="18">
                  <c:v>1990-1994</c:v>
                </c:pt>
                <c:pt idx="19">
                  <c:v>1995-1990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20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tint val="60000"/>
                    <a:lumMod val="110000"/>
                  </a:schemeClr>
                </a:gs>
                <a:gs pos="100000">
                  <a:schemeClr val="accent1">
                    <a:shade val="65000"/>
                    <a:tint val="82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65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Do 1979</c:v>
                </c:pt>
                <c:pt idx="1">
                  <c:v>2014</c:v>
                </c:pt>
                <c:pt idx="2">
                  <c:v>2013</c:v>
                </c:pt>
                <c:pt idx="3">
                  <c:v>2015</c:v>
                </c:pt>
                <c:pt idx="4">
                  <c:v>2012</c:v>
                </c:pt>
                <c:pt idx="5">
                  <c:v>2009</c:v>
                </c:pt>
                <c:pt idx="6">
                  <c:v>2011</c:v>
                </c:pt>
                <c:pt idx="7">
                  <c:v>2010</c:v>
                </c:pt>
                <c:pt idx="8">
                  <c:v>2000</c:v>
                </c:pt>
                <c:pt idx="9">
                  <c:v>2006</c:v>
                </c:pt>
                <c:pt idx="10">
                  <c:v>2005</c:v>
                </c:pt>
                <c:pt idx="11">
                  <c:v>2004</c:v>
                </c:pt>
                <c:pt idx="12">
                  <c:v>2003</c:v>
                </c:pt>
                <c:pt idx="13">
                  <c:v>2007</c:v>
                </c:pt>
                <c:pt idx="14">
                  <c:v>2008</c:v>
                </c:pt>
                <c:pt idx="15">
                  <c:v>2002</c:v>
                </c:pt>
                <c:pt idx="16">
                  <c:v>2001</c:v>
                </c:pt>
                <c:pt idx="17">
                  <c:v>1980-1989</c:v>
                </c:pt>
                <c:pt idx="18">
                  <c:v>1990-1994</c:v>
                </c:pt>
                <c:pt idx="19">
                  <c:v>1995-1990</c:v>
                </c:pt>
              </c:strCache>
            </c:strRef>
          </c:cat>
          <c:val>
            <c:numRef>
              <c:f>Sheet1!$D$2:$D$21</c:f>
              <c:numCache>
                <c:formatCode>General</c:formatCode>
                <c:ptCount val="20"/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58725376"/>
        <c:axId val="258725936"/>
      </c:barChart>
      <c:catAx>
        <c:axId val="2587253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r-Latn-ME"/>
                  <a:t>Godina proizvodnje vozila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725936"/>
        <c:crosses val="autoZero"/>
        <c:auto val="1"/>
        <c:lblAlgn val="ctr"/>
        <c:lblOffset val="100"/>
        <c:noMultiLvlLbl val="0"/>
      </c:catAx>
      <c:valAx>
        <c:axId val="258725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r-Latn-ME"/>
                  <a:t>BROJ REGISTROVANIH VOZILA (%)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725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Domaci gosti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175191</c:v>
                </c:pt>
                <c:pt idx="1">
                  <c:v>172355</c:v>
                </c:pt>
                <c:pt idx="2">
                  <c:v>175337</c:v>
                </c:pt>
                <c:pt idx="3">
                  <c:v>167603</c:v>
                </c:pt>
                <c:pt idx="4">
                  <c:v>167079</c:v>
                </c:pt>
                <c:pt idx="5">
                  <c:v>153185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Strani gosti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1087794</c:v>
                </c:pt>
                <c:pt idx="1">
                  <c:v>1201099</c:v>
                </c:pt>
                <c:pt idx="2">
                  <c:v>1264163</c:v>
                </c:pt>
                <c:pt idx="3">
                  <c:v>1324403</c:v>
                </c:pt>
                <c:pt idx="4">
                  <c:v>1350297</c:v>
                </c:pt>
                <c:pt idx="5">
                  <c:v>1559924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Ukupno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1262985</c:v>
                </c:pt>
                <c:pt idx="1">
                  <c:v>1373454</c:v>
                </c:pt>
                <c:pt idx="2">
                  <c:v>1439500</c:v>
                </c:pt>
                <c:pt idx="3">
                  <c:v>1492006</c:v>
                </c:pt>
                <c:pt idx="4">
                  <c:v>1517376</c:v>
                </c:pt>
                <c:pt idx="5">
                  <c:v>1713109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8729296"/>
        <c:axId val="258729856"/>
      </c:barChart>
      <c:catAx>
        <c:axId val="25872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729856"/>
        <c:crosses val="autoZero"/>
        <c:auto val="1"/>
        <c:lblAlgn val="ctr"/>
        <c:lblOffset val="100"/>
        <c:noMultiLvlLbl val="0"/>
      </c:catAx>
      <c:valAx>
        <c:axId val="258729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729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251451771653542"/>
          <c:y val="0.92706859454548507"/>
          <c:w val="0.41497084153543307"/>
          <c:h val="5.88689063195800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97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6830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3705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02352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37256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83920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602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605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61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08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4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100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109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05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445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92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5E72C73-2D91-4E12-BA25-F0AA0C03599B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9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145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306" y="549159"/>
            <a:ext cx="9730974" cy="3477392"/>
          </a:xfrm>
        </p:spPr>
        <p:txBody>
          <a:bodyPr>
            <a:noAutofit/>
          </a:bodyPr>
          <a:lstStyle/>
          <a:p>
            <a:r>
              <a:rPr lang="sr-Latn-ME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ME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ME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ME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ME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SAVJETOVANJE CG KO CIGRE</a:t>
            </a:r>
            <a:br>
              <a:rPr lang="sr-Latn-ME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ME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ME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ME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ME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ELEKTROMOBILI I PO</a:t>
            </a:r>
            <a:r>
              <a:rPr lang="sr-Latn-ME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TREBA ZA NJIHOVIM KORIŠĆENJEM U CRNOJ GORI</a:t>
            </a:r>
            <a:br>
              <a:rPr lang="sr-Latn-ME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9518" y="3686629"/>
            <a:ext cx="9157447" cy="2256971"/>
          </a:xfrm>
        </p:spPr>
        <p:txBody>
          <a:bodyPr>
            <a:normAutofit/>
          </a:bodyPr>
          <a:lstStyle/>
          <a:p>
            <a:endParaRPr lang="sr-Latn-M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ME" sz="20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r-Latn-ME" sz="2000" b="1" i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Autori:												Datum i mjesto:</a:t>
            </a:r>
          </a:p>
          <a:p>
            <a:pPr algn="l"/>
            <a:r>
              <a:rPr lang="sr-Latn-ME" sz="2800" b="1" i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Božana Miljanić, Saša Mujović</a:t>
            </a:r>
            <a:r>
              <a:rPr lang="sr-Latn-ME" sz="28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sr-Latn-ME" sz="2400" b="1" i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12.05.2017.god.</a:t>
            </a:r>
            <a:r>
              <a:rPr lang="sr-Latn-ME" sz="2800" b="1" i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ME" sz="2400" b="1" i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Budva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06" y="549159"/>
            <a:ext cx="1477070" cy="1396502"/>
          </a:xfrm>
          <a:prstGeom prst="rect">
            <a:avLst/>
          </a:prstGeom>
        </p:spPr>
      </p:pic>
      <p:pic>
        <p:nvPicPr>
          <p:cNvPr id="8194" name="Picture 2" descr="logo CG KO CIG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842" y="657058"/>
            <a:ext cx="1522438" cy="118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69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1" y="377373"/>
            <a:ext cx="9905999" cy="1380564"/>
          </a:xfrm>
        </p:spPr>
        <p:txBody>
          <a:bodyPr>
            <a:normAutofit/>
          </a:bodyPr>
          <a:lstStyle/>
          <a:p>
            <a:pPr algn="ctr"/>
            <a:r>
              <a:rPr lang="sr-Latn-ME" sz="2800" b="1" i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OPŠTI PODACI O AUTOMOBILIMA U CRNOJ GORI</a:t>
            </a:r>
            <a:endParaRPr lang="en-US" sz="2800" b="1" i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41410" y="1757935"/>
            <a:ext cx="9787848" cy="4468693"/>
          </a:xfrm>
        </p:spPr>
        <p:txBody>
          <a:bodyPr>
            <a:normAutofit fontScale="85000" lnSpcReduction="20000"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sr-Latn-ME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BROJ REGISTROVANIH DRUMSKIH MOTORNIH I PRIKLJUČNIH VOZILA U CRNOJ GORI U 2015. GODINI IZNOSIO JE </a:t>
            </a:r>
            <a:r>
              <a:rPr lang="sr-Latn-ME" sz="3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198 722</a:t>
            </a:r>
            <a:r>
              <a:rPr lang="sr-Latn-ME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ŠTO JE ZA 1,4 % VIŠE NEGO U 2014. GODINI, KADA JE TAJ BROJ IZNOSIO </a:t>
            </a:r>
            <a:r>
              <a:rPr lang="sr-Latn-ME" sz="4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196 059</a:t>
            </a:r>
            <a:r>
              <a:rPr lang="sr-Latn-ME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TAKOĐE, BILJEŽI SE PORAST I BROJA PRVI PUT REGISTROVANIH VOZILA U 2014. GODINI.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sr-Latn-ME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DOMINANTNE GODINE PROIZVODNJE REGISTROVANIH VOZILA U CRNOJ GORI KREĆU SE U INTERVALU 1980.-1999. 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sr-Latn-ME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KOLIKO JE MINORAN BROJ ELEKRIČNIH VOZILA, GOVORI ČINJENICA DA IH JE U 2015. GODINI REGISTROVANO </a:t>
            </a:r>
            <a:r>
              <a:rPr lang="sr-Latn-ME" sz="3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sr-Latn-ME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U 2014. GODINI </a:t>
            </a:r>
            <a:r>
              <a:rPr lang="sr-Latn-ME" sz="4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sr-Latn-ME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933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6089107"/>
              </p:ext>
            </p:extLst>
          </p:nvPr>
        </p:nvGraphicFramePr>
        <p:xfrm>
          <a:off x="1222936" y="0"/>
          <a:ext cx="8824913" cy="6723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602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271" y="215153"/>
            <a:ext cx="7785847" cy="793375"/>
          </a:xfrm>
        </p:spPr>
        <p:txBody>
          <a:bodyPr>
            <a:noAutofit/>
          </a:bodyPr>
          <a:lstStyle/>
          <a:p>
            <a:pPr algn="ctr"/>
            <a:r>
              <a:rPr lang="sr-Latn-ME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ME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ME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PODACI O BROJU TURISTA U CRNOJ GORI</a:t>
            </a:r>
            <a:r>
              <a:rPr lang="en-US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i="1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16826216"/>
              </p:ext>
            </p:extLst>
          </p:nvPr>
        </p:nvGraphicFramePr>
        <p:xfrm>
          <a:off x="2032000" y="1074057"/>
          <a:ext cx="8128000" cy="5471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4414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1" y="377373"/>
            <a:ext cx="9905999" cy="1380564"/>
          </a:xfrm>
        </p:spPr>
        <p:txBody>
          <a:bodyPr>
            <a:normAutofit/>
          </a:bodyPr>
          <a:lstStyle/>
          <a:p>
            <a:pPr algn="ctr"/>
            <a:r>
              <a:rPr lang="sr-Latn-ME" sz="2800" b="1" i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ELEKTROMOBILI I POTREBA ZA NJIHOVIM KORIŠĆENJEM U CRNOJ GORI – </a:t>
            </a:r>
            <a:r>
              <a:rPr lang="sr-Latn-ME" sz="2800" b="1" i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ZAKLJUČCI</a:t>
            </a:r>
            <a:r>
              <a:rPr lang="sr-Latn-ME" sz="2800" b="1" i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ME" sz="2800" b="1" i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i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41410" y="1757936"/>
            <a:ext cx="9906000" cy="37284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r-Latn-ME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UZRASTANJE EKOLOŠKE SVIJESTI, IZRAŽENO KROZ TEŽNJU ZA ŠTO VEĆOM PROIZVODNJOM ELEKTRIČNE ENERGIJE IZ OBNOVLJIVIH IZVORA I SMANJENJEM NIVOA EMISIJE ŠTETNIH GASOVA U ATMOSFERU , KAO I RASTUĆI TREND CIJENA NAFTE NA SVJETSKOM TRŽIŠTU IZRAZITO SNAŽNO UTIČU NA AFIRMACIJU ELEKTROMOBILA. AKO SE SVEMU TOME </a:t>
            </a:r>
            <a:r>
              <a:rPr lang="sr-Latn-ME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DODAJU</a:t>
            </a:r>
            <a:r>
              <a:rPr lang="sr-Latn-ME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PLANOVI RAZVOJA ZEMALJA, KOJI PREDVIĐAJU BROJNE STIMULATIVNE MJERE ZA JOŠ VEĆI UPLIV ELEKTROMOBILA (SUBVENCIJE ZA PROIZVODNJU I KUPOVINU)  POSTAJE JASNA PERSPEKTIVNOST TEME. 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562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1" y="377373"/>
            <a:ext cx="9905999" cy="1380564"/>
          </a:xfrm>
        </p:spPr>
        <p:txBody>
          <a:bodyPr>
            <a:normAutofit/>
          </a:bodyPr>
          <a:lstStyle/>
          <a:p>
            <a:pPr algn="ctr"/>
            <a:r>
              <a:rPr lang="sr-Latn-ME" sz="2800" b="1" i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ELEKTROMOBILI I POTREBA ZA NJIHOVIM KORIŠĆENJEM U CRNOJ GORI – </a:t>
            </a:r>
            <a:r>
              <a:rPr lang="sr-Latn-ME" sz="2800" b="1" i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ZAKLJUČCI</a:t>
            </a:r>
            <a:r>
              <a:rPr lang="sr-Latn-ME" sz="2800" b="1" i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ME" sz="2800" b="1" i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i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41410" y="1160585"/>
            <a:ext cx="9787848" cy="5066043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sr-Latn-ME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ŠIRA POJAVA I PRODAJA ELEKTRIČNIH VOZILA NA TERITORIJI CRNE GORE JOŠ UVIJEK SE NIJE DOGODILA, A KAO OSNOVNI UZROCI MOGU SE UZETI CIJENE ELEKTRIČNIH VOZILA U ODNOSU NA KONVENCIONALNA, NEPOSTOJANJE SUBVENCIJA I NEDOSTATAK ADEKVATNE SAOBRAĆAJNE INFRASTRUKTURE, IAKO SE NA OSNOVU PRETHODNE ANALIZE NAMEĆU KAO NEOPHODNE PROMJENE U SEKTORU TRANSPORTA.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sr-Latn-ME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SEKTOR TRANSPORTA PREDSTAVLJA POTENCIJALNO TRŽIŠTE ZA ELEKTRIČNU ENERGIJU. </a:t>
            </a:r>
            <a:endParaRPr lang="sr-Latn-ME" sz="29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sr-Latn-ME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RASTOM SNAGA PUNJAČA ELEKTROMOBILA RASTE I OPTEREĆENJE SISTEMA. POTREBA ZA PUNJENJEM ZAHTIJEVA DODATNE IZVORE ENERGIJE. STOGA, EES MORA OBEZBIJEDITI DOVOLJNU KOLIČINU ELEKTRIČNE ENERGIJE ADEKVATNOG KVALITETA I RADITI NA PROŠIRENJU MREŽNIH KAPACITETA. </a:t>
            </a:r>
            <a:endParaRPr lang="en-US" sz="29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290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1" y="377373"/>
            <a:ext cx="9905999" cy="1380564"/>
          </a:xfrm>
        </p:spPr>
        <p:txBody>
          <a:bodyPr>
            <a:normAutofit/>
          </a:bodyPr>
          <a:lstStyle/>
          <a:p>
            <a:pPr algn="ctr"/>
            <a:r>
              <a:rPr lang="en-US" sz="2800" b="1" i="1" u="sng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PITANJE ZA DISKUSIJU</a:t>
            </a:r>
            <a:r>
              <a:rPr lang="sr-Latn-ME" sz="2800" b="1" i="1" u="sng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ME" sz="2800" b="1" i="1" u="sng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i="1" u="sng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41410" y="1757937"/>
            <a:ext cx="9906000" cy="355898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KOJE SE MJERE MOGU PREDU</a:t>
            </a:r>
            <a:r>
              <a:rPr lang="sr-Latn-ME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ZETI U CILJU PRIPREME DISTRIBUTIVNE MREŽE ZA POVEĆANJE BROJA ELEKTROMOBILA I NJIHOV UTICAJ NA MREŽU???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36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88572" y="2278742"/>
            <a:ext cx="9906000" cy="1905000"/>
          </a:xfrm>
        </p:spPr>
        <p:txBody>
          <a:bodyPr>
            <a:normAutofit/>
          </a:bodyPr>
          <a:lstStyle/>
          <a:p>
            <a:pPr algn="ctr"/>
            <a:r>
              <a:rPr lang="sr-Latn-ME" sz="4800" b="1" i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HVALA NA PAŽNJI !!!</a:t>
            </a:r>
            <a:endParaRPr lang="en-US" sz="4800" b="1" i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07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1" y="377373"/>
            <a:ext cx="9905999" cy="1380564"/>
          </a:xfrm>
        </p:spPr>
        <p:txBody>
          <a:bodyPr>
            <a:normAutofit/>
          </a:bodyPr>
          <a:lstStyle/>
          <a:p>
            <a:r>
              <a:rPr lang="sr-Latn-ME" sz="2800" b="1" i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ELEKTROMOBILI I POTREBA ZA NJIHOVIM KORIŠĆENJEM U CRNOJ GORI – SADRŽAJ RADA</a:t>
            </a:r>
            <a:br>
              <a:rPr lang="sr-Latn-ME" sz="2800" b="1" i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i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41410" y="1757937"/>
            <a:ext cx="9906000" cy="355898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ME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OPŠT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r-Latn-M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(UVODNE NAPOMENE)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ME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PARAMETRI KVALITETA VAZDUHA U CRNOJ GORI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ME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OPŠTI PODACI O AUTOMOBILIMA U CRNOJ GORI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ME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UNAPREĐENJE U OBLASTI TURIZMA KROZ ŠIRU PRIMJENU ELEKTROMOBILA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ME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ELEKTRODISTRIBUTIVNI SISTEM U SVJETLU VEĆE ZASTUPLJENOSTI ELEKTROMOBILA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202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429" y="1118960"/>
            <a:ext cx="2964771" cy="4643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442857" y="2801258"/>
            <a:ext cx="56315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ME" sz="2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Ekologija</a:t>
            </a:r>
            <a:r>
              <a:rPr lang="sr-Latn-ME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(pozitivan efekat na smanjenje zagađenja životne sredine)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ME" sz="2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Energetika</a:t>
            </a:r>
            <a:r>
              <a:rPr lang="sr-Latn-ME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(šira primjena obnovljivih izvora energije za proizvodnju električne energije za punjenje baterija elektromobila)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ME" sz="2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Turizam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Latn-M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nesmetan dolazak turista vozilima na električni pogon)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7029" y="1118960"/>
            <a:ext cx="4760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POVEZANOST RAZVOJA INDUSTRIJE ELEKTROMOBILA SA OSTALIM OBLASTIMA:</a:t>
            </a:r>
            <a:endParaRPr lang="en-US" sz="24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796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43429"/>
          </a:xfrm>
        </p:spPr>
        <p:txBody>
          <a:bodyPr>
            <a:noAutofit/>
          </a:bodyPr>
          <a:lstStyle/>
          <a:p>
            <a:pPr algn="ctr"/>
            <a:r>
              <a:rPr lang="sr-Latn-ME" sz="2800" b="1" i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PROGNOZA UDJELA ELEKTROMOBILA U UKUPNOM BROJU VOZILA U EU U PERIODU 2010.-2030.</a:t>
            </a:r>
            <a:endParaRPr lang="en-US" sz="2800" b="1" i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575" y="1741715"/>
            <a:ext cx="9105673" cy="4905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913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ME" sz="4000" b="1" i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 LI POSTOJI POTREBA ŠIRE PRIMJENE ELEKTROMOBILA U CRNOJ GORI</a:t>
            </a:r>
            <a:br>
              <a:rPr lang="sr-Latn-ME" sz="4000" b="1" i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ME" sz="4000" b="1" i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  <a:endParaRPr lang="en-US" sz="4000" b="1" i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sr-Latn-ME" sz="2000" dirty="0" smtClean="0"/>
          </a:p>
          <a:p>
            <a:r>
              <a:rPr lang="sr-Latn-ME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SLJEDEĆA ANALIZA SPROVEDENA JE UZ POMOĆ PODATAKA DOBIJENIH IZ MINISTARSTVA UNUTRAŠNJIH POSLOVA CRNE GORE, MONSTATA I AGECIJE ZA ZAŠTITU ŽIVOTNE SREDINE.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18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028" y="116114"/>
            <a:ext cx="9905998" cy="1335315"/>
          </a:xfrm>
        </p:spPr>
        <p:txBody>
          <a:bodyPr>
            <a:noAutofit/>
          </a:bodyPr>
          <a:lstStyle/>
          <a:p>
            <a:pPr algn="ctr"/>
            <a:r>
              <a:rPr lang="sr-Latn-ME" sz="2800" b="1" i="1" cap="none" dirty="0" smtClean="0">
                <a:ln w="22225">
                  <a:solidFill>
                    <a:schemeClr val="accent2"/>
                  </a:solidFill>
                  <a:prstDash val="solid"/>
                </a:ln>
                <a:pattFill prst="pct60">
                  <a:fgClr>
                    <a:schemeClr val="bg1">
                      <a:lumMod val="75000"/>
                      <a:lumOff val="25000"/>
                    </a:schemeClr>
                  </a:fgClr>
                  <a:bgClr>
                    <a:schemeClr val="bg1"/>
                  </a:bgClr>
                </a:pattFill>
                <a:effectLst>
                  <a:reflection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NIVO PM</a:t>
            </a:r>
            <a:r>
              <a:rPr lang="sr-Latn-ME" sz="2400" b="1" i="1" cap="none" dirty="0" smtClean="0">
                <a:ln w="22225">
                  <a:solidFill>
                    <a:schemeClr val="accent2"/>
                  </a:solidFill>
                  <a:prstDash val="solid"/>
                </a:ln>
                <a:pattFill prst="pct60">
                  <a:fgClr>
                    <a:schemeClr val="bg1">
                      <a:lumMod val="75000"/>
                      <a:lumOff val="25000"/>
                    </a:schemeClr>
                  </a:fgClr>
                  <a:bgClr>
                    <a:schemeClr val="bg1"/>
                  </a:bgClr>
                </a:pattFill>
                <a:effectLst>
                  <a:reflection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sr-Latn-ME" sz="2800" b="1" i="1" cap="none" dirty="0" smtClean="0">
                <a:ln w="22225">
                  <a:solidFill>
                    <a:schemeClr val="accent2"/>
                  </a:solidFill>
                  <a:prstDash val="solid"/>
                </a:ln>
                <a:pattFill prst="pct60">
                  <a:fgClr>
                    <a:schemeClr val="bg1">
                      <a:lumMod val="75000"/>
                      <a:lumOff val="25000"/>
                    </a:schemeClr>
                  </a:fgClr>
                  <a:bgClr>
                    <a:schemeClr val="bg1"/>
                  </a:bgClr>
                </a:pattFill>
                <a:effectLst>
                  <a:reflection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ČESTICA U CRNOJ GORI ZA JANUAR 2016. </a:t>
            </a:r>
            <a:r>
              <a:rPr lang="sr-Latn-ME" sz="2800" b="1" i="1" cap="none" dirty="0">
                <a:ln w="22225">
                  <a:solidFill>
                    <a:schemeClr val="accent2"/>
                  </a:solidFill>
                  <a:prstDash val="solid"/>
                </a:ln>
                <a:pattFill prst="pct60">
                  <a:fgClr>
                    <a:schemeClr val="bg1">
                      <a:lumMod val="75000"/>
                      <a:lumOff val="25000"/>
                    </a:schemeClr>
                  </a:fgClr>
                  <a:bgClr>
                    <a:schemeClr val="bg1"/>
                  </a:bgClr>
                </a:pattFill>
                <a:effectLst>
                  <a:reflection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endParaRPr lang="en-US" sz="2800" b="1" i="1" cap="none" dirty="0">
              <a:ln w="22225">
                <a:solidFill>
                  <a:schemeClr val="accent2"/>
                </a:solidFill>
                <a:prstDash val="solid"/>
              </a:ln>
              <a:pattFill prst="pct60">
                <a:fgClr>
                  <a:schemeClr val="bg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effectLst>
                <a:reflection endPos="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056" y="1541306"/>
            <a:ext cx="9085943" cy="49929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192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88686"/>
            <a:ext cx="9905998" cy="1364343"/>
          </a:xfrm>
        </p:spPr>
        <p:txBody>
          <a:bodyPr>
            <a:noAutofit/>
          </a:bodyPr>
          <a:lstStyle/>
          <a:p>
            <a:pPr algn="ctr"/>
            <a:r>
              <a:rPr lang="sr-Latn-ME" sz="2800" b="1" i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NIVO PM</a:t>
            </a:r>
            <a:r>
              <a:rPr lang="sr-Latn-ME" sz="2400" b="1" i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sr-Latn-ME" sz="2800" b="1" i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ČESTICA U CRNOJ GORI ZA FEBRUAR 2016. </a:t>
            </a:r>
            <a:r>
              <a:rPr lang="sr-Latn-ME" sz="2800" b="1" i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endParaRPr lang="en-US" sz="2800" b="1" i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285389"/>
              </p:ext>
            </p:extLst>
          </p:nvPr>
        </p:nvGraphicFramePr>
        <p:xfrm>
          <a:off x="1553030" y="1553029"/>
          <a:ext cx="9129484" cy="4920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Chart" r:id="rId3" imgW="4857856" imgH="3248111" progId="MSGraph.Chart.8">
                  <p:embed/>
                </p:oleObj>
              </mc:Choice>
              <mc:Fallback>
                <p:oleObj name="Chart" r:id="rId3" imgW="4857856" imgH="3248111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3030" y="1553029"/>
                        <a:ext cx="9129484" cy="4920342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824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59658"/>
            <a:ext cx="9905998" cy="1393372"/>
          </a:xfrm>
        </p:spPr>
        <p:txBody>
          <a:bodyPr>
            <a:noAutofit/>
          </a:bodyPr>
          <a:lstStyle/>
          <a:p>
            <a:pPr algn="ctr"/>
            <a:r>
              <a:rPr lang="sr-Latn-ME" sz="2800" b="1" i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NIVO PM</a:t>
            </a:r>
            <a:r>
              <a:rPr lang="sr-Latn-ME" sz="2400" b="1" i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  <a:r>
              <a:rPr lang="sr-Latn-ME" sz="2800" b="1" i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ČESTICA U CRNOJ GORI ZA JANUAR 2016. </a:t>
            </a:r>
            <a:r>
              <a:rPr lang="sr-Latn-ME" sz="2800" b="1" i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endParaRPr lang="en-US" sz="2800" b="1" i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751261"/>
              </p:ext>
            </p:extLst>
          </p:nvPr>
        </p:nvGraphicFramePr>
        <p:xfrm>
          <a:off x="1685698" y="1422399"/>
          <a:ext cx="9085942" cy="5181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Chart" r:id="rId3" imgW="5314866" imgH="2428862" progId="MSGraph.Chart.8">
                  <p:embed/>
                </p:oleObj>
              </mc:Choice>
              <mc:Fallback>
                <p:oleObj name="Chart" r:id="rId3" imgW="5314866" imgH="2428862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698" y="1422399"/>
                        <a:ext cx="9085942" cy="5181599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662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258" y="232229"/>
            <a:ext cx="9905998" cy="1233715"/>
          </a:xfrm>
        </p:spPr>
        <p:txBody>
          <a:bodyPr>
            <a:noAutofit/>
          </a:bodyPr>
          <a:lstStyle/>
          <a:p>
            <a:pPr algn="ctr"/>
            <a:r>
              <a:rPr lang="sr-Latn-ME" sz="2800" b="1" i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NIVO PM</a:t>
            </a:r>
            <a:r>
              <a:rPr lang="sr-Latn-ME" sz="2400" b="1" i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  <a:r>
              <a:rPr lang="sr-Latn-ME" sz="2800" b="1" i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ČESTICA U CRNOJ GORI ZA FEBRUAR 2016. </a:t>
            </a:r>
            <a:r>
              <a:rPr lang="sr-Latn-ME" sz="2800" b="1" i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endParaRPr lang="en-US" sz="2800" b="1" i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891520"/>
              </p:ext>
            </p:extLst>
          </p:nvPr>
        </p:nvGraphicFramePr>
        <p:xfrm>
          <a:off x="1538514" y="1364343"/>
          <a:ext cx="9129486" cy="5152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Chart" r:id="rId3" imgW="5267356" imgH="2428862" progId="MSGraph.Chart.8">
                  <p:embed/>
                </p:oleObj>
              </mc:Choice>
              <mc:Fallback>
                <p:oleObj name="Chart" r:id="rId3" imgW="5267356" imgH="2428862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514" y="1364343"/>
                        <a:ext cx="9129486" cy="5152571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793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734</TotalTime>
  <Words>545</Words>
  <Application>Microsoft Office PowerPoint</Application>
  <PresentationFormat>Widescreen</PresentationFormat>
  <Paragraphs>60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Century Gothic</vt:lpstr>
      <vt:lpstr>Courier New</vt:lpstr>
      <vt:lpstr>Times New Roman</vt:lpstr>
      <vt:lpstr>Wingdings</vt:lpstr>
      <vt:lpstr>Mesh</vt:lpstr>
      <vt:lpstr>Chart</vt:lpstr>
      <vt:lpstr>  V SAVJETOVANJE CG KO CIGRE   ELEKTROMOBILI I POTREBA ZA NJIHOVIM KORIŠĆENJEM U CRNOJ GORI </vt:lpstr>
      <vt:lpstr>ELEKTROMOBILI I POTREBA ZA NJIHOVIM KORIŠĆENJEM U CRNOJ GORI – SADRŽAJ RADA </vt:lpstr>
      <vt:lpstr>PowerPoint Presentation</vt:lpstr>
      <vt:lpstr>PROGNOZA UDJELA ELEKTROMOBILA U UKUPNOM BROJU VOZILA U EU U PERIODU 2010.-2030.</vt:lpstr>
      <vt:lpstr>DA LI POSTOJI POTREBA ŠIRE PRIMJENE ELEKTROMOBILA U CRNOJ GORI ???</vt:lpstr>
      <vt:lpstr>NIVO PM10 ČESTICA U CRNOJ GORI ZA JANUAR 2016. GODINE</vt:lpstr>
      <vt:lpstr>NIVO PM10 ČESTICA U CRNOJ GORI ZA FEBRUAR 2016. GODINE</vt:lpstr>
      <vt:lpstr>NIVO PM2,5 ČESTICA U CRNOJ GORI ZA JANUAR 2016. GODINE</vt:lpstr>
      <vt:lpstr>NIVO PM2,5 ČESTICA U CRNOJ GORI ZA FEBRUAR 2016. GODINE</vt:lpstr>
      <vt:lpstr>OPŠTI PODACI O AUTOMOBILIMA U CRNOJ GORI</vt:lpstr>
      <vt:lpstr>PowerPoint Presentation</vt:lpstr>
      <vt:lpstr> PODACI O BROJU TURISTA U CRNOJ GORI </vt:lpstr>
      <vt:lpstr>ELEKTROMOBILI I POTREBA ZA NJIHOVIM KORIŠĆENJEM U CRNOJ GORI – ZAKLJUČCI </vt:lpstr>
      <vt:lpstr>ELEKTROMOBILI I POTREBA ZA NJIHOVIM KORIŠĆENJEM U CRNOJ GORI – ZAKLJUČCI </vt:lpstr>
      <vt:lpstr>PITANJE ZA DISKUSIJU </vt:lpstr>
      <vt:lpstr>HVALA NA PAŽNJI 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 POTREBE I MOGUĆNOSTI ŠIRE PRIMJENE ELEKTROMOBILA U CRNOJ GORI</dc:title>
  <dc:creator>bozana</dc:creator>
  <cp:lastModifiedBy>bozana</cp:lastModifiedBy>
  <cp:revision>68</cp:revision>
  <dcterms:created xsi:type="dcterms:W3CDTF">2016-08-30T19:19:38Z</dcterms:created>
  <dcterms:modified xsi:type="dcterms:W3CDTF">2017-05-11T23:00:30Z</dcterms:modified>
</cp:coreProperties>
</file>