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8" r:id="rId14"/>
    <p:sldId id="269"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47A403-4AE0-42E3-B41A-CBFB1800206B}" type="datetimeFigureOut">
              <a:rPr lang="sr-Latn-ME" smtClean="0"/>
              <a:t>9.5.2017</a:t>
            </a:fld>
            <a:endParaRPr lang="sr-Latn-M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sr-Latn-M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AFE254-343F-47C1-98C2-02D89EFAD56C}" type="slidenum">
              <a:rPr lang="sr-Latn-ME" smtClean="0"/>
              <a:t>‹#›</a:t>
            </a:fld>
            <a:endParaRPr lang="sr-Latn-M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5" name="Footer Placeholder 4"/>
          <p:cNvSpPr>
            <a:spLocks noGrp="1"/>
          </p:cNvSpPr>
          <p:nvPr>
            <p:ph type="ftr" sz="quarter" idx="11"/>
          </p:nvPr>
        </p:nvSpPr>
        <p:spPr/>
        <p:txBody>
          <a:bodyPr/>
          <a:lstStyle>
            <a:extLst/>
          </a:lstStyle>
          <a:p>
            <a:endParaRPr lang="sr-Latn-ME"/>
          </a:p>
        </p:txBody>
      </p:sp>
      <p:sp>
        <p:nvSpPr>
          <p:cNvPr id="6" name="Slide Number Placeholder 5"/>
          <p:cNvSpPr>
            <a:spLocks noGrp="1"/>
          </p:cNvSpPr>
          <p:nvPr>
            <p:ph type="sldNum" sz="quarter" idx="12"/>
          </p:nvPr>
        </p:nvSpPr>
        <p:spPr/>
        <p:txBody>
          <a:bodyPr/>
          <a:lstStyle>
            <a:extLst/>
          </a:lstStyle>
          <a:p>
            <a:fld id="{64AFE254-343F-47C1-98C2-02D89EFAD56C}" type="slidenum">
              <a:rPr lang="sr-Latn-ME" smtClean="0"/>
              <a:t>‹#›</a:t>
            </a:fld>
            <a:endParaRPr lang="sr-Latn-M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5" name="Footer Placeholder 4"/>
          <p:cNvSpPr>
            <a:spLocks noGrp="1"/>
          </p:cNvSpPr>
          <p:nvPr>
            <p:ph type="ftr" sz="quarter" idx="11"/>
          </p:nvPr>
        </p:nvSpPr>
        <p:spPr/>
        <p:txBody>
          <a:bodyPr/>
          <a:lstStyle>
            <a:extLst/>
          </a:lstStyle>
          <a:p>
            <a:endParaRPr lang="sr-Latn-ME"/>
          </a:p>
        </p:txBody>
      </p:sp>
      <p:sp>
        <p:nvSpPr>
          <p:cNvPr id="6" name="Slide Number Placeholder 5"/>
          <p:cNvSpPr>
            <a:spLocks noGrp="1"/>
          </p:cNvSpPr>
          <p:nvPr>
            <p:ph type="sldNum" sz="quarter" idx="12"/>
          </p:nvPr>
        </p:nvSpPr>
        <p:spPr/>
        <p:txBody>
          <a:bodyPr/>
          <a:lstStyle>
            <a:extLst/>
          </a:lstStyle>
          <a:p>
            <a:fld id="{64AFE254-343F-47C1-98C2-02D89EFAD56C}" type="slidenum">
              <a:rPr lang="sr-Latn-ME" smtClean="0"/>
              <a:t>‹#›</a:t>
            </a:fld>
            <a:endParaRPr lang="sr-Latn-M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5" name="Footer Placeholder 4"/>
          <p:cNvSpPr>
            <a:spLocks noGrp="1"/>
          </p:cNvSpPr>
          <p:nvPr>
            <p:ph type="ftr" sz="quarter" idx="11"/>
          </p:nvPr>
        </p:nvSpPr>
        <p:spPr/>
        <p:txBody>
          <a:bodyPr/>
          <a:lstStyle>
            <a:extLst/>
          </a:lstStyle>
          <a:p>
            <a:endParaRPr lang="sr-Latn-ME"/>
          </a:p>
        </p:txBody>
      </p:sp>
      <p:sp>
        <p:nvSpPr>
          <p:cNvPr id="6" name="Slide Number Placeholder 5"/>
          <p:cNvSpPr>
            <a:spLocks noGrp="1"/>
          </p:cNvSpPr>
          <p:nvPr>
            <p:ph type="sldNum" sz="quarter" idx="12"/>
          </p:nvPr>
        </p:nvSpPr>
        <p:spPr/>
        <p:txBody>
          <a:bodyPr/>
          <a:lstStyle>
            <a:extLst/>
          </a:lstStyle>
          <a:p>
            <a:fld id="{64AFE254-343F-47C1-98C2-02D89EFAD56C}" type="slidenum">
              <a:rPr lang="sr-Latn-ME" smtClean="0"/>
              <a:t>‹#›</a:t>
            </a:fld>
            <a:endParaRPr lang="sr-Latn-M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5" name="Footer Placeholder 4"/>
          <p:cNvSpPr>
            <a:spLocks noGrp="1"/>
          </p:cNvSpPr>
          <p:nvPr>
            <p:ph type="ftr" sz="quarter" idx="11"/>
          </p:nvPr>
        </p:nvSpPr>
        <p:spPr/>
        <p:txBody>
          <a:bodyPr/>
          <a:lstStyle>
            <a:extLst/>
          </a:lstStyle>
          <a:p>
            <a:endParaRPr lang="sr-Latn-ME"/>
          </a:p>
        </p:txBody>
      </p:sp>
      <p:sp>
        <p:nvSpPr>
          <p:cNvPr id="6" name="Slide Number Placeholder 5"/>
          <p:cNvSpPr>
            <a:spLocks noGrp="1"/>
          </p:cNvSpPr>
          <p:nvPr>
            <p:ph type="sldNum" sz="quarter" idx="12"/>
          </p:nvPr>
        </p:nvSpPr>
        <p:spPr/>
        <p:txBody>
          <a:bodyPr/>
          <a:lstStyle>
            <a:extLst/>
          </a:lstStyle>
          <a:p>
            <a:fld id="{64AFE254-343F-47C1-98C2-02D89EFAD56C}" type="slidenum">
              <a:rPr lang="sr-Latn-ME" smtClean="0"/>
              <a:t>‹#›</a:t>
            </a:fld>
            <a:endParaRPr lang="sr-Latn-M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6" name="Footer Placeholder 5"/>
          <p:cNvSpPr>
            <a:spLocks noGrp="1"/>
          </p:cNvSpPr>
          <p:nvPr>
            <p:ph type="ftr" sz="quarter" idx="11"/>
          </p:nvPr>
        </p:nvSpPr>
        <p:spPr/>
        <p:txBody>
          <a:bodyPr/>
          <a:lstStyle>
            <a:extLst/>
          </a:lstStyle>
          <a:p>
            <a:endParaRPr lang="sr-Latn-ME"/>
          </a:p>
        </p:txBody>
      </p:sp>
      <p:sp>
        <p:nvSpPr>
          <p:cNvPr id="7" name="Slide Number Placeholder 6"/>
          <p:cNvSpPr>
            <a:spLocks noGrp="1"/>
          </p:cNvSpPr>
          <p:nvPr>
            <p:ph type="sldNum" sz="quarter" idx="12"/>
          </p:nvPr>
        </p:nvSpPr>
        <p:spPr/>
        <p:txBody>
          <a:bodyPr/>
          <a:lstStyle>
            <a:extLst/>
          </a:lstStyle>
          <a:p>
            <a:fld id="{64AFE254-343F-47C1-98C2-02D89EFAD56C}" type="slidenum">
              <a:rPr lang="sr-Latn-ME" smtClean="0"/>
              <a:t>‹#›</a:t>
            </a:fld>
            <a:endParaRPr lang="sr-Latn-M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8" name="Footer Placeholder 7"/>
          <p:cNvSpPr>
            <a:spLocks noGrp="1"/>
          </p:cNvSpPr>
          <p:nvPr>
            <p:ph type="ftr" sz="quarter" idx="11"/>
          </p:nvPr>
        </p:nvSpPr>
        <p:spPr/>
        <p:txBody>
          <a:bodyPr/>
          <a:lstStyle>
            <a:extLst/>
          </a:lstStyle>
          <a:p>
            <a:endParaRPr lang="sr-Latn-ME"/>
          </a:p>
        </p:txBody>
      </p:sp>
      <p:sp>
        <p:nvSpPr>
          <p:cNvPr id="9" name="Slide Number Placeholder 8"/>
          <p:cNvSpPr>
            <a:spLocks noGrp="1"/>
          </p:cNvSpPr>
          <p:nvPr>
            <p:ph type="sldNum" sz="quarter" idx="12"/>
          </p:nvPr>
        </p:nvSpPr>
        <p:spPr/>
        <p:txBody>
          <a:bodyPr/>
          <a:lstStyle>
            <a:extLst/>
          </a:lstStyle>
          <a:p>
            <a:fld id="{64AFE254-343F-47C1-98C2-02D89EFAD56C}" type="slidenum">
              <a:rPr lang="sr-Latn-ME" smtClean="0"/>
              <a:t>‹#›</a:t>
            </a:fld>
            <a:endParaRPr lang="sr-Latn-M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4" name="Footer Placeholder 3"/>
          <p:cNvSpPr>
            <a:spLocks noGrp="1"/>
          </p:cNvSpPr>
          <p:nvPr>
            <p:ph type="ftr" sz="quarter" idx="11"/>
          </p:nvPr>
        </p:nvSpPr>
        <p:spPr/>
        <p:txBody>
          <a:bodyPr/>
          <a:lstStyle>
            <a:extLst/>
          </a:lstStyle>
          <a:p>
            <a:endParaRPr lang="sr-Latn-ME"/>
          </a:p>
        </p:txBody>
      </p:sp>
      <p:sp>
        <p:nvSpPr>
          <p:cNvPr id="5" name="Slide Number Placeholder 4"/>
          <p:cNvSpPr>
            <a:spLocks noGrp="1"/>
          </p:cNvSpPr>
          <p:nvPr>
            <p:ph type="sldNum" sz="quarter" idx="12"/>
          </p:nvPr>
        </p:nvSpPr>
        <p:spPr/>
        <p:txBody>
          <a:bodyPr/>
          <a:lstStyle>
            <a:extLst/>
          </a:lstStyle>
          <a:p>
            <a:fld id="{64AFE254-343F-47C1-98C2-02D89EFAD56C}" type="slidenum">
              <a:rPr lang="sr-Latn-ME" smtClean="0"/>
              <a:t>‹#›</a:t>
            </a:fld>
            <a:endParaRPr lang="sr-Latn-M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47A403-4AE0-42E3-B41A-CBFB1800206B}" type="datetimeFigureOut">
              <a:rPr lang="sr-Latn-ME" smtClean="0"/>
              <a:t>9.5.2017</a:t>
            </a:fld>
            <a:endParaRPr lang="sr-Latn-ME"/>
          </a:p>
        </p:txBody>
      </p:sp>
      <p:sp>
        <p:nvSpPr>
          <p:cNvPr id="3" name="Footer Placeholder 2"/>
          <p:cNvSpPr>
            <a:spLocks noGrp="1"/>
          </p:cNvSpPr>
          <p:nvPr>
            <p:ph type="ftr" sz="quarter" idx="11"/>
          </p:nvPr>
        </p:nvSpPr>
        <p:spPr/>
        <p:txBody>
          <a:bodyPr/>
          <a:lstStyle>
            <a:extLst/>
          </a:lstStyle>
          <a:p>
            <a:endParaRPr lang="sr-Latn-ME"/>
          </a:p>
        </p:txBody>
      </p:sp>
      <p:sp>
        <p:nvSpPr>
          <p:cNvPr id="4" name="Slide Number Placeholder 3"/>
          <p:cNvSpPr>
            <a:spLocks noGrp="1"/>
          </p:cNvSpPr>
          <p:nvPr>
            <p:ph type="sldNum" sz="quarter" idx="12"/>
          </p:nvPr>
        </p:nvSpPr>
        <p:spPr/>
        <p:txBody>
          <a:bodyPr/>
          <a:lstStyle>
            <a:extLst/>
          </a:lstStyle>
          <a:p>
            <a:fld id="{64AFE254-343F-47C1-98C2-02D89EFAD56C}" type="slidenum">
              <a:rPr lang="sr-Latn-ME" smtClean="0"/>
              <a:t>‹#›</a:t>
            </a:fld>
            <a:endParaRPr lang="sr-Latn-M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447A403-4AE0-42E3-B41A-CBFB1800206B}" type="datetimeFigureOut">
              <a:rPr lang="sr-Latn-ME" smtClean="0"/>
              <a:t>9.5.2017</a:t>
            </a:fld>
            <a:endParaRPr lang="sr-Latn-ME"/>
          </a:p>
        </p:txBody>
      </p:sp>
      <p:sp>
        <p:nvSpPr>
          <p:cNvPr id="6" name="Footer Placeholder 5"/>
          <p:cNvSpPr>
            <a:spLocks noGrp="1"/>
          </p:cNvSpPr>
          <p:nvPr>
            <p:ph type="ftr" sz="quarter" idx="11"/>
          </p:nvPr>
        </p:nvSpPr>
        <p:spPr/>
        <p:txBody>
          <a:bodyPr/>
          <a:lstStyle>
            <a:extLst/>
          </a:lstStyle>
          <a:p>
            <a:endParaRPr lang="sr-Latn-ME"/>
          </a:p>
        </p:txBody>
      </p:sp>
      <p:sp>
        <p:nvSpPr>
          <p:cNvPr id="7" name="Slide Number Placeholder 6"/>
          <p:cNvSpPr>
            <a:spLocks noGrp="1"/>
          </p:cNvSpPr>
          <p:nvPr>
            <p:ph type="sldNum" sz="quarter" idx="12"/>
          </p:nvPr>
        </p:nvSpPr>
        <p:spPr/>
        <p:txBody>
          <a:bodyPr/>
          <a:lstStyle>
            <a:extLst/>
          </a:lstStyle>
          <a:p>
            <a:fld id="{64AFE254-343F-47C1-98C2-02D89EFAD56C}" type="slidenum">
              <a:rPr lang="sr-Latn-ME" smtClean="0"/>
              <a:t>‹#›</a:t>
            </a:fld>
            <a:endParaRPr lang="sr-Latn-M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47A403-4AE0-42E3-B41A-CBFB1800206B}" type="datetimeFigureOut">
              <a:rPr lang="sr-Latn-ME" smtClean="0"/>
              <a:t>9.5.2017</a:t>
            </a:fld>
            <a:endParaRPr lang="sr-Latn-M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r-Latn-M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AFE254-343F-47C1-98C2-02D89EFAD56C}" type="slidenum">
              <a:rPr lang="sr-Latn-ME" smtClean="0"/>
              <a:t>‹#›</a:t>
            </a:fld>
            <a:endParaRPr lang="sr-Latn-M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47A403-4AE0-42E3-B41A-CBFB1800206B}" type="datetimeFigureOut">
              <a:rPr lang="sr-Latn-ME" smtClean="0"/>
              <a:t>9.5.2017</a:t>
            </a:fld>
            <a:endParaRPr lang="sr-Latn-M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r-Latn-M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AFE254-343F-47C1-98C2-02D89EFAD56C}" type="slidenum">
              <a:rPr lang="sr-Latn-ME" smtClean="0"/>
              <a:t>‹#›</a:t>
            </a:fld>
            <a:endParaRPr lang="sr-Latn-ME"/>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2230016" cy="720079"/>
          </a:xfrm>
        </p:spPr>
        <p:txBody>
          <a:bodyPr>
            <a:normAutofit fontScale="90000"/>
          </a:bodyPr>
          <a:lstStyle/>
          <a:p>
            <a:pPr algn="l"/>
            <a:r>
              <a:rPr lang="sr-Latn-ME" sz="2000" dirty="0" smtClean="0">
                <a:solidFill>
                  <a:schemeClr val="tx1"/>
                </a:solidFill>
                <a:effectLst/>
                <a:latin typeface="Arial" pitchFamily="34" charset="0"/>
                <a:cs typeface="Arial" pitchFamily="34" charset="0"/>
              </a:rPr>
              <a:t>GordanaTodorović</a:t>
            </a:r>
            <a:br>
              <a:rPr lang="sr-Latn-ME" sz="2000" dirty="0" smtClean="0">
                <a:solidFill>
                  <a:schemeClr val="tx1"/>
                </a:solidFill>
                <a:effectLst/>
                <a:latin typeface="Arial" pitchFamily="34" charset="0"/>
                <a:cs typeface="Arial" pitchFamily="34" charset="0"/>
              </a:rPr>
            </a:br>
            <a:r>
              <a:rPr lang="sr-Latn-ME" sz="2000" dirty="0" smtClean="0">
                <a:solidFill>
                  <a:schemeClr val="tx1"/>
                </a:solidFill>
                <a:effectLst/>
                <a:latin typeface="Arial" pitchFamily="34" charset="0"/>
                <a:cs typeface="Arial" pitchFamily="34" charset="0"/>
              </a:rPr>
              <a:t>Ninoslav Stojović</a:t>
            </a:r>
            <a:endParaRPr lang="sr-Latn-ME" sz="2000" dirty="0">
              <a:solidFill>
                <a:schemeClr val="tx1"/>
              </a:solidFill>
              <a:effectLst/>
              <a:latin typeface="Arial" pitchFamily="34" charset="0"/>
              <a:cs typeface="Arial" pitchFamily="34" charset="0"/>
            </a:endParaRPr>
          </a:p>
        </p:txBody>
      </p:sp>
      <p:sp>
        <p:nvSpPr>
          <p:cNvPr id="3" name="Subtitle 2"/>
          <p:cNvSpPr>
            <a:spLocks noGrp="1"/>
          </p:cNvSpPr>
          <p:nvPr>
            <p:ph type="subTitle" idx="1"/>
          </p:nvPr>
        </p:nvSpPr>
        <p:spPr>
          <a:xfrm>
            <a:off x="685800" y="2276872"/>
            <a:ext cx="7772400" cy="936104"/>
          </a:xfrm>
        </p:spPr>
        <p:txBody>
          <a:bodyPr>
            <a:normAutofit fontScale="85000" lnSpcReduction="10000"/>
          </a:bodyPr>
          <a:lstStyle/>
          <a:p>
            <a:pPr algn="ctr"/>
            <a:r>
              <a:rPr lang="en-US" sz="2800" b="1" cap="all" dirty="0">
                <a:solidFill>
                  <a:srgbClr val="000000"/>
                </a:solidFill>
                <a:latin typeface="Arial"/>
                <a:ea typeface="Times New Roman"/>
              </a:rPr>
              <a:t>Uticaj izgradnje 400 kV dalekovoda </a:t>
            </a:r>
            <a:r>
              <a:rPr lang="en-US" sz="2800" b="1" cap="all" dirty="0" err="1">
                <a:solidFill>
                  <a:srgbClr val="000000"/>
                </a:solidFill>
                <a:latin typeface="Arial"/>
                <a:ea typeface="Times New Roman"/>
              </a:rPr>
              <a:t>Lastva</a:t>
            </a:r>
            <a:r>
              <a:rPr lang="en-US" sz="2800" b="1" cap="all" dirty="0">
                <a:solidFill>
                  <a:srgbClr val="000000"/>
                </a:solidFill>
                <a:latin typeface="Arial"/>
                <a:ea typeface="Times New Roman"/>
              </a:rPr>
              <a:t> </a:t>
            </a:r>
            <a:r>
              <a:rPr lang="en-US" sz="2800" b="1" cap="all" dirty="0" err="1">
                <a:solidFill>
                  <a:srgbClr val="000000"/>
                </a:solidFill>
                <a:latin typeface="Arial"/>
                <a:ea typeface="Times New Roman"/>
              </a:rPr>
              <a:t>Grbaljska</a:t>
            </a:r>
            <a:r>
              <a:rPr lang="en-US" sz="2800" b="1" cap="all" dirty="0">
                <a:solidFill>
                  <a:srgbClr val="000000"/>
                </a:solidFill>
                <a:latin typeface="Arial"/>
                <a:ea typeface="Times New Roman"/>
              </a:rPr>
              <a:t> -  </a:t>
            </a:r>
            <a:r>
              <a:rPr lang="en-US" sz="2800" b="1" cap="all" dirty="0" err="1">
                <a:solidFill>
                  <a:srgbClr val="000000"/>
                </a:solidFill>
                <a:latin typeface="Arial"/>
                <a:ea typeface="Times New Roman"/>
              </a:rPr>
              <a:t>Pljevlja</a:t>
            </a:r>
            <a:r>
              <a:rPr lang="en-US" sz="2800" b="1" cap="all" dirty="0">
                <a:solidFill>
                  <a:srgbClr val="000000"/>
                </a:solidFill>
                <a:latin typeface="Arial"/>
                <a:ea typeface="Times New Roman"/>
              </a:rPr>
              <a:t> na </a:t>
            </a:r>
            <a:r>
              <a:rPr lang="en-US" sz="2800" b="1" cap="all" dirty="0" err="1">
                <a:solidFill>
                  <a:srgbClr val="000000"/>
                </a:solidFill>
                <a:latin typeface="Arial"/>
                <a:ea typeface="Times New Roman"/>
              </a:rPr>
              <a:t>životnu</a:t>
            </a:r>
            <a:r>
              <a:rPr lang="en-US" sz="2800" b="1" dirty="0">
                <a:solidFill>
                  <a:srgbClr val="000000"/>
                </a:solidFill>
                <a:latin typeface="Arial"/>
                <a:ea typeface="Times New Roman"/>
              </a:rPr>
              <a:t> </a:t>
            </a:r>
            <a:r>
              <a:rPr lang="en-US" sz="2800" b="1" cap="all" dirty="0" err="1">
                <a:solidFill>
                  <a:srgbClr val="000000"/>
                </a:solidFill>
                <a:latin typeface="Arial"/>
                <a:ea typeface="Times New Roman"/>
              </a:rPr>
              <a:t>sredinu</a:t>
            </a:r>
            <a:r>
              <a:rPr lang="en-US" sz="2800" b="1" cap="all" dirty="0">
                <a:solidFill>
                  <a:srgbClr val="000000"/>
                </a:solidFill>
                <a:latin typeface="Arial"/>
                <a:ea typeface="Times New Roman"/>
              </a:rPr>
              <a:t> </a:t>
            </a:r>
            <a:endParaRPr lang="sr-Latn-ME" sz="1800" dirty="0">
              <a:latin typeface="Times New Roman"/>
              <a:ea typeface="Times New Roman"/>
            </a:endParaRPr>
          </a:p>
          <a:p>
            <a:endParaRPr lang="sr-Latn-ME" dirty="0"/>
          </a:p>
        </p:txBody>
      </p:sp>
      <p:pic>
        <p:nvPicPr>
          <p:cNvPr id="1026" name="Picture 3" descr="Description: Description: Description: cid:image001.jpg@01CB9C30.1DF945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77956"/>
            <a:ext cx="1928614" cy="69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717032"/>
            <a:ext cx="17319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3964394"/>
            <a:ext cx="649635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r-Latn-ME" sz="1400" b="1" i="0" u="none" strike="noStrike" kern="0" cap="none" spc="0" normalizeH="0" baseline="0" noProof="0" dirty="0" smtClean="0">
              <a:ln>
                <a:noFill/>
              </a:ln>
              <a:solidFill>
                <a:srgbClr val="B0CCB0">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sr-Latn-ME" sz="1400" b="1" kern="0" dirty="0">
              <a:solidFill>
                <a:srgbClr val="B0CCB0">
                  <a:lumMod val="50000"/>
                </a:srgb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r-Latn-ME" sz="1400" b="1" i="0" u="none" strike="noStrike" kern="0" cap="none" spc="0" normalizeH="0" baseline="0" noProof="0" dirty="0" smtClean="0">
                <a:ln>
                  <a:noFill/>
                </a:ln>
                <a:effectLst/>
                <a:uLnTx/>
                <a:uFillTx/>
              </a:rPr>
              <a:t>            </a:t>
            </a:r>
            <a:r>
              <a:rPr kumimoji="0" lang="sr-Latn-ME" sz="1200" b="1" i="0" u="none" strike="noStrike" kern="0" cap="none" spc="0" normalizeH="0" baseline="0" noProof="0" dirty="0" smtClean="0">
                <a:ln>
                  <a:noFill/>
                </a:ln>
                <a:effectLst/>
                <a:uLnTx/>
                <a:uFillTx/>
                <a:latin typeface="Arial" pitchFamily="34" charset="0"/>
                <a:cs typeface="Arial" pitchFamily="34" charset="0"/>
              </a:rPr>
              <a:t>V </a:t>
            </a:r>
            <a:r>
              <a:rPr kumimoji="0" lang="sr-Latn-ME" sz="1200" b="1" i="0" u="none" strike="noStrike" kern="0" cap="none" spc="0" normalizeH="0" baseline="0" noProof="0" dirty="0">
                <a:ln>
                  <a:noFill/>
                </a:ln>
                <a:effectLst/>
                <a:uLnTx/>
                <a:uFillTx/>
                <a:latin typeface="Arial" pitchFamily="34" charset="0"/>
                <a:cs typeface="Arial" pitchFamily="34" charset="0"/>
              </a:rPr>
              <a:t>SAVJETOVANJE CG KO </a:t>
            </a:r>
            <a:r>
              <a:rPr kumimoji="0" lang="sr-Latn-ME" sz="1200" b="1" i="0" u="none" strike="noStrike" kern="0" cap="none" spc="0" normalizeH="0" baseline="0" noProof="0" dirty="0" smtClean="0">
                <a:ln>
                  <a:noFill/>
                </a:ln>
                <a:effectLst/>
                <a:uLnTx/>
                <a:uFillTx/>
                <a:latin typeface="Arial" pitchFamily="34" charset="0"/>
                <a:cs typeface="Arial" pitchFamily="34" charset="0"/>
              </a:rPr>
              <a:t>CIGRE </a:t>
            </a:r>
            <a:r>
              <a:rPr lang="sr-Latn-ME" sz="1200" b="1" kern="0" dirty="0" smtClean="0">
                <a:latin typeface="Arial" pitchFamily="34" charset="0"/>
                <a:cs typeface="Arial" pitchFamily="34" charset="0"/>
              </a:rPr>
              <a:t>Hotel </a:t>
            </a:r>
            <a:r>
              <a:rPr kumimoji="0" lang="sr-Latn-ME" sz="1200" b="1" i="0" u="none" strike="noStrike" kern="0" cap="none" spc="0" normalizeH="0" baseline="0" noProof="0" dirty="0" smtClean="0">
                <a:ln>
                  <a:noFill/>
                </a:ln>
                <a:effectLst/>
                <a:uLnTx/>
                <a:uFillTx/>
                <a:latin typeface="Arial" pitchFamily="34" charset="0"/>
                <a:cs typeface="Arial" pitchFamily="34" charset="0"/>
              </a:rPr>
              <a:t>“Mediteran”  Bečići</a:t>
            </a:r>
            <a:r>
              <a:rPr lang="sr-Latn-ME" sz="1200" b="1" kern="0" dirty="0">
                <a:latin typeface="Arial" pitchFamily="34" charset="0"/>
                <a:cs typeface="Arial" pitchFamily="34" charset="0"/>
              </a:rPr>
              <a:t> </a:t>
            </a:r>
            <a:r>
              <a:rPr kumimoji="0" lang="sr-Latn-ME" sz="1200" b="1" i="0" u="none" strike="noStrike" kern="0" cap="none" spc="0" normalizeH="0" baseline="0" noProof="0" dirty="0" smtClean="0">
                <a:ln>
                  <a:noFill/>
                </a:ln>
                <a:effectLst/>
                <a:uLnTx/>
                <a:uFillTx/>
                <a:latin typeface="Arial" pitchFamily="34" charset="0"/>
                <a:cs typeface="Arial" pitchFamily="34" charset="0"/>
              </a:rPr>
              <a:t> 9. - 12.05.2017</a:t>
            </a:r>
            <a:r>
              <a:rPr kumimoji="0" lang="sr-Latn-ME" sz="1200" b="1" i="0" u="none" strike="noStrike" kern="0" cap="none" spc="0" normalizeH="0" baseline="0" noProof="0" dirty="0" smtClean="0">
                <a:ln>
                  <a:noFill/>
                </a:ln>
                <a:solidFill>
                  <a:srgbClr val="339933"/>
                </a:solidFill>
                <a:effectLst/>
                <a:uLnTx/>
                <a:uFillTx/>
                <a:latin typeface="Arial" pitchFamily="34" charset="0"/>
                <a:cs typeface="Arial" pitchFamily="34" charset="0"/>
              </a:rPr>
              <a:t>.</a:t>
            </a:r>
            <a:endParaRPr kumimoji="0" lang="sr-Latn-ME" sz="1200" b="1" i="0" u="none" strike="noStrike" kern="0" cap="none" spc="0" normalizeH="0" baseline="0" noProof="0" dirty="0">
              <a:ln>
                <a:noFill/>
              </a:ln>
              <a:solidFill>
                <a:srgbClr val="339933"/>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sr-Latn-ME"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73615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760640"/>
          </a:xfrm>
        </p:spPr>
        <p:txBody>
          <a:bodyPr>
            <a:normAutofit/>
          </a:bodyPr>
          <a:lstStyle/>
          <a:p>
            <a:r>
              <a:rPr lang="sr-Latn-ME" sz="1800" b="1" dirty="0" smtClean="0">
                <a:latin typeface="Arial" pitchFamily="34" charset="0"/>
                <a:cs typeface="Arial" pitchFamily="34" charset="0"/>
              </a:rPr>
              <a:t>Uticaj na postojeću putnu infrastrukturu</a:t>
            </a: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pPr marL="109728" indent="0" algn="just">
              <a:buNone/>
            </a:pPr>
            <a:r>
              <a:rPr lang="sr-Latn-ME" sz="1400" dirty="0" smtClean="0">
                <a:latin typeface="Arial" pitchFamily="34" charset="0"/>
                <a:cs typeface="Arial" pitchFamily="34" charset="0"/>
              </a:rPr>
              <a:t>                                     </a:t>
            </a:r>
            <a:r>
              <a:rPr lang="sr-Latn-ME" sz="1400" dirty="0" smtClean="0">
                <a:latin typeface="Arial" pitchFamily="34" charset="0"/>
                <a:cs typeface="Arial" pitchFamily="34" charset="0"/>
              </a:rPr>
              <a:t>  </a:t>
            </a:r>
            <a:r>
              <a:rPr lang="sr-Latn-ME" sz="1400" dirty="0" smtClean="0">
                <a:latin typeface="Arial" pitchFamily="34" charset="0"/>
                <a:cs typeface="Arial" pitchFamily="34" charset="0"/>
              </a:rPr>
              <a:t>Slika 5. </a:t>
            </a:r>
            <a:r>
              <a:rPr lang="sr-Latn-ME" sz="1400" dirty="0" smtClean="0">
                <a:latin typeface="Arial" pitchFamily="34" charset="0"/>
                <a:cs typeface="Arial" pitchFamily="34" charset="0"/>
              </a:rPr>
              <a:t>a), b), c) i d) Uticaj </a:t>
            </a:r>
            <a:r>
              <a:rPr lang="sr-Latn-ME" sz="1400" dirty="0" smtClean="0">
                <a:latin typeface="Arial" pitchFamily="34" charset="0"/>
                <a:cs typeface="Arial" pitchFamily="34" charset="0"/>
              </a:rPr>
              <a:t>na postojeću infrastrukturu</a:t>
            </a:r>
          </a:p>
          <a:p>
            <a:pPr marL="109728" indent="0">
              <a:buNone/>
            </a:pPr>
            <a:endParaRPr lang="sr-Latn-ME" sz="1800" dirty="0" smtClean="0">
              <a:latin typeface="Arial" pitchFamily="34" charset="0"/>
              <a:cs typeface="Arial" pitchFamily="34" charset="0"/>
            </a:endParaRPr>
          </a:p>
          <a:p>
            <a:pPr marL="109728" indent="0">
              <a:buNone/>
            </a:pPr>
            <a:endParaRPr lang="sr-Latn-ME" sz="1800" dirty="0">
              <a:latin typeface="Arial" pitchFamily="34" charset="0"/>
              <a:cs typeface="Arial" pitchFamily="34" charset="0"/>
            </a:endParaRPr>
          </a:p>
          <a:p>
            <a:pPr marL="109728" indent="0">
              <a:buNone/>
            </a:pPr>
            <a:endParaRPr lang="sr-Latn-ME" sz="1800" dirty="0">
              <a:latin typeface="Arial" pitchFamily="34" charset="0"/>
              <a:cs typeface="Arial" pitchFamily="34" charset="0"/>
            </a:endParaRPr>
          </a:p>
        </p:txBody>
      </p:sp>
      <p:pic>
        <p:nvPicPr>
          <p:cNvPr id="4" name="Picture 3" descr="D:\TS Lastva i Dalekovodi\Stakeholders\Slike Prediš put\DSCN127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371" y="1227513"/>
            <a:ext cx="2688055" cy="2000596"/>
          </a:xfrm>
          <a:prstGeom prst="rect">
            <a:avLst/>
          </a:prstGeom>
          <a:noFill/>
          <a:ln>
            <a:noFill/>
          </a:ln>
        </p:spPr>
      </p:pic>
      <p:pic>
        <p:nvPicPr>
          <p:cNvPr id="5" name="Picture 4" descr="D:\TS Lastva i Dalekovodi\Stakeholders\Slike Prediš put\DSCN14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9" y="1227513"/>
            <a:ext cx="2664295" cy="2000596"/>
          </a:xfrm>
          <a:prstGeom prst="rect">
            <a:avLst/>
          </a:prstGeom>
          <a:noFill/>
          <a:ln>
            <a:noFill/>
          </a:ln>
        </p:spPr>
      </p:pic>
      <p:pic>
        <p:nvPicPr>
          <p:cNvPr id="2050" name="Picture 2" descr="C:\Users\gordana.todorovic\Pictures\2015-11-25 putevi\putevi 0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371" y="3717032"/>
            <a:ext cx="2651787"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ordana.todorovic\Pictures\Slike sa AT 20 17.11.2015\Public road leading to AT20\Some of damages on the public road made by the Contractor\0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619" y="3717032"/>
            <a:ext cx="2664296" cy="199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r>
              <a:rPr lang="sr-Latn-ME" sz="1800" b="1" dirty="0" smtClean="0">
                <a:latin typeface="Arial" pitchFamily="34" charset="0"/>
                <a:cs typeface="Arial" pitchFamily="34" charset="0"/>
              </a:rPr>
              <a:t>Uticaj na pejzaž</a:t>
            </a: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endParaRPr lang="sr-Latn-ME" sz="1800" b="1" dirty="0">
              <a:latin typeface="Arial" pitchFamily="34" charset="0"/>
              <a:cs typeface="Arial" pitchFamily="34" charset="0"/>
            </a:endParaRPr>
          </a:p>
          <a:p>
            <a:endParaRPr lang="sr-Latn-ME" sz="1800" b="1" dirty="0" smtClean="0">
              <a:latin typeface="Arial" pitchFamily="34" charset="0"/>
              <a:cs typeface="Arial" pitchFamily="34" charset="0"/>
            </a:endParaRPr>
          </a:p>
          <a:p>
            <a:pPr marL="109728" indent="0" algn="just">
              <a:buNone/>
            </a:pPr>
            <a:r>
              <a:rPr lang="sr-Latn-ME" sz="1400" dirty="0" smtClean="0">
                <a:latin typeface="Arial" pitchFamily="34" charset="0"/>
                <a:cs typeface="Arial" pitchFamily="34" charset="0"/>
              </a:rPr>
              <a:t>                                                        </a:t>
            </a:r>
            <a:r>
              <a:rPr lang="sr-Latn-ME" sz="1400" dirty="0" smtClean="0">
                <a:latin typeface="Arial" pitchFamily="34" charset="0"/>
                <a:cs typeface="Arial" pitchFamily="34" charset="0"/>
              </a:rPr>
              <a:t> Slika </a:t>
            </a:r>
            <a:r>
              <a:rPr lang="sr-Latn-ME" sz="1400" dirty="0" smtClean="0">
                <a:latin typeface="Arial" pitchFamily="34" charset="0"/>
                <a:cs typeface="Arial" pitchFamily="34" charset="0"/>
              </a:rPr>
              <a:t>6</a:t>
            </a:r>
            <a:r>
              <a:rPr lang="sr-Latn-ME" sz="1400" dirty="0" smtClean="0">
                <a:latin typeface="Arial" pitchFamily="34" charset="0"/>
                <a:cs typeface="Arial" pitchFamily="34" charset="0"/>
              </a:rPr>
              <a:t>. a) i b)  </a:t>
            </a:r>
            <a:r>
              <a:rPr lang="sr-Latn-ME" sz="1400" dirty="0" smtClean="0">
                <a:latin typeface="Arial" pitchFamily="34" charset="0"/>
                <a:cs typeface="Arial" pitchFamily="34" charset="0"/>
              </a:rPr>
              <a:t>Uticaj na pejzaž</a:t>
            </a:r>
          </a:p>
        </p:txBody>
      </p:sp>
      <p:pic>
        <p:nvPicPr>
          <p:cNvPr id="3074" name="Picture 2" descr="C:\Users\gordana.todorovic\Pictures\100MSDCF\DSC00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120" y="1412776"/>
            <a:ext cx="2916324"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ordana.todorovic\Pictures\100MSDCF\DSC00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409" y="1412776"/>
            <a:ext cx="29163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0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048672"/>
          </a:xfrm>
        </p:spPr>
        <p:txBody>
          <a:bodyPr>
            <a:normAutofit fontScale="85000" lnSpcReduction="10000"/>
          </a:bodyPr>
          <a:lstStyle/>
          <a:p>
            <a:r>
              <a:rPr lang="sr-Latn-ME" sz="2100" b="1" dirty="0" smtClean="0">
                <a:latin typeface="Arial" pitchFamily="34" charset="0"/>
                <a:cs typeface="Arial" pitchFamily="34" charset="0"/>
              </a:rPr>
              <a:t>Zaključak</a:t>
            </a:r>
          </a:p>
          <a:p>
            <a:pPr marL="109728" indent="0">
              <a:buNone/>
            </a:pPr>
            <a:endParaRPr lang="hr-HR" sz="1900" dirty="0" smtClean="0">
              <a:latin typeface="Arial" pitchFamily="34" charset="0"/>
              <a:ea typeface="TT1523o00"/>
              <a:cs typeface="Arial" pitchFamily="34" charset="0"/>
            </a:endParaRPr>
          </a:p>
          <a:p>
            <a:pPr marL="109728" indent="0">
              <a:buNone/>
            </a:pPr>
            <a:r>
              <a:rPr lang="hr-HR" sz="1900" dirty="0" smtClean="0">
                <a:latin typeface="Arial" pitchFamily="34" charset="0"/>
                <a:ea typeface="TT1523o00"/>
                <a:cs typeface="Arial" pitchFamily="34" charset="0"/>
              </a:rPr>
              <a:t>Na </a:t>
            </a:r>
            <a:r>
              <a:rPr lang="hr-HR" sz="1900" dirty="0">
                <a:latin typeface="Arial" pitchFamily="34" charset="0"/>
                <a:ea typeface="TT1523o00"/>
                <a:cs typeface="Arial" pitchFamily="34" charset="0"/>
              </a:rPr>
              <a:t>bazi dosadašnjeg iskustva i stanja na terenu može se zaključiti da najveći uticaj na životnu sredinu ima izgradnja pristupnih puteva, neadekvatno upravljanje otpadom i sječa šume</a:t>
            </a:r>
            <a:r>
              <a:rPr lang="hr-HR" sz="1900" dirty="0" smtClean="0">
                <a:latin typeface="Arial" pitchFamily="34" charset="0"/>
                <a:ea typeface="TT1523o00"/>
                <a:cs typeface="Arial" pitchFamily="34" charset="0"/>
              </a:rPr>
              <a:t>.</a:t>
            </a:r>
          </a:p>
          <a:p>
            <a:pPr algn="just"/>
            <a:r>
              <a:rPr lang="hr-HR" sz="1900" dirty="0">
                <a:latin typeface="Arial" pitchFamily="34" charset="0"/>
                <a:ea typeface="TT1523o00"/>
                <a:cs typeface="Arial" pitchFamily="34" charset="0"/>
              </a:rPr>
              <a:t>Negativan uticaj izgradnje pristupnih puteva može se minimizirati u fazi projektovanja dalekovoda na način da se izgradnja pristupnih puteva radi kako je i preporučeno - samo gdje je to neophodno i da se još u fazi projektovanja provjeri plan pristupnih puteva obilaskom terena. U fazi projektovnja takođe se može minimizirati uticaj sječe šume pažljivim odabirom trase dalekovoda jer se šuma sječe prilikom izgradnje pristupnih puteva (oko 4 m širine) i za trasu dalekovoda (oko 30 m i šire). U ovoj fazi takođe je potrebno imati dobre stručno izrađene podloge kako bi se adekvatno sagledala funkcija </a:t>
            </a:r>
            <a:r>
              <a:rPr lang="hr-HR" sz="1900" dirty="0" smtClean="0">
                <a:latin typeface="Arial" pitchFamily="34" charset="0"/>
                <a:ea typeface="TT1523o00"/>
                <a:cs typeface="Arial" pitchFamily="34" charset="0"/>
              </a:rPr>
              <a:t>šume. Kako </a:t>
            </a:r>
            <a:r>
              <a:rPr lang="hr-HR" sz="1900" dirty="0">
                <a:latin typeface="Arial" pitchFamily="34" charset="0"/>
                <a:ea typeface="TT1523o00"/>
                <a:cs typeface="Arial" pitchFamily="34" charset="0"/>
              </a:rPr>
              <a:t>u fazi projektavanja mogu da se dese manji ili veći propusti tako ne treba „bježati“ od mogućnosti minimiziranja uticaja izgradnje pristupnih puteva i sječe šuma ni u fazi izvođenja radova kako bi negativan uticaj na životnu </a:t>
            </a:r>
            <a:r>
              <a:rPr lang="hr-HR" sz="1900" dirty="0" smtClean="0">
                <a:latin typeface="Arial" pitchFamily="34" charset="0"/>
                <a:ea typeface="TT1523o00"/>
                <a:cs typeface="Arial" pitchFamily="34" charset="0"/>
              </a:rPr>
              <a:t>sredinu, koji </a:t>
            </a:r>
            <a:r>
              <a:rPr lang="hr-HR" sz="1900" dirty="0">
                <a:latin typeface="Arial" pitchFamily="34" charset="0"/>
                <a:ea typeface="TT1523o00"/>
                <a:cs typeface="Arial" pitchFamily="34" charset="0"/>
              </a:rPr>
              <a:t>proizilazi iz ovih aktivnosti, stvarno bio sveden na najmanju moguću mjeru.  </a:t>
            </a:r>
            <a:endParaRPr lang="hr-HR" sz="1900" dirty="0" smtClean="0">
              <a:latin typeface="Arial" pitchFamily="34" charset="0"/>
              <a:ea typeface="TT1523o00"/>
              <a:cs typeface="Arial" pitchFamily="34" charset="0"/>
            </a:endParaRPr>
          </a:p>
          <a:p>
            <a:pPr marL="109728" indent="0" algn="just">
              <a:buNone/>
            </a:pPr>
            <a:endParaRPr lang="sr-Latn-ME" sz="1900" dirty="0">
              <a:latin typeface="Arial" pitchFamily="34" charset="0"/>
              <a:ea typeface="Times New Roman"/>
              <a:cs typeface="Arial" pitchFamily="34" charset="0"/>
            </a:endParaRPr>
          </a:p>
          <a:p>
            <a:pPr algn="just"/>
            <a:r>
              <a:rPr lang="hr-HR" sz="1900" dirty="0" smtClean="0">
                <a:latin typeface="Arial" pitchFamily="34" charset="0"/>
                <a:ea typeface="Times New Roman"/>
                <a:cs typeface="Arial" pitchFamily="34" charset="0"/>
              </a:rPr>
              <a:t>Neadekvatno </a:t>
            </a:r>
            <a:r>
              <a:rPr lang="hr-HR" sz="1900" dirty="0">
                <a:latin typeface="Arial" pitchFamily="34" charset="0"/>
                <a:ea typeface="Times New Roman"/>
                <a:cs typeface="Arial" pitchFamily="34" charset="0"/>
              </a:rPr>
              <a:t>upravljanje otpadom od strane izvođača može se jedino sankcionisati davanjem jasnih instrukcija izvođačima da aktivnosti na terenu obavljaju pažljivo ne uzurpirajući površine za rad više nego što je potrebno i da otpadom upravljaju kako je predviđeno zakonskom procedurom. U slučaju kada izvođač ne postupi po nalogu radove treba odmah zaustaviti dok se nalog ne izvrši. Šteta od neadekvatnog upravljanja otpadom, osim štete koju proizvodi u životnoj sredini, prouzrokuje ekonomski gubitak jer su novčana sredstva za sanacije terena znatna.</a:t>
            </a:r>
            <a:endParaRPr lang="sr-Latn-ME" sz="1900" dirty="0">
              <a:latin typeface="Arial" pitchFamily="34" charset="0"/>
              <a:ea typeface="Times New Roman"/>
              <a:cs typeface="Arial" pitchFamily="34" charset="0"/>
            </a:endParaRPr>
          </a:p>
          <a:p>
            <a:pPr marL="109728" indent="0">
              <a:buNone/>
            </a:pPr>
            <a:endParaRPr lang="sr-Latn-ME" sz="1900" b="1" dirty="0">
              <a:latin typeface="Arial" pitchFamily="34" charset="0"/>
              <a:cs typeface="Arial" pitchFamily="34" charset="0"/>
            </a:endParaRPr>
          </a:p>
        </p:txBody>
      </p:sp>
    </p:spTree>
    <p:extLst>
      <p:ext uri="{BB962C8B-B14F-4D97-AF65-F5344CB8AC3E}">
        <p14:creationId xmlns:p14="http://schemas.microsoft.com/office/powerpoint/2010/main" val="136642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r>
              <a:rPr lang="sr-Latn-ME" sz="1800" b="1" dirty="0" smtClean="0">
                <a:latin typeface="Arial" pitchFamily="34" charset="0"/>
                <a:cs typeface="Arial" pitchFamily="34" charset="0"/>
              </a:rPr>
              <a:t>Pitanja za diskusiju</a:t>
            </a:r>
          </a:p>
          <a:p>
            <a:pPr marL="109728" indent="0">
              <a:buNone/>
            </a:pPr>
            <a:endParaRPr lang="sr-Latn-ME" sz="1800" b="1" dirty="0">
              <a:latin typeface="Arial" pitchFamily="34" charset="0"/>
              <a:cs typeface="Arial" pitchFamily="34" charset="0"/>
            </a:endParaRPr>
          </a:p>
          <a:p>
            <a:pPr algn="just"/>
            <a:r>
              <a:rPr lang="en-US" sz="1600" dirty="0">
                <a:latin typeface="Arial"/>
                <a:ea typeface="Times New Roman"/>
              </a:rPr>
              <a:t>1. </a:t>
            </a:r>
            <a:r>
              <a:rPr lang="sr-Latn-ME" sz="1600" dirty="0">
                <a:latin typeface="Arial"/>
                <a:ea typeface="Calibri"/>
              </a:rPr>
              <a:t>Pošto se u radu pominje moguće izazivanje erozije, da li Geološki elaborat treba biti pažljivo odrađen kako bi se ove pojave svele na minimalan broj</a:t>
            </a:r>
            <a:r>
              <a:rPr lang="sr-Latn-ME" sz="1600" dirty="0" smtClean="0">
                <a:latin typeface="Arial"/>
                <a:ea typeface="Calibri"/>
              </a:rPr>
              <a:t>?</a:t>
            </a:r>
          </a:p>
          <a:p>
            <a:pPr marL="109728" indent="0" algn="just">
              <a:buNone/>
            </a:pPr>
            <a:endParaRPr lang="sr-Latn-ME" sz="2400" dirty="0">
              <a:latin typeface="Times New Roman"/>
              <a:ea typeface="Times New Roman"/>
            </a:endParaRPr>
          </a:p>
          <a:p>
            <a:pPr marR="18415" algn="just"/>
            <a:r>
              <a:rPr lang="en-US" sz="1600" dirty="0">
                <a:latin typeface="Arial"/>
                <a:ea typeface="Times New Roman"/>
              </a:rPr>
              <a:t>2. U poglavlju 2.5. Uticaj na lokalno stanovništvo se između ostalog kaže:</a:t>
            </a:r>
            <a:endParaRPr lang="sr-Latn-ME" sz="2400" dirty="0">
              <a:latin typeface="Times New Roman"/>
              <a:ea typeface="Times New Roman"/>
            </a:endParaRPr>
          </a:p>
          <a:p>
            <a:pPr marL="365760" marR="18415" lvl="1" indent="0" algn="just">
              <a:buNone/>
            </a:pPr>
            <a:r>
              <a:rPr lang="en-US" sz="1600" dirty="0" smtClean="0">
                <a:latin typeface="Arial"/>
                <a:ea typeface="Times New Roman"/>
              </a:rPr>
              <a:t>“</a:t>
            </a:r>
            <a:r>
              <a:rPr lang="en-US" sz="1600" dirty="0">
                <a:latin typeface="Arial"/>
                <a:ea typeface="Times New Roman"/>
              </a:rPr>
              <a:t>Lokalno stanovništvo je uvjek pogođeno izgradnjom dalekovoda i sličnih objekata prvenstveno zbog eksproprijacije imovine i potencijalnih šteta koje izgradnja dalekovoda može pričiniti njihovom vlasništvu. Uticaj je naročito ispoljen u slučajevima kada se dalekovod približava stambenim objektima ili drugim objektima od interesa kao i u slučajevima kada su ugrožene poljoprivredne aktivnosti. U CGES-u čitav tim ljudi radi na rešavanju ovih problema</a:t>
            </a:r>
            <a:r>
              <a:rPr lang="en-US" sz="1200" dirty="0">
                <a:latin typeface="Arial"/>
                <a:ea typeface="Times New Roman"/>
              </a:rPr>
              <a:t>. </a:t>
            </a:r>
            <a:r>
              <a:rPr lang="en-US" sz="1600" dirty="0" smtClean="0">
                <a:latin typeface="Arial"/>
                <a:ea typeface="Times New Roman"/>
              </a:rPr>
              <a:t>Pozitivan </a:t>
            </a:r>
            <a:r>
              <a:rPr lang="en-US" sz="1600" dirty="0">
                <a:latin typeface="Arial"/>
                <a:ea typeface="Times New Roman"/>
              </a:rPr>
              <a:t>uticaj izgradnje pristupnih puteva za lokalno stanovništvo jeste da ono dobija bolju infrastrukturnu mrežu u svom kraju</a:t>
            </a:r>
            <a:r>
              <a:rPr lang="en-US" sz="1600" dirty="0" smtClean="0">
                <a:latin typeface="Arial"/>
                <a:ea typeface="Times New Roman"/>
              </a:rPr>
              <a:t>”.</a:t>
            </a:r>
            <a:r>
              <a:rPr lang="sr-Latn-ME" sz="1600" dirty="0" smtClean="0">
                <a:latin typeface="Arial"/>
                <a:ea typeface="Times New Roman"/>
              </a:rPr>
              <a:t> </a:t>
            </a:r>
            <a:r>
              <a:rPr lang="en-US" sz="1600" dirty="0" smtClean="0">
                <a:latin typeface="Arial"/>
                <a:ea typeface="Times New Roman"/>
              </a:rPr>
              <a:t>Postavlja </a:t>
            </a:r>
            <a:r>
              <a:rPr lang="en-US" sz="1600" dirty="0">
                <a:latin typeface="Arial"/>
                <a:ea typeface="Times New Roman"/>
              </a:rPr>
              <a:t>se pitanje kako naći balans između dva oprečna zahtjeva, zahtjeva za boljom infrastrukturom na jednoj strani i minimiziranje pristupnih puteva na drugoj strani?</a:t>
            </a:r>
            <a:endParaRPr lang="sr-Latn-ME" sz="2400" dirty="0">
              <a:latin typeface="Times New Roman"/>
              <a:ea typeface="Times New Roman"/>
            </a:endParaRPr>
          </a:p>
          <a:p>
            <a:pPr marL="109728" marR="18415" indent="0" algn="just">
              <a:buNone/>
            </a:pPr>
            <a:r>
              <a:rPr lang="en-US" sz="1600" dirty="0">
                <a:latin typeface="Arial"/>
                <a:ea typeface="Times New Roman"/>
              </a:rPr>
              <a:t> </a:t>
            </a:r>
            <a:endParaRPr lang="sr-Latn-ME" sz="2400" dirty="0">
              <a:latin typeface="Times New Roman"/>
              <a:ea typeface="Times New Roman"/>
            </a:endParaRPr>
          </a:p>
          <a:p>
            <a:pPr algn="just"/>
            <a:r>
              <a:rPr lang="en-US" sz="1600" dirty="0">
                <a:latin typeface="Arial"/>
                <a:ea typeface="Times New Roman"/>
              </a:rPr>
              <a:t>3. </a:t>
            </a:r>
            <a:r>
              <a:rPr lang="sr-Latn-ME" sz="1600" dirty="0">
                <a:latin typeface="Arial"/>
                <a:ea typeface="Calibri"/>
              </a:rPr>
              <a:t>Kako jedan rogobatni objekat u energetici utiče na razvoj turizma kroz predjele koji vanrednom ljepotom i svojim resursima pretenduju za buduću valoriozaciju?</a:t>
            </a:r>
            <a:endParaRPr lang="sr-Latn-ME" sz="2400" dirty="0">
              <a:latin typeface="Times New Roman"/>
              <a:ea typeface="Times New Roman"/>
            </a:endParaRPr>
          </a:p>
          <a:p>
            <a:endParaRPr lang="sr-Latn-ME" sz="1600" dirty="0">
              <a:latin typeface="Arial" pitchFamily="34" charset="0"/>
              <a:cs typeface="Arial" pitchFamily="34" charset="0"/>
            </a:endParaRPr>
          </a:p>
        </p:txBody>
      </p:sp>
    </p:spTree>
    <p:extLst>
      <p:ext uri="{BB962C8B-B14F-4D97-AF65-F5344CB8AC3E}">
        <p14:creationId xmlns:p14="http://schemas.microsoft.com/office/powerpoint/2010/main" val="321231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marL="109728" indent="0">
              <a:buNone/>
            </a:pPr>
            <a:endParaRPr lang="sr-Latn-ME" sz="1800" dirty="0" smtClean="0">
              <a:latin typeface="Arial" pitchFamily="34" charset="0"/>
              <a:cs typeface="Arial" pitchFamily="34" charset="0"/>
            </a:endParaRPr>
          </a:p>
          <a:p>
            <a:pPr marL="109728" indent="0">
              <a:buNone/>
            </a:pPr>
            <a:endParaRPr lang="sr-Latn-ME" sz="1800" dirty="0">
              <a:latin typeface="Arial" pitchFamily="34" charset="0"/>
              <a:cs typeface="Arial" pitchFamily="34" charset="0"/>
            </a:endParaRPr>
          </a:p>
          <a:p>
            <a:pPr marL="109728" indent="0">
              <a:buNone/>
            </a:pPr>
            <a:endParaRPr lang="sr-Latn-ME" sz="1800" dirty="0" smtClean="0">
              <a:latin typeface="Arial" pitchFamily="34" charset="0"/>
              <a:cs typeface="Arial" pitchFamily="34" charset="0"/>
            </a:endParaRPr>
          </a:p>
          <a:p>
            <a:pPr marL="109728" indent="0">
              <a:buNone/>
            </a:pPr>
            <a:endParaRPr lang="sr-Latn-ME" sz="1800" dirty="0">
              <a:latin typeface="Arial" pitchFamily="34" charset="0"/>
              <a:cs typeface="Arial" pitchFamily="34" charset="0"/>
            </a:endParaRPr>
          </a:p>
          <a:p>
            <a:pPr marL="109728" indent="0">
              <a:buNone/>
            </a:pPr>
            <a:endParaRPr lang="sr-Latn-ME" sz="1800" dirty="0" smtClean="0">
              <a:latin typeface="Arial" pitchFamily="34" charset="0"/>
              <a:cs typeface="Arial" pitchFamily="34" charset="0"/>
            </a:endParaRPr>
          </a:p>
          <a:p>
            <a:pPr marL="109728" indent="0" algn="ctr">
              <a:buNone/>
            </a:pPr>
            <a:r>
              <a:rPr lang="sr-Latn-ME" sz="2400" b="1" dirty="0" smtClean="0">
                <a:latin typeface="Arial" pitchFamily="34" charset="0"/>
                <a:cs typeface="Arial" pitchFamily="34" charset="0"/>
              </a:rPr>
              <a:t>HVALA NA PAŽNJI!</a:t>
            </a:r>
            <a:endParaRPr lang="sr-Latn-ME" sz="2400" b="1" dirty="0">
              <a:latin typeface="Arial" pitchFamily="34" charset="0"/>
              <a:cs typeface="Arial" pitchFamily="34" charset="0"/>
            </a:endParaRPr>
          </a:p>
        </p:txBody>
      </p:sp>
    </p:spTree>
    <p:extLst>
      <p:ext uri="{BB962C8B-B14F-4D97-AF65-F5344CB8AC3E}">
        <p14:creationId xmlns:p14="http://schemas.microsoft.com/office/powerpoint/2010/main" val="375649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536504"/>
          </a:xfrm>
        </p:spPr>
        <p:txBody>
          <a:bodyPr>
            <a:normAutofit fontScale="92500" lnSpcReduction="20000"/>
          </a:bodyPr>
          <a:lstStyle/>
          <a:p>
            <a:pPr indent="457200" algn="just"/>
            <a:endParaRPr lang="sr-Latn-CS" sz="1900" dirty="0" smtClean="0">
              <a:latin typeface="Arial" pitchFamily="34" charset="0"/>
              <a:ea typeface="Times New Roman"/>
              <a:cs typeface="Arial" pitchFamily="34" charset="0"/>
            </a:endParaRPr>
          </a:p>
          <a:p>
            <a:pPr indent="457200" algn="just"/>
            <a:r>
              <a:rPr lang="sr-Latn-CS" sz="1900" dirty="0" smtClean="0">
                <a:latin typeface="Arial" pitchFamily="34" charset="0"/>
                <a:ea typeface="Times New Roman"/>
                <a:cs typeface="Arial" pitchFamily="34" charset="0"/>
              </a:rPr>
              <a:t>Crnogorski </a:t>
            </a:r>
            <a:r>
              <a:rPr lang="sr-Latn-CS" sz="1900" dirty="0">
                <a:latin typeface="Arial" pitchFamily="34" charset="0"/>
                <a:ea typeface="Times New Roman"/>
                <a:cs typeface="Arial" pitchFamily="34" charset="0"/>
              </a:rPr>
              <a:t>elektroprenosni sistem, u sklopu projekta povezivanja Crne Gore i Italije podmorskim kablom 500 kV sa optičkim kablom, pravi dalekovod  400 kV od Lastve Grbaljske do Pljevalja. Prva sekcija je dvosistemski dalekovod 2x400 kV od Lastve Grbaljske do Čeva (DV Lastva </a:t>
            </a:r>
            <a:r>
              <a:rPr lang="sr-Latn-CS" sz="1900" dirty="0" smtClean="0">
                <a:latin typeface="Arial" pitchFamily="34" charset="0"/>
                <a:ea typeface="Times New Roman"/>
                <a:cs typeface="Arial" pitchFamily="34" charset="0"/>
              </a:rPr>
              <a:t>– Trebinje i </a:t>
            </a:r>
            <a:r>
              <a:rPr lang="sr-Latn-CS" sz="1900" dirty="0">
                <a:latin typeface="Arial" pitchFamily="34" charset="0"/>
                <a:ea typeface="Times New Roman"/>
                <a:cs typeface="Arial" pitchFamily="34" charset="0"/>
              </a:rPr>
              <a:t>DV Lastva – Pljevlja) i jednosistemski DV 400 kV Lastva Grbaljska - Čevo (DV Lastva – Podgorica). Druga sekcija je DV 400 kV Čevo - Pljevlja (dio od Brezne do Kosanice je dvosistemski dalekovod 400kV+110kV (dijelom trasa postojećega dalekovoda 110 kV Žabljak - Pljevlja</a:t>
            </a:r>
            <a:r>
              <a:rPr lang="sr-Latn-CS" sz="1900" dirty="0" smtClean="0">
                <a:latin typeface="Arial" pitchFamily="34" charset="0"/>
                <a:ea typeface="Times New Roman"/>
                <a:cs typeface="Arial" pitchFamily="34" charset="0"/>
              </a:rPr>
              <a:t>).</a:t>
            </a:r>
          </a:p>
          <a:p>
            <a:pPr indent="0" algn="just">
              <a:buNone/>
            </a:pPr>
            <a:endParaRPr lang="sr-Latn-CS" sz="1900" dirty="0" smtClean="0">
              <a:latin typeface="Arial" pitchFamily="34" charset="0"/>
              <a:ea typeface="Times New Roman"/>
              <a:cs typeface="Arial" pitchFamily="34" charset="0"/>
            </a:endParaRPr>
          </a:p>
          <a:p>
            <a:pPr indent="457200" algn="just"/>
            <a:r>
              <a:rPr lang="sr-Latn-CS" sz="1900" dirty="0">
                <a:latin typeface="Arial" pitchFamily="34" charset="0"/>
                <a:cs typeface="Arial" pitchFamily="34" charset="0"/>
              </a:rPr>
              <a:t>Izgradnja dalekovoda, osobito 400 kV naponskog nivoa, ima znatan uticaj na životnu sredinu. Činjenica da  dalekovod povezuje južnu i sjevernu regiju države u dužini od oko 150 km kao i da prolazi</a:t>
            </a:r>
            <a:r>
              <a:rPr lang="sr-Latn-CS" sz="1900" dirty="0" smtClean="0">
                <a:latin typeface="Arial" pitchFamily="34" charset="0"/>
                <a:cs typeface="Arial" pitchFamily="34" charset="0"/>
              </a:rPr>
              <a:t>: </a:t>
            </a:r>
            <a:r>
              <a:rPr lang="sr-Latn-CS" sz="1900" dirty="0">
                <a:latin typeface="Arial" pitchFamily="34" charset="0"/>
                <a:cs typeface="Arial" pitchFamily="34" charset="0"/>
              </a:rPr>
              <a:t>kroz dva nacionalna parka (NP Lovćen i NP Durmitor), u blizini ili kroz sela u kojima ljudi žive i bave se poljoprivredom i stočarstvom, pored lokacija koje su atraktivne za razvoj turizma, predivnim prirodnim pejzažima, i ulazi u trafostanice u Lastvi Grbaljskoj i Pljevljima, ukazuje koliko pažljivo treba planirati i izvoditi radove potrebne da bi se ovako zahtjevan projekat realizovao. </a:t>
            </a:r>
            <a:endParaRPr lang="sr-Latn-ME" sz="1900" dirty="0">
              <a:latin typeface="Arial" pitchFamily="34" charset="0"/>
              <a:cs typeface="Arial" pitchFamily="34" charset="0"/>
            </a:endParaRPr>
          </a:p>
          <a:p>
            <a:pPr indent="0" algn="just">
              <a:buNone/>
            </a:pPr>
            <a:endParaRPr lang="sr-Latn-ME" sz="1900" dirty="0">
              <a:latin typeface="Arial" pitchFamily="34" charset="0"/>
              <a:ea typeface="Times New Roman"/>
              <a:cs typeface="Arial" pitchFamily="34" charset="0"/>
            </a:endParaRPr>
          </a:p>
          <a:p>
            <a:endParaRPr lang="sr-Latn-ME" dirty="0"/>
          </a:p>
        </p:txBody>
      </p:sp>
    </p:spTree>
    <p:extLst>
      <p:ext uri="{BB962C8B-B14F-4D97-AF65-F5344CB8AC3E}">
        <p14:creationId xmlns:p14="http://schemas.microsoft.com/office/powerpoint/2010/main" val="72992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0890" y="476673"/>
            <a:ext cx="3929341" cy="5530428"/>
          </a:xfrm>
          <a:prstGeom prst="rect">
            <a:avLst/>
          </a:prstGeom>
          <a:noFill/>
          <a:ln>
            <a:noFill/>
          </a:ln>
        </p:spPr>
      </p:pic>
      <p:sp>
        <p:nvSpPr>
          <p:cNvPr id="5" name="Rectangle 4"/>
          <p:cNvSpPr/>
          <p:nvPr/>
        </p:nvSpPr>
        <p:spPr>
          <a:xfrm>
            <a:off x="2123728" y="6017337"/>
            <a:ext cx="5022304" cy="307777"/>
          </a:xfrm>
          <a:prstGeom prst="rect">
            <a:avLst/>
          </a:prstGeom>
        </p:spPr>
        <p:txBody>
          <a:bodyPr wrap="square">
            <a:spAutoFit/>
          </a:bodyPr>
          <a:lstStyle/>
          <a:p>
            <a:r>
              <a:rPr lang="sr-Latn-ME" sz="1200" dirty="0" smtClean="0">
                <a:latin typeface="Arial" pitchFamily="34" charset="0"/>
                <a:cs typeface="Arial" pitchFamily="34" charset="0"/>
              </a:rPr>
              <a:t> </a:t>
            </a:r>
            <a:r>
              <a:rPr lang="sr-Latn-ME" sz="1400" dirty="0" smtClean="0">
                <a:latin typeface="Arial" pitchFamily="34" charset="0"/>
                <a:cs typeface="Arial" pitchFamily="34" charset="0"/>
              </a:rPr>
              <a:t>Slika 1. Položaj koridora dalekovoda 400 kV Lastva - Pljevlja</a:t>
            </a:r>
            <a:endParaRPr lang="sr-Latn-ME" sz="1400" dirty="0">
              <a:latin typeface="Arial" pitchFamily="34" charset="0"/>
              <a:cs typeface="Arial" pitchFamily="34" charset="0"/>
            </a:endParaRPr>
          </a:p>
        </p:txBody>
      </p:sp>
    </p:spTree>
    <p:extLst>
      <p:ext uri="{BB962C8B-B14F-4D97-AF65-F5344CB8AC3E}">
        <p14:creationId xmlns:p14="http://schemas.microsoft.com/office/powerpoint/2010/main" val="145978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20000"/>
          </a:bodyPr>
          <a:lstStyle/>
          <a:p>
            <a:pPr marL="109728" indent="0">
              <a:buNone/>
            </a:pPr>
            <a:r>
              <a:rPr lang="sr-Latn-ME" sz="1800" dirty="0" smtClean="0">
                <a:latin typeface="Arial" pitchFamily="34" charset="0"/>
                <a:cs typeface="Arial" pitchFamily="34" charset="0"/>
              </a:rPr>
              <a:t>Izgradnja </a:t>
            </a:r>
            <a:r>
              <a:rPr lang="sr-Latn-ME" sz="1800" dirty="0">
                <a:latin typeface="Arial" pitchFamily="34" charset="0"/>
                <a:cs typeface="Arial" pitchFamily="34" charset="0"/>
              </a:rPr>
              <a:t>dalekovoda ima uticaj na sledeće segmente životne </a:t>
            </a:r>
            <a:r>
              <a:rPr lang="sr-Latn-ME" sz="1800" dirty="0" smtClean="0">
                <a:latin typeface="Arial" pitchFamily="34" charset="0"/>
                <a:cs typeface="Arial" pitchFamily="34" charset="0"/>
              </a:rPr>
              <a:t>sredine: </a:t>
            </a:r>
          </a:p>
          <a:p>
            <a:r>
              <a:rPr lang="sr-Latn-ME" sz="1800" dirty="0" smtClean="0">
                <a:latin typeface="Arial" pitchFamily="34" charset="0"/>
                <a:cs typeface="Arial" pitchFamily="34" charset="0"/>
              </a:rPr>
              <a:t>zemljište </a:t>
            </a:r>
          </a:p>
          <a:p>
            <a:r>
              <a:rPr lang="sr-Latn-ME" sz="1800" dirty="0" smtClean="0">
                <a:latin typeface="Arial" pitchFamily="34" charset="0"/>
                <a:cs typeface="Arial" pitchFamily="34" charset="0"/>
              </a:rPr>
              <a:t>vode</a:t>
            </a:r>
          </a:p>
          <a:p>
            <a:r>
              <a:rPr lang="sr-Latn-ME" sz="1800" dirty="0" smtClean="0">
                <a:latin typeface="Arial" pitchFamily="34" charset="0"/>
                <a:cs typeface="Arial" pitchFamily="34" charset="0"/>
              </a:rPr>
              <a:t>vazduh </a:t>
            </a:r>
          </a:p>
          <a:p>
            <a:r>
              <a:rPr lang="sr-Latn-ME" sz="1800" dirty="0" smtClean="0">
                <a:latin typeface="Arial" pitchFamily="34" charset="0"/>
                <a:cs typeface="Arial" pitchFamily="34" charset="0"/>
              </a:rPr>
              <a:t>biodiverzitet</a:t>
            </a:r>
          </a:p>
          <a:p>
            <a:r>
              <a:rPr lang="sr-Latn-ME" sz="1800" dirty="0" smtClean="0">
                <a:latin typeface="Arial" pitchFamily="34" charset="0"/>
                <a:cs typeface="Arial" pitchFamily="34" charset="0"/>
              </a:rPr>
              <a:t>na </a:t>
            </a:r>
            <a:r>
              <a:rPr lang="sr-Latn-ME" sz="1800" dirty="0">
                <a:latin typeface="Arial" pitchFamily="34" charset="0"/>
                <a:cs typeface="Arial" pitchFamily="34" charset="0"/>
              </a:rPr>
              <a:t>lokalno </a:t>
            </a:r>
            <a:r>
              <a:rPr lang="sr-Latn-ME" sz="1800" dirty="0" smtClean="0">
                <a:latin typeface="Arial" pitchFamily="34" charset="0"/>
                <a:cs typeface="Arial" pitchFamily="34" charset="0"/>
              </a:rPr>
              <a:t>stanovništvo</a:t>
            </a:r>
          </a:p>
          <a:p>
            <a:r>
              <a:rPr lang="sr-Latn-ME" sz="1800" dirty="0">
                <a:latin typeface="Arial" pitchFamily="34" charset="0"/>
                <a:cs typeface="Arial" pitchFamily="34" charset="0"/>
              </a:rPr>
              <a:t>z</a:t>
            </a:r>
            <a:r>
              <a:rPr lang="sr-Latn-ME" sz="1800" dirty="0" smtClean="0">
                <a:latin typeface="Arial" pitchFamily="34" charset="0"/>
                <a:cs typeface="Arial" pitchFamily="34" charset="0"/>
              </a:rPr>
              <a:t>aštićena </a:t>
            </a:r>
            <a:r>
              <a:rPr lang="sr-Latn-ME" sz="1800" dirty="0">
                <a:latin typeface="Arial" pitchFamily="34" charset="0"/>
                <a:cs typeface="Arial" pitchFamily="34" charset="0"/>
              </a:rPr>
              <a:t>prirodna </a:t>
            </a:r>
            <a:r>
              <a:rPr lang="sr-Latn-ME" sz="1800" dirty="0" smtClean="0">
                <a:latin typeface="Arial" pitchFamily="34" charset="0"/>
                <a:cs typeface="Arial" pitchFamily="34" charset="0"/>
              </a:rPr>
              <a:t>dobra </a:t>
            </a:r>
          </a:p>
          <a:p>
            <a:r>
              <a:rPr lang="sr-Latn-ME" sz="1800" dirty="0" smtClean="0">
                <a:latin typeface="Arial" pitchFamily="34" charset="0"/>
                <a:cs typeface="Arial" pitchFamily="34" charset="0"/>
              </a:rPr>
              <a:t>zaštićena </a:t>
            </a:r>
            <a:r>
              <a:rPr lang="sr-Latn-ME" sz="1800" dirty="0">
                <a:latin typeface="Arial" pitchFamily="34" charset="0"/>
                <a:cs typeface="Arial" pitchFamily="34" charset="0"/>
              </a:rPr>
              <a:t>kulturna </a:t>
            </a:r>
            <a:r>
              <a:rPr lang="sr-Latn-ME" sz="1800" dirty="0" smtClean="0">
                <a:latin typeface="Arial" pitchFamily="34" charset="0"/>
                <a:cs typeface="Arial" pitchFamily="34" charset="0"/>
              </a:rPr>
              <a:t>dobra </a:t>
            </a:r>
          </a:p>
          <a:p>
            <a:r>
              <a:rPr lang="sr-Latn-ME" sz="1800" dirty="0" smtClean="0">
                <a:latin typeface="Arial" pitchFamily="34" charset="0"/>
                <a:cs typeface="Arial" pitchFamily="34" charset="0"/>
              </a:rPr>
              <a:t>uticaj </a:t>
            </a:r>
            <a:r>
              <a:rPr lang="sr-Latn-ME" sz="1800" dirty="0">
                <a:latin typeface="Arial" pitchFamily="34" charset="0"/>
                <a:cs typeface="Arial" pitchFamily="34" charset="0"/>
              </a:rPr>
              <a:t>na postojeću putnu mrežu </a:t>
            </a:r>
            <a:r>
              <a:rPr lang="sr-Latn-ME" sz="1800" dirty="0" smtClean="0">
                <a:latin typeface="Arial" pitchFamily="34" charset="0"/>
                <a:cs typeface="Arial" pitchFamily="34" charset="0"/>
              </a:rPr>
              <a:t> </a:t>
            </a:r>
          </a:p>
          <a:p>
            <a:r>
              <a:rPr lang="sr-Latn-ME" sz="1800" dirty="0" smtClean="0">
                <a:latin typeface="Arial" pitchFamily="34" charset="0"/>
                <a:cs typeface="Arial" pitchFamily="34" charset="0"/>
              </a:rPr>
              <a:t>uticaj </a:t>
            </a:r>
            <a:r>
              <a:rPr lang="sr-Latn-ME" sz="1800" dirty="0">
                <a:latin typeface="Arial" pitchFamily="34" charset="0"/>
                <a:cs typeface="Arial" pitchFamily="34" charset="0"/>
              </a:rPr>
              <a:t>na </a:t>
            </a:r>
            <a:r>
              <a:rPr lang="sr-Latn-ME" sz="1800" dirty="0" smtClean="0">
                <a:latin typeface="Arial" pitchFamily="34" charset="0"/>
                <a:cs typeface="Arial" pitchFamily="34" charset="0"/>
              </a:rPr>
              <a:t>pejzaž </a:t>
            </a:r>
          </a:p>
          <a:p>
            <a:r>
              <a:rPr lang="sr-Latn-ME" sz="1800" dirty="0" smtClean="0">
                <a:latin typeface="Arial" pitchFamily="34" charset="0"/>
                <a:cs typeface="Arial" pitchFamily="34" charset="0"/>
              </a:rPr>
              <a:t>proizvodnju otpada</a:t>
            </a:r>
            <a:r>
              <a:rPr lang="sr-Latn-ME" sz="2000" dirty="0" smtClean="0">
                <a:latin typeface="Arial" pitchFamily="34" charset="0"/>
                <a:cs typeface="Arial" pitchFamily="34" charset="0"/>
              </a:rPr>
              <a:t> </a:t>
            </a:r>
          </a:p>
          <a:p>
            <a:pPr marL="109728" indent="0">
              <a:buNone/>
            </a:pPr>
            <a:endParaRPr lang="sr-Latn-ME" sz="1800" dirty="0" smtClean="0">
              <a:latin typeface="Arial" pitchFamily="34" charset="0"/>
              <a:cs typeface="Arial" pitchFamily="34" charset="0"/>
            </a:endParaRPr>
          </a:p>
          <a:p>
            <a:pPr marL="109728" indent="0">
              <a:buNone/>
            </a:pPr>
            <a:r>
              <a:rPr lang="sr-Latn-ME" sz="1800" dirty="0" smtClean="0">
                <a:latin typeface="Arial" pitchFamily="34" charset="0"/>
                <a:cs typeface="Arial" pitchFamily="34" charset="0"/>
              </a:rPr>
              <a:t>Na </a:t>
            </a:r>
            <a:r>
              <a:rPr lang="sr-Latn-ME" sz="1800" dirty="0">
                <a:latin typeface="Arial" pitchFamily="34" charset="0"/>
                <a:cs typeface="Arial" pitchFamily="34" charset="0"/>
              </a:rPr>
              <a:t>osnovu dosad izvedenih radova na izgradnji dalekovoda evdentirani su sledeći uticaji</a:t>
            </a:r>
            <a:r>
              <a:rPr lang="sr-Latn-ME" sz="1800" dirty="0" smtClean="0">
                <a:latin typeface="Arial" pitchFamily="34" charset="0"/>
                <a:cs typeface="Arial" pitchFamily="34" charset="0"/>
              </a:rPr>
              <a:t>:</a:t>
            </a:r>
          </a:p>
          <a:p>
            <a:pPr marL="109728" indent="0">
              <a:buNone/>
            </a:pPr>
            <a:endParaRPr lang="sr-Latn-ME" sz="1800" dirty="0">
              <a:latin typeface="Arial" pitchFamily="34" charset="0"/>
              <a:cs typeface="Arial" pitchFamily="34" charset="0"/>
            </a:endParaRPr>
          </a:p>
          <a:p>
            <a:r>
              <a:rPr lang="sr-Latn-ME" sz="1800" dirty="0" smtClean="0">
                <a:latin typeface="Arial" pitchFamily="34" charset="0"/>
                <a:cs typeface="Arial" pitchFamily="34" charset="0"/>
              </a:rPr>
              <a:t>Uticaj na zemljište</a:t>
            </a:r>
          </a:p>
          <a:p>
            <a:r>
              <a:rPr lang="sr-Latn-ME" sz="1800" dirty="0" smtClean="0">
                <a:latin typeface="Arial" pitchFamily="34" charset="0"/>
                <a:cs typeface="Arial" pitchFamily="34" charset="0"/>
              </a:rPr>
              <a:t>Uticaj na </a:t>
            </a:r>
            <a:r>
              <a:rPr lang="sr-Latn-ME" sz="1800" dirty="0" smtClean="0">
                <a:latin typeface="Arial" pitchFamily="34" charset="0"/>
                <a:cs typeface="Arial" pitchFamily="34" charset="0"/>
              </a:rPr>
              <a:t>biodiverzitet</a:t>
            </a:r>
          </a:p>
          <a:p>
            <a:r>
              <a:rPr lang="sr-Latn-ME" sz="1800" dirty="0" smtClean="0">
                <a:latin typeface="Arial" pitchFamily="34" charset="0"/>
                <a:cs typeface="Arial" pitchFamily="34" charset="0"/>
              </a:rPr>
              <a:t>Utica na kvalitet vazduha</a:t>
            </a:r>
          </a:p>
          <a:p>
            <a:r>
              <a:rPr lang="sr-Latn-ME" sz="1800" dirty="0" smtClean="0">
                <a:latin typeface="Arial" pitchFamily="34" charset="0"/>
                <a:cs typeface="Arial" pitchFamily="34" charset="0"/>
              </a:rPr>
              <a:t>Uticaj na lokalno stanovništvo</a:t>
            </a:r>
            <a:endParaRPr lang="sr-Latn-ME" sz="1800" dirty="0" smtClean="0">
              <a:latin typeface="Arial" pitchFamily="34" charset="0"/>
              <a:cs typeface="Arial" pitchFamily="34" charset="0"/>
            </a:endParaRPr>
          </a:p>
          <a:p>
            <a:r>
              <a:rPr lang="sr-Latn-ME" sz="1800" dirty="0" smtClean="0">
                <a:latin typeface="Arial" pitchFamily="34" charset="0"/>
                <a:cs typeface="Arial" pitchFamily="34" charset="0"/>
              </a:rPr>
              <a:t>Uticaj na postojeću infrastrukturu</a:t>
            </a:r>
          </a:p>
          <a:p>
            <a:r>
              <a:rPr lang="sr-Latn-ME" sz="1800" dirty="0" smtClean="0">
                <a:latin typeface="Arial" pitchFamily="34" charset="0"/>
                <a:cs typeface="Arial" pitchFamily="34" charset="0"/>
              </a:rPr>
              <a:t>Uticaj na pejzaž</a:t>
            </a:r>
          </a:p>
          <a:p>
            <a:endParaRPr lang="sr-Latn-ME" sz="2000" dirty="0" smtClean="0">
              <a:latin typeface="Arial" pitchFamily="34" charset="0"/>
              <a:cs typeface="Arial" pitchFamily="34" charset="0"/>
            </a:endParaRPr>
          </a:p>
          <a:p>
            <a:pPr marL="109728" indent="0">
              <a:buNone/>
            </a:pPr>
            <a:endParaRPr lang="sr-Latn-ME" sz="1800" dirty="0">
              <a:latin typeface="Arial" pitchFamily="34" charset="0"/>
              <a:cs typeface="Arial" pitchFamily="34" charset="0"/>
            </a:endParaRPr>
          </a:p>
        </p:txBody>
      </p:sp>
    </p:spTree>
    <p:extLst>
      <p:ext uri="{BB962C8B-B14F-4D97-AF65-F5344CB8AC3E}">
        <p14:creationId xmlns:p14="http://schemas.microsoft.com/office/powerpoint/2010/main" val="1728348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716" y="387829"/>
            <a:ext cx="8229600" cy="5993499"/>
          </a:xfrm>
        </p:spPr>
        <p:txBody>
          <a:bodyPr>
            <a:normAutofit/>
          </a:bodyPr>
          <a:lstStyle/>
          <a:p>
            <a:pPr marL="109728" indent="0">
              <a:buNone/>
            </a:pPr>
            <a:r>
              <a:rPr lang="sr-Latn-ME" sz="1800" b="1" dirty="0" smtClean="0">
                <a:latin typeface="Arial" pitchFamily="34" charset="0"/>
                <a:cs typeface="Arial" pitchFamily="34" charset="0"/>
              </a:rPr>
              <a:t>Uticaj </a:t>
            </a:r>
            <a:r>
              <a:rPr lang="sr-Latn-ME" sz="1800" b="1" dirty="0">
                <a:latin typeface="Arial" pitchFamily="34" charset="0"/>
                <a:cs typeface="Arial" pitchFamily="34" charset="0"/>
              </a:rPr>
              <a:t>na </a:t>
            </a:r>
            <a:r>
              <a:rPr lang="sr-Latn-ME" sz="1800" b="1" dirty="0" smtClean="0">
                <a:latin typeface="Arial" pitchFamily="34" charset="0"/>
                <a:cs typeface="Arial" pitchFamily="34" charset="0"/>
              </a:rPr>
              <a:t>zemljište </a:t>
            </a:r>
          </a:p>
          <a:p>
            <a:r>
              <a:rPr lang="sr-Latn-ME" sz="1600" dirty="0" smtClean="0">
                <a:latin typeface="Arial" pitchFamily="34" charset="0"/>
                <a:cs typeface="Arial" pitchFamily="34" charset="0"/>
              </a:rPr>
              <a:t>Tokom izgradnje pristupnih puteva</a:t>
            </a: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a:p>
            <a:pPr marL="109728" indent="0">
              <a:buNone/>
            </a:pPr>
            <a:r>
              <a:rPr lang="sr-Latn-ME" sz="1600" dirty="0" smtClean="0">
                <a:latin typeface="Arial" pitchFamily="34" charset="0"/>
                <a:cs typeface="Arial" pitchFamily="34" charset="0"/>
              </a:rPr>
              <a:t>                                             </a:t>
            </a:r>
            <a:r>
              <a:rPr lang="sr-Latn-ME" sz="1400" dirty="0" smtClean="0">
                <a:latin typeface="Arial" pitchFamily="34" charset="0"/>
                <a:cs typeface="Arial" pitchFamily="34" charset="0"/>
              </a:rPr>
              <a:t>Slika 2. a), b), c) i d) Uticaj na zemljište</a:t>
            </a:r>
            <a:endParaRPr lang="sr-Latn-ME" sz="1400" dirty="0">
              <a:latin typeface="Arial" pitchFamily="34" charset="0"/>
              <a:cs typeface="Arial" pitchFamily="34" charset="0"/>
            </a:endParaRPr>
          </a:p>
          <a:p>
            <a:pPr marL="109728" indent="0">
              <a:buNone/>
            </a:pPr>
            <a:endParaRPr lang="sr-Latn-ME" sz="1600" dirty="0">
              <a:latin typeface="Arial" pitchFamily="34" charset="0"/>
              <a:cs typeface="Arial" pitchFamily="34" charset="0"/>
            </a:endParaRPr>
          </a:p>
        </p:txBody>
      </p:sp>
      <p:pic>
        <p:nvPicPr>
          <p:cNvPr id="4" name="Picture 3" descr="C:\Users\gordana.todorovic\Pictures\18.10.2016\DSC0007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371599"/>
            <a:ext cx="2743200" cy="2057400"/>
          </a:xfrm>
          <a:prstGeom prst="rect">
            <a:avLst/>
          </a:prstGeom>
          <a:noFill/>
          <a:ln>
            <a:noFill/>
          </a:ln>
        </p:spPr>
      </p:pic>
      <p:pic>
        <p:nvPicPr>
          <p:cNvPr id="6" name="Picture 5" descr="C:\Users\gordana.todorovic\Pictures\26.10.2016\DSC00138.JPG"/>
          <p:cNvPicPr/>
          <p:nvPr/>
        </p:nvPicPr>
        <p:blipFill rotWithShape="1">
          <a:blip r:embed="rId3" cstate="print">
            <a:extLst>
              <a:ext uri="{28A0092B-C50C-407E-A947-70E740481C1C}">
                <a14:useLocalDpi xmlns:a14="http://schemas.microsoft.com/office/drawing/2010/main" val="0"/>
              </a:ext>
            </a:extLst>
          </a:blip>
          <a:srcRect l="3297" t="39077" r="766" b="6950"/>
          <a:stretch/>
        </p:blipFill>
        <p:spPr bwMode="auto">
          <a:xfrm>
            <a:off x="1835696" y="3789040"/>
            <a:ext cx="2750820" cy="2057400"/>
          </a:xfrm>
          <a:prstGeom prst="rect">
            <a:avLst/>
          </a:prstGeom>
          <a:noFill/>
          <a:ln>
            <a:noFill/>
          </a:ln>
          <a:extLst>
            <a:ext uri="{53640926-AAD7-44D8-BBD7-CCE9431645EC}">
              <a14:shadowObscured xmlns:a14="http://schemas.microsoft.com/office/drawing/2010/main"/>
            </a:ext>
          </a:extLst>
        </p:spPr>
      </p:pic>
      <p:pic>
        <p:nvPicPr>
          <p:cNvPr id="7" name="Picture 6" descr="C:\Users\gordana.todorovic\Pictures\23.9.2016\DSC0004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768" y="3789040"/>
            <a:ext cx="2739634" cy="2057400"/>
          </a:xfrm>
          <a:prstGeom prst="rect">
            <a:avLst/>
          </a:prstGeom>
          <a:noFill/>
          <a:ln>
            <a:noFill/>
          </a:ln>
        </p:spPr>
      </p:pic>
      <p:pic>
        <p:nvPicPr>
          <p:cNvPr id="8" name="Picture 7" descr="C:\Users\gordana.todorovic\Pictures\100MSDCF\DSC001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229" y="1403500"/>
            <a:ext cx="2729173" cy="2025499"/>
          </a:xfrm>
          <a:prstGeom prst="rect">
            <a:avLst/>
          </a:prstGeom>
          <a:noFill/>
          <a:ln>
            <a:noFill/>
          </a:ln>
        </p:spPr>
      </p:pic>
    </p:spTree>
    <p:extLst>
      <p:ext uri="{BB962C8B-B14F-4D97-AF65-F5344CB8AC3E}">
        <p14:creationId xmlns:p14="http://schemas.microsoft.com/office/powerpoint/2010/main" val="115787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8680"/>
            <a:ext cx="8229600" cy="5897658"/>
          </a:xfrm>
        </p:spPr>
        <p:txBody>
          <a:bodyPr>
            <a:normAutofit fontScale="92500" lnSpcReduction="20000"/>
          </a:bodyPr>
          <a:lstStyle/>
          <a:p>
            <a:r>
              <a:rPr lang="sr-Latn-ME" sz="1600" dirty="0" smtClean="0">
                <a:latin typeface="Arial" pitchFamily="34" charset="0"/>
                <a:cs typeface="Arial" pitchFamily="34" charset="0"/>
              </a:rPr>
              <a:t>Tokom iskopa jama za temelje dalekovoda</a:t>
            </a:r>
          </a:p>
          <a:p>
            <a:pPr marL="109728" indent="0">
              <a:buNone/>
            </a:pPr>
            <a:endParaRPr lang="sr-Latn-ME" sz="1600" dirty="0">
              <a:latin typeface="Arial" pitchFamily="34" charset="0"/>
              <a:cs typeface="Arial" pitchFamily="34" charset="0"/>
            </a:endParaRPr>
          </a:p>
          <a:p>
            <a:pPr marL="109728" indent="0">
              <a:buNone/>
            </a:pPr>
            <a:endParaRPr lang="sr-Latn-ME" sz="1600" dirty="0" smtClean="0">
              <a:latin typeface="Arial" pitchFamily="34" charset="0"/>
              <a:cs typeface="Arial" pitchFamily="34" charset="0"/>
            </a:endParaRPr>
          </a:p>
          <a:p>
            <a:endParaRPr lang="sr-Latn-ME" sz="1600" b="1" dirty="0" smtClean="0">
              <a:latin typeface="Arial" pitchFamily="34" charset="0"/>
              <a:cs typeface="Arial" pitchFamily="34" charset="0"/>
            </a:endParaRPr>
          </a:p>
          <a:p>
            <a:pPr marL="109728" indent="0">
              <a:buNone/>
            </a:pPr>
            <a:endParaRPr lang="sr-Latn-ME" sz="1600" b="1" dirty="0">
              <a:latin typeface="Arial" pitchFamily="34" charset="0"/>
              <a:cs typeface="Arial" pitchFamily="34" charset="0"/>
            </a:endParaRPr>
          </a:p>
          <a:p>
            <a:endParaRPr lang="sr-Latn-ME" sz="1600" b="1" dirty="0" smtClean="0">
              <a:latin typeface="Arial" pitchFamily="34" charset="0"/>
              <a:cs typeface="Arial" pitchFamily="34" charset="0"/>
            </a:endParaRPr>
          </a:p>
          <a:p>
            <a:endParaRPr lang="sr-Latn-ME" sz="1600" b="1" dirty="0">
              <a:latin typeface="Arial" pitchFamily="34" charset="0"/>
              <a:cs typeface="Arial" pitchFamily="34" charset="0"/>
            </a:endParaRPr>
          </a:p>
          <a:p>
            <a:endParaRPr lang="sr-Latn-ME" sz="1600" b="1" dirty="0" smtClean="0">
              <a:latin typeface="Arial" pitchFamily="34" charset="0"/>
              <a:cs typeface="Arial" pitchFamily="34" charset="0"/>
            </a:endParaRPr>
          </a:p>
          <a:p>
            <a:endParaRPr lang="sr-Latn-ME" sz="1600" b="1" dirty="0">
              <a:latin typeface="Arial" pitchFamily="34" charset="0"/>
              <a:cs typeface="Arial" pitchFamily="34" charset="0"/>
            </a:endParaRPr>
          </a:p>
          <a:p>
            <a:endParaRPr lang="sr-Latn-ME" sz="1600" b="1" dirty="0" smtClean="0">
              <a:latin typeface="Arial" pitchFamily="34" charset="0"/>
              <a:cs typeface="Arial" pitchFamily="34" charset="0"/>
            </a:endParaRPr>
          </a:p>
          <a:p>
            <a:endParaRPr lang="sr-Latn-ME" sz="1600" b="1" dirty="0">
              <a:latin typeface="Arial" pitchFamily="34" charset="0"/>
              <a:cs typeface="Arial" pitchFamily="34" charset="0"/>
            </a:endParaRPr>
          </a:p>
          <a:p>
            <a:endParaRPr lang="sr-Latn-ME" sz="1600" b="1" dirty="0" smtClean="0">
              <a:latin typeface="Arial" pitchFamily="34" charset="0"/>
              <a:cs typeface="Arial" pitchFamily="34" charset="0"/>
            </a:endParaRPr>
          </a:p>
          <a:p>
            <a:r>
              <a:rPr lang="sr-Latn-ME" sz="1600" dirty="0" smtClean="0">
                <a:latin typeface="Arial" pitchFamily="34" charset="0"/>
                <a:cs typeface="Arial" pitchFamily="34" charset="0"/>
              </a:rPr>
              <a:t>Tokom podizanja stubova</a:t>
            </a: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pPr marL="109728" indent="0">
              <a:buNone/>
            </a:pPr>
            <a:r>
              <a:rPr lang="sr-Latn-ME" sz="1400" dirty="0" smtClean="0">
                <a:latin typeface="Arial" pitchFamily="34" charset="0"/>
                <a:cs typeface="Arial" pitchFamily="34" charset="0"/>
              </a:rPr>
              <a:t> </a:t>
            </a:r>
          </a:p>
          <a:p>
            <a:pPr marL="109728" indent="0">
              <a:buNone/>
            </a:pPr>
            <a:endParaRPr lang="sr-Latn-ME" sz="1400" dirty="0">
              <a:latin typeface="Arial" pitchFamily="34" charset="0"/>
              <a:cs typeface="Arial" pitchFamily="34" charset="0"/>
            </a:endParaRPr>
          </a:p>
          <a:p>
            <a:pPr marL="109728" indent="0">
              <a:buNone/>
            </a:pPr>
            <a:r>
              <a:rPr lang="sr-Latn-ME" sz="1400" dirty="0" smtClean="0">
                <a:latin typeface="Arial" pitchFamily="34" charset="0"/>
                <a:cs typeface="Arial" pitchFamily="34" charset="0"/>
              </a:rPr>
              <a:t>                               </a:t>
            </a:r>
          </a:p>
          <a:p>
            <a:pPr marL="109728" indent="0" algn="just">
              <a:buNone/>
            </a:pPr>
            <a:r>
              <a:rPr lang="sr-Latn-ME" sz="1400" dirty="0" smtClean="0">
                <a:latin typeface="Arial" pitchFamily="34" charset="0"/>
                <a:cs typeface="Arial" pitchFamily="34" charset="0"/>
              </a:rPr>
              <a:t>                                                         </a:t>
            </a:r>
            <a:r>
              <a:rPr lang="sr-Latn-ME" sz="1500" dirty="0" smtClean="0">
                <a:latin typeface="Arial" pitchFamily="34" charset="0"/>
                <a:cs typeface="Arial" pitchFamily="34" charset="0"/>
              </a:rPr>
              <a:t>Slika 3. a), b), c) i d) Uticaj na zemljište</a:t>
            </a:r>
          </a:p>
          <a:p>
            <a:pPr marL="109728" indent="0">
              <a:buNone/>
            </a:pPr>
            <a:endParaRPr lang="sr-Latn-ME" sz="1600" b="1" dirty="0" smtClean="0">
              <a:latin typeface="Arial" pitchFamily="34" charset="0"/>
              <a:cs typeface="Arial" pitchFamily="34" charset="0"/>
            </a:endParaRPr>
          </a:p>
          <a:p>
            <a:endParaRPr lang="sr-Latn-ME" sz="1600" b="1" dirty="0">
              <a:latin typeface="Arial" pitchFamily="34" charset="0"/>
              <a:cs typeface="Arial" pitchFamily="34" charset="0"/>
            </a:endParaRPr>
          </a:p>
        </p:txBody>
      </p:sp>
      <p:pic>
        <p:nvPicPr>
          <p:cNvPr id="4" name="Picture 3" descr="C:\Users\gordana.todorovic\Pictures\100MSDCF\DSC001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196752"/>
            <a:ext cx="2664296" cy="1944216"/>
          </a:xfrm>
          <a:prstGeom prst="rect">
            <a:avLst/>
          </a:prstGeom>
          <a:noFill/>
          <a:ln>
            <a:noFill/>
          </a:ln>
        </p:spPr>
      </p:pic>
      <p:pic>
        <p:nvPicPr>
          <p:cNvPr id="2050" name="Picture 2" descr="C:\Users\gordana.todorovic\Pictures\26.10.2016\DSC001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96752"/>
            <a:ext cx="2556284" cy="1917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gordana.todorovic\Pictures\26.10.2016\DSC00146.JPG"/>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1763394" y="3861048"/>
            <a:ext cx="2592582" cy="1966245"/>
          </a:xfrm>
          <a:prstGeom prst="rect">
            <a:avLst/>
          </a:prstGeom>
          <a:noFill/>
          <a:ln>
            <a:noFill/>
          </a:ln>
        </p:spPr>
      </p:pic>
      <p:pic>
        <p:nvPicPr>
          <p:cNvPr id="2051" name="Picture 3" descr="C:\Users\gordana.todorovic\Pictures\26.10.2016\DSC001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861048"/>
            <a:ext cx="2592287" cy="196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5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832648"/>
          </a:xfrm>
        </p:spPr>
        <p:txBody>
          <a:bodyPr>
            <a:normAutofit/>
          </a:bodyPr>
          <a:lstStyle/>
          <a:p>
            <a:r>
              <a:rPr lang="sr-Latn-ME" sz="1600" dirty="0" smtClean="0">
                <a:latin typeface="Arial" pitchFamily="34" charset="0"/>
                <a:cs typeface="Arial" pitchFamily="34" charset="0"/>
              </a:rPr>
              <a:t>Uticaj neadekvatnog upravljanja otpadom</a:t>
            </a: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a:p>
            <a:pPr marL="109728" indent="0" algn="just">
              <a:buNone/>
            </a:pPr>
            <a:r>
              <a:rPr lang="sr-Latn-ME" sz="1400" dirty="0" smtClean="0">
                <a:latin typeface="Arial" pitchFamily="34" charset="0"/>
                <a:cs typeface="Arial" pitchFamily="34" charset="0"/>
              </a:rPr>
              <a:t>                                                     Slika 4. a), b), c), d) Uticaj na zemljište</a:t>
            </a:r>
          </a:p>
          <a:p>
            <a:pPr marL="109728" indent="0">
              <a:buNone/>
            </a:pPr>
            <a:endParaRPr lang="sr-Latn-ME" sz="1600" b="1" dirty="0">
              <a:latin typeface="Arial" pitchFamily="34" charset="0"/>
              <a:cs typeface="Arial" pitchFamily="34" charset="0"/>
            </a:endParaRPr>
          </a:p>
        </p:txBody>
      </p:sp>
      <p:pic>
        <p:nvPicPr>
          <p:cNvPr id="4" name="Picture 3" descr="C:\Users\gordana.todorovic\Pictures\18.10.2016\DSC001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322" y="1129145"/>
            <a:ext cx="2790661" cy="2083831"/>
          </a:xfrm>
          <a:prstGeom prst="rect">
            <a:avLst/>
          </a:prstGeom>
          <a:noFill/>
          <a:ln>
            <a:noFill/>
          </a:ln>
        </p:spPr>
      </p:pic>
      <p:pic>
        <p:nvPicPr>
          <p:cNvPr id="5" name="Picture 4" descr="C:\Users\gordana.todorovic\Pictures\23.9.2016\DSC000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807" y="1119621"/>
            <a:ext cx="2659537" cy="2093356"/>
          </a:xfrm>
          <a:prstGeom prst="rect">
            <a:avLst/>
          </a:prstGeom>
          <a:noFill/>
          <a:ln>
            <a:noFill/>
          </a:ln>
        </p:spPr>
      </p:pic>
      <p:pic>
        <p:nvPicPr>
          <p:cNvPr id="3074" name="Picture 2" descr="C:\Users\gordana.todorovic\Pictures\26.10.2016\DSC0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7323" y="3717032"/>
            <a:ext cx="2782138" cy="20866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ordana.todorovic\Pictures\100MSDCF\DSC000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266" y="3717032"/>
            <a:ext cx="2659538" cy="209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1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r>
              <a:rPr lang="sr-Latn-ME" sz="1800" b="1" dirty="0" smtClean="0">
                <a:latin typeface="Arial" pitchFamily="34" charset="0"/>
                <a:cs typeface="Arial" pitchFamily="34" charset="0"/>
              </a:rPr>
              <a:t>Uticaj na biodiverzitet</a:t>
            </a:r>
          </a:p>
          <a:p>
            <a:pPr marL="109728" indent="0">
              <a:buNone/>
            </a:pPr>
            <a:endParaRPr lang="sr-Latn-ME" sz="1600" dirty="0" smtClean="0">
              <a:latin typeface="Arial" pitchFamily="34" charset="0"/>
              <a:cs typeface="Arial" pitchFamily="34" charset="0"/>
            </a:endParaRPr>
          </a:p>
          <a:p>
            <a:pPr marL="109728" indent="0" algn="just">
              <a:buNone/>
            </a:pPr>
            <a:r>
              <a:rPr lang="sr-Latn-ME" sz="1600" dirty="0">
                <a:latin typeface="Arial"/>
                <a:ea typeface="Times New Roman"/>
              </a:rPr>
              <a:t>Trasa dalekovoda prolazi kroz područja koja karakterišu različiti tipovi staništa: kamenjari, pukotine stijena, šikare, šume, livade, njive i ostali tipovi kultivisanih površina, vodeni </a:t>
            </a:r>
            <a:r>
              <a:rPr lang="sr-Latn-ME" sz="1600" dirty="0" smtClean="0">
                <a:latin typeface="Arial"/>
                <a:ea typeface="Times New Roman"/>
              </a:rPr>
              <a:t>tokovi, što </a:t>
            </a:r>
            <a:r>
              <a:rPr lang="sr-Latn-ME" sz="1600" dirty="0">
                <a:latin typeface="Arial"/>
                <a:ea typeface="Times New Roman"/>
              </a:rPr>
              <a:t>ukazuje na raznovrsan i bogat biodiverzitet. </a:t>
            </a:r>
            <a:endParaRPr lang="sr-Latn-ME" sz="1600" dirty="0" smtClean="0">
              <a:latin typeface="Arial"/>
              <a:ea typeface="Times New Roman"/>
            </a:endParaRPr>
          </a:p>
          <a:p>
            <a:pPr marL="109728" indent="0" algn="just">
              <a:buNone/>
            </a:pPr>
            <a:r>
              <a:rPr lang="sr-Latn-ME" sz="1600" dirty="0" smtClean="0">
                <a:latin typeface="Arial"/>
                <a:ea typeface="Times New Roman"/>
              </a:rPr>
              <a:t>Direktan </a:t>
            </a:r>
            <a:r>
              <a:rPr lang="sr-Latn-ME" sz="1600" dirty="0">
                <a:latin typeface="Arial"/>
                <a:ea typeface="Times New Roman"/>
              </a:rPr>
              <a:t>uticaj podrazumjeva djelimično ili kompletno uništavanje biodiverziteta na lokacijama na kojima se izvodi izgradnja pristupnih puteva, postavljanje radnih kampova, formiranje parkirališta za građevinske mašine i  usled eventualne </a:t>
            </a:r>
            <a:r>
              <a:rPr lang="sr-Latn-ME" sz="1600" dirty="0" smtClean="0">
                <a:latin typeface="Arial"/>
                <a:ea typeface="Times New Roman"/>
              </a:rPr>
              <a:t>erozije.  Indirektan </a:t>
            </a:r>
            <a:r>
              <a:rPr lang="sr-Latn-ME" sz="1600" dirty="0">
                <a:latin typeface="Arial"/>
                <a:ea typeface="Times New Roman"/>
              </a:rPr>
              <a:t>uticaj se ogleda kroz eventualno zagađenje zemljišta, vode ili vazduha. Biodiverzitet će se obnoviti na prostorima koji će biti privremeno zauzeti. </a:t>
            </a:r>
            <a:endParaRPr lang="sr-Latn-ME" sz="1600" dirty="0" smtClean="0">
              <a:latin typeface="Arial"/>
              <a:ea typeface="Times New Roman"/>
            </a:endParaRPr>
          </a:p>
          <a:p>
            <a:pPr marL="109728" indent="0" algn="just">
              <a:buNone/>
            </a:pPr>
            <a:r>
              <a:rPr lang="sr-Latn-ME" sz="1600" dirty="0" smtClean="0">
                <a:latin typeface="Arial"/>
                <a:ea typeface="Times New Roman"/>
              </a:rPr>
              <a:t>Uticaj </a:t>
            </a:r>
            <a:r>
              <a:rPr lang="sr-Latn-ME" sz="1600" dirty="0">
                <a:latin typeface="Arial"/>
                <a:ea typeface="Times New Roman"/>
              </a:rPr>
              <a:t>na šumski biodiverzitet je značajniji </a:t>
            </a:r>
            <a:r>
              <a:rPr lang="sr-Latn-ME" sz="1600" dirty="0" smtClean="0">
                <a:latin typeface="Arial"/>
                <a:ea typeface="Times New Roman"/>
              </a:rPr>
              <a:t>jer </a:t>
            </a:r>
            <a:r>
              <a:rPr lang="sr-Latn-ME" sz="1600" dirty="0">
                <a:latin typeface="Arial"/>
                <a:ea typeface="Times New Roman"/>
              </a:rPr>
              <a:t>fragmentacija staništa usled sječe šumskog pokrivača </a:t>
            </a:r>
            <a:r>
              <a:rPr lang="sr-Latn-ME" sz="1600" dirty="0" smtClean="0">
                <a:latin typeface="Arial"/>
                <a:ea typeface="Times New Roman"/>
              </a:rPr>
              <a:t>uslovljava </a:t>
            </a:r>
            <a:r>
              <a:rPr lang="sr-Latn-ME" sz="1600" dirty="0">
                <a:latin typeface="Arial"/>
                <a:ea typeface="Times New Roman"/>
              </a:rPr>
              <a:t>smanjenje životnog prostora, čime se smanjuje diverzitet vrsta koje mogu da opstanu na smanjenom prostoru. Buka usled izvođenja radova takođe utiče na to da životinje napuste oblasti pod uticajem buke a ptice da ne formiraju svoja gnijezda u blizini. </a:t>
            </a:r>
            <a:endParaRPr lang="sr-Latn-ME" sz="1600" dirty="0" smtClean="0">
              <a:latin typeface="Arial"/>
              <a:ea typeface="Times New Roman"/>
            </a:endParaRPr>
          </a:p>
          <a:p>
            <a:pPr marL="109728" indent="0" algn="just">
              <a:buNone/>
            </a:pPr>
            <a:r>
              <a:rPr lang="sr-Latn-ME" sz="1600" dirty="0" smtClean="0">
                <a:latin typeface="Arial"/>
                <a:ea typeface="Times New Roman"/>
              </a:rPr>
              <a:t>Odgovor </a:t>
            </a:r>
            <a:r>
              <a:rPr lang="sr-Latn-ME" sz="1600" dirty="0">
                <a:latin typeface="Arial"/>
                <a:ea typeface="Times New Roman"/>
              </a:rPr>
              <a:t>na pitanje kakav će uticaj izgradnja dalekovoda imati na biodiverzitet daće akreditovane institucije koje će vršiti monitoring ovog aspekta životne sredine nakon izgradnje dalekovoda.</a:t>
            </a:r>
            <a:endParaRPr lang="sr-Latn-ME" sz="1600" dirty="0">
              <a:latin typeface="Times New Roman"/>
              <a:ea typeface="Times New Roman"/>
            </a:endParaRPr>
          </a:p>
          <a:p>
            <a:endParaRPr lang="sr-Latn-ME" sz="1600" dirty="0">
              <a:latin typeface="Arial" pitchFamily="34" charset="0"/>
              <a:cs typeface="Arial" pitchFamily="34" charset="0"/>
            </a:endParaRPr>
          </a:p>
          <a:p>
            <a:endParaRPr lang="sr-Latn-ME" sz="1600" dirty="0" smtClean="0">
              <a:latin typeface="Arial" pitchFamily="34" charset="0"/>
              <a:cs typeface="Arial" pitchFamily="34" charset="0"/>
            </a:endParaRPr>
          </a:p>
          <a:p>
            <a:endParaRPr lang="sr-Latn-ME" sz="1600" dirty="0">
              <a:latin typeface="Arial" pitchFamily="34" charset="0"/>
              <a:cs typeface="Arial" pitchFamily="34" charset="0"/>
            </a:endParaRPr>
          </a:p>
        </p:txBody>
      </p:sp>
    </p:spTree>
    <p:extLst>
      <p:ext uri="{BB962C8B-B14F-4D97-AF65-F5344CB8AC3E}">
        <p14:creationId xmlns:p14="http://schemas.microsoft.com/office/powerpoint/2010/main" val="381607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20688"/>
            <a:ext cx="8229600" cy="5458611"/>
          </a:xfrm>
        </p:spPr>
        <p:txBody>
          <a:bodyPr>
            <a:normAutofit lnSpcReduction="10000"/>
          </a:bodyPr>
          <a:lstStyle/>
          <a:p>
            <a:r>
              <a:rPr lang="sr-Latn-ME" sz="1800" b="1" dirty="0" smtClean="0">
                <a:latin typeface="Arial" pitchFamily="34" charset="0"/>
                <a:cs typeface="Arial" pitchFamily="34" charset="0"/>
              </a:rPr>
              <a:t>Uticaj na kvalitet vazduha</a:t>
            </a:r>
          </a:p>
          <a:p>
            <a:pPr marL="109728" indent="0">
              <a:buNone/>
            </a:pPr>
            <a:endParaRPr lang="sr-Latn-ME" sz="1800" b="1" dirty="0">
              <a:latin typeface="Arial" pitchFamily="34" charset="0"/>
              <a:ea typeface="Times New Roman"/>
              <a:cs typeface="Arial" pitchFamily="34" charset="0"/>
            </a:endParaRPr>
          </a:p>
          <a:p>
            <a:pPr marL="109728" indent="0" algn="just">
              <a:buNone/>
            </a:pPr>
            <a:r>
              <a:rPr lang="sr-Latn-ME" sz="1600" dirty="0" smtClean="0">
                <a:latin typeface="Arial"/>
                <a:ea typeface="Times New Roman"/>
              </a:rPr>
              <a:t>Kako </a:t>
            </a:r>
            <a:r>
              <a:rPr lang="sr-Latn-ME" sz="1600" dirty="0">
                <a:latin typeface="Arial"/>
                <a:ea typeface="Times New Roman"/>
              </a:rPr>
              <a:t>je i opisano u elaboratima procjene uticaja na životnu sredinu uticaj izgradnje dalekovoda na </a:t>
            </a:r>
            <a:r>
              <a:rPr lang="sr-Latn-ME" sz="1600" dirty="0" smtClean="0">
                <a:latin typeface="Arial"/>
                <a:ea typeface="Times New Roman"/>
              </a:rPr>
              <a:t>kvalitet vazduha </a:t>
            </a:r>
            <a:r>
              <a:rPr lang="sr-Latn-ME" sz="1600" dirty="0">
                <a:latin typeface="Arial"/>
                <a:ea typeface="Times New Roman"/>
              </a:rPr>
              <a:t>je neznatan. Do narušavanja kvaliteta vazduha može doći usled uticaja izduvnih gasova iz mehanizacije i prevoznih sredstava koja se koriste u toku izgradnje objekta kao i zbog uticaja prašine tokom izgradnje. Kako se radovi ne odvijaju na jednom mjestu već duž cijele trase dalekovoda, lokalnog su i privremenog karaktera to ne mogu izazvati veći uticaj na kvalitet vazduha u široj zoni izvođenja </a:t>
            </a:r>
            <a:r>
              <a:rPr lang="sr-Latn-ME" sz="1600" dirty="0" smtClean="0">
                <a:latin typeface="Arial"/>
                <a:ea typeface="Times New Roman"/>
              </a:rPr>
              <a:t>radova.</a:t>
            </a:r>
          </a:p>
          <a:p>
            <a:pPr marL="109728" indent="0">
              <a:buNone/>
            </a:pPr>
            <a:endParaRPr lang="sr-Latn-ME" sz="1800" dirty="0" smtClean="0">
              <a:latin typeface="Arial"/>
              <a:ea typeface="Times New Roman"/>
            </a:endParaRPr>
          </a:p>
          <a:p>
            <a:pPr lvl="0">
              <a:buClr>
                <a:srgbClr val="2DA2BF"/>
              </a:buClr>
            </a:pPr>
            <a:r>
              <a:rPr lang="sr-Latn-ME" sz="1800" b="1" dirty="0" smtClean="0">
                <a:solidFill>
                  <a:prstClr val="black"/>
                </a:solidFill>
                <a:latin typeface="Arial" pitchFamily="34" charset="0"/>
                <a:cs typeface="Arial" pitchFamily="34" charset="0"/>
              </a:rPr>
              <a:t>Uticaj na lokalno stanovništvo</a:t>
            </a:r>
            <a:endParaRPr lang="sr-Latn-ME" sz="1800" b="1" dirty="0">
              <a:solidFill>
                <a:prstClr val="black"/>
              </a:solidFill>
              <a:latin typeface="Arial" pitchFamily="34" charset="0"/>
              <a:cs typeface="Arial" pitchFamily="34" charset="0"/>
            </a:endParaRPr>
          </a:p>
          <a:p>
            <a:pPr indent="0" algn="just">
              <a:buNone/>
            </a:pPr>
            <a:endParaRPr lang="sr-Latn-ME" sz="1800" b="1" dirty="0" smtClean="0">
              <a:latin typeface="Arial"/>
              <a:ea typeface="Times New Roman"/>
            </a:endParaRPr>
          </a:p>
          <a:p>
            <a:pPr marL="109728" indent="0" algn="just">
              <a:buNone/>
            </a:pPr>
            <a:r>
              <a:rPr lang="sr-Latn-ME" sz="1600" dirty="0" smtClean="0">
                <a:latin typeface="Arial" pitchFamily="34" charset="0"/>
                <a:ea typeface="Times New Roman"/>
                <a:cs typeface="Arial" pitchFamily="34" charset="0"/>
              </a:rPr>
              <a:t>Lokalno </a:t>
            </a:r>
            <a:r>
              <a:rPr lang="sr-Latn-ME" sz="1600" dirty="0">
                <a:latin typeface="Arial" pitchFamily="34" charset="0"/>
                <a:ea typeface="Times New Roman"/>
                <a:cs typeface="Arial" pitchFamily="34" charset="0"/>
              </a:rPr>
              <a:t>stanovništvo je uvjek pogođeno izgradnjom dalekovoda i sličnih objekata prvenstveno zbog eksproprijacije imovine i potencijalnih šteta koje izgradnja dalekovoda može pričiniti njihovom vlasništvu. Uticaj je naročito ispoljen u slučajevima kada se dalekovod približava stambenim objektima ili drugim objektima od interesa kao i u slučajevima kada su ugrožene poljoprivredne aktivnosti. U CGES-u čitav tim ljudi radi na rešavanju ovih problema. </a:t>
            </a:r>
          </a:p>
          <a:p>
            <a:pPr marL="109728" indent="0" algn="just">
              <a:buNone/>
            </a:pPr>
            <a:r>
              <a:rPr lang="sr-Latn-ME" sz="1600" dirty="0" smtClean="0">
                <a:latin typeface="Arial" pitchFamily="34" charset="0"/>
                <a:ea typeface="Times New Roman"/>
                <a:cs typeface="Arial" pitchFamily="34" charset="0"/>
              </a:rPr>
              <a:t>Pozitivan </a:t>
            </a:r>
            <a:r>
              <a:rPr lang="sr-Latn-ME" sz="1600" dirty="0">
                <a:latin typeface="Arial" pitchFamily="34" charset="0"/>
                <a:ea typeface="Times New Roman"/>
                <a:cs typeface="Arial" pitchFamily="34" charset="0"/>
              </a:rPr>
              <a:t>uticaj izgradnje pristupnih puteva za lokalno stanovništvo jeste da ono dobija bolju infrastrukturnu mrežu u svom kraju.</a:t>
            </a:r>
          </a:p>
          <a:p>
            <a:pPr marL="109728" indent="0" algn="just">
              <a:buNone/>
            </a:pPr>
            <a:endParaRPr lang="sr-Latn-ME" sz="1600" dirty="0">
              <a:latin typeface="Arial"/>
              <a:ea typeface="Times New Roman"/>
            </a:endParaRPr>
          </a:p>
          <a:p>
            <a:pPr indent="0" algn="just">
              <a:buNone/>
            </a:pPr>
            <a:endParaRPr lang="sr-Latn-ME" sz="1800" dirty="0">
              <a:latin typeface="Times New Roman"/>
              <a:ea typeface="Times New Roman"/>
            </a:endParaRPr>
          </a:p>
          <a:p>
            <a:endParaRPr lang="sr-Latn-ME" sz="1800" dirty="0">
              <a:latin typeface="Arial" pitchFamily="34" charset="0"/>
              <a:cs typeface="Arial" pitchFamily="34" charset="0"/>
            </a:endParaRPr>
          </a:p>
        </p:txBody>
      </p:sp>
    </p:spTree>
    <p:extLst>
      <p:ext uri="{BB962C8B-B14F-4D97-AF65-F5344CB8AC3E}">
        <p14:creationId xmlns:p14="http://schemas.microsoft.com/office/powerpoint/2010/main" val="2345671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751</TotalTime>
  <Words>1202</Words>
  <Application>Microsoft Office PowerPoint</Application>
  <PresentationFormat>On-screen Show (4:3)</PresentationFormat>
  <Paragraphs>164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GordanaTodorović Ninoslav Stojović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Gordana Todorovic</dc:creator>
  <cp:lastModifiedBy>Gordana Todorovic</cp:lastModifiedBy>
  <cp:revision>68</cp:revision>
  <dcterms:created xsi:type="dcterms:W3CDTF">2017-04-19T08:03:43Z</dcterms:created>
  <dcterms:modified xsi:type="dcterms:W3CDTF">2017-05-09T07:01:40Z</dcterms:modified>
</cp:coreProperties>
</file>