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761163" cy="99425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968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3730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094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1162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7953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9562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23892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2244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8789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5761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8437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ED1F-F2BF-4EA5-8FD6-BE5BBBF105D3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0FC2-43F2-4470-9FBE-B0369C949DC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433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3883"/>
            <a:ext cx="9144000" cy="2387600"/>
          </a:xfrm>
        </p:spPr>
        <p:txBody>
          <a:bodyPr/>
          <a:lstStyle/>
          <a:p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Plan upravljanja otpadom EPCG AD 2016-2019</a:t>
            </a:r>
            <a:endParaRPr lang="sr-Latn-ME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713" y="4681182"/>
            <a:ext cx="7615311" cy="1744237"/>
          </a:xfrm>
        </p:spPr>
        <p:txBody>
          <a:bodyPr>
            <a:noAutofit/>
          </a:bodyPr>
          <a:lstStyle/>
          <a:p>
            <a:endParaRPr lang="sr-Latn-RS" sz="2800" dirty="0" smtClean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sr-Latn-RS" sz="2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	</a:t>
            </a:r>
            <a:r>
              <a:rPr lang="sr-Latn-RS" sz="2800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			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Autor</a:t>
            </a:r>
            <a:r>
              <a:rPr lang="sr-Latn-RS" sz="28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:</a:t>
            </a:r>
            <a:r>
              <a:rPr lang="sr-Latn-RS" sz="280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sr-Latn-RS" sz="2800" i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Jelena </a:t>
            </a:r>
            <a:r>
              <a:rPr lang="sr-Latn-RS" sz="2800" i="1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Bakrač</a:t>
            </a:r>
            <a:endParaRPr lang="sr-Latn-RS" sz="2800" b="1" i="1" dirty="0" smtClean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pPr algn="l"/>
            <a:endParaRPr lang="sr-Latn-RS" sz="2800" b="1" dirty="0" smtClean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pPr algn="l"/>
            <a:r>
              <a:rPr lang="sr-Latn-RS" sz="28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	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Bečići, maj 2017. godine</a:t>
            </a:r>
            <a:endParaRPr lang="sr-Latn-ME" sz="2800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53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000" b="1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ZAKLJUČAK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Da </a:t>
            </a:r>
            <a:r>
              <a:rPr lang="pl-PL" dirty="0"/>
              <a:t>bi se postigli ciljevi predviđeni Planom potrebno je: </a:t>
            </a:r>
            <a:endParaRPr lang="sr-Latn-ME" dirty="0"/>
          </a:p>
          <a:p>
            <a:pPr lvl="1">
              <a:spcBef>
                <a:spcPts val="1800"/>
              </a:spcBef>
            </a:pPr>
            <a:r>
              <a:rPr lang="pl-PL" dirty="0" smtClean="0"/>
              <a:t>Izgraditi </a:t>
            </a:r>
            <a:r>
              <a:rPr lang="pl-PL" dirty="0"/>
              <a:t>privremena skladišta opasnog i neopasnog otpada,</a:t>
            </a:r>
            <a:endParaRPr lang="sr-Latn-ME" dirty="0"/>
          </a:p>
          <a:p>
            <a:pPr lvl="1">
              <a:spcBef>
                <a:spcPts val="1800"/>
              </a:spcBef>
            </a:pPr>
            <a:r>
              <a:rPr lang="pl-PL" dirty="0" smtClean="0"/>
              <a:t>Izvršiti </a:t>
            </a:r>
            <a:r>
              <a:rPr lang="pl-PL" dirty="0"/>
              <a:t>karakterizaciju otpada čiji je sastav nepoznat,</a:t>
            </a:r>
            <a:endParaRPr lang="sr-Latn-ME" dirty="0"/>
          </a:p>
          <a:p>
            <a:pPr lvl="1" algn="just">
              <a:spcBef>
                <a:spcPts val="1800"/>
              </a:spcBef>
            </a:pPr>
            <a:r>
              <a:rPr lang="pl-PL" dirty="0" smtClean="0"/>
              <a:t>Odrediti </a:t>
            </a:r>
            <a:r>
              <a:rPr lang="pl-PL" dirty="0"/>
              <a:t>i edukovati direktne učesnike u sistemu upravljanja otpadom, dostaviti im odgovarajuće informacije o vrstama i karakteristikama otpada koji se mogu pojaviti u pojedinim djelovima kompanije, </a:t>
            </a:r>
            <a:endParaRPr lang="sr-Latn-ME" dirty="0"/>
          </a:p>
          <a:p>
            <a:pPr lvl="1" algn="just">
              <a:spcBef>
                <a:spcPts val="1800"/>
              </a:spcBef>
            </a:pPr>
            <a:r>
              <a:rPr lang="pl-PL" smtClean="0"/>
              <a:t>Na </a:t>
            </a:r>
            <a:r>
              <a:rPr lang="pl-PL" dirty="0"/>
              <a:t>istaknutim mjestima, na privremenim skladištima postaviti pisana uputstva koja se odnose na mjere zaštite zaposlenih i bezbijednosti na radu; </a:t>
            </a:r>
            <a:r>
              <a:rPr lang="pl-PL" dirty="0" smtClean="0"/>
              <a:t>opremiti </a:t>
            </a:r>
            <a:r>
              <a:rPr lang="pl-PL" dirty="0"/>
              <a:t>lokaciju kompletima prve pomoći i opremom za zaštitu od požara.</a:t>
            </a:r>
            <a:endParaRPr lang="sr-Latn-ME" dirty="0"/>
          </a:p>
          <a:p>
            <a:pPr algn="just"/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750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900" y="3051175"/>
            <a:ext cx="5181600" cy="1325563"/>
          </a:xfrm>
        </p:spPr>
        <p:txBody>
          <a:bodyPr>
            <a:normAutofit/>
          </a:bodyPr>
          <a:lstStyle/>
          <a:p>
            <a:r>
              <a:rPr lang="sr-Latn-RS" sz="5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HVALA NA PAŽNJI!</a:t>
            </a:r>
            <a:endParaRPr lang="sr-Latn-ME" sz="5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6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Zakon o upravljanju otpadom „</a:t>
            </a:r>
            <a:r>
              <a:rPr lang="sr-Latn-ME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Sl. listu CG", br. 64/2011 i 39/2016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ME" dirty="0" smtClean="0"/>
              <a:t>Upravljanje otpadom, predstavlja </a:t>
            </a:r>
            <a:r>
              <a:rPr lang="sr-Latn-ME" dirty="0"/>
              <a:t>sprječavanje </a:t>
            </a:r>
            <a:r>
              <a:rPr lang="sr-Latn-ME" dirty="0" smtClean="0"/>
              <a:t>nastanka, smanjenje </a:t>
            </a:r>
            <a:r>
              <a:rPr lang="sr-Latn-ME" dirty="0"/>
              <a:t>količina otpada ili ponovna upotreba otpada i sakupljanje, transport, prerada i </a:t>
            </a:r>
            <a:r>
              <a:rPr lang="sr-Latn-ME" dirty="0" smtClean="0"/>
              <a:t>odstranjivanje otpada</a:t>
            </a:r>
            <a:r>
              <a:rPr lang="sr-Latn-ME" dirty="0"/>
              <a:t>, nadzor nad tim postupcima i naknadno održavanje deponija, uključujući i </a:t>
            </a:r>
            <a:r>
              <a:rPr lang="sr-Latn-ME" dirty="0" smtClean="0"/>
              <a:t>aktivnosti trgovaca </a:t>
            </a:r>
            <a:r>
              <a:rPr lang="sr-Latn-ME" dirty="0"/>
              <a:t>i posrednika otpadom</a:t>
            </a:r>
            <a:r>
              <a:rPr lang="sr-Latn-ME" dirty="0" smtClean="0"/>
              <a:t>.</a:t>
            </a:r>
          </a:p>
          <a:p>
            <a:pPr algn="just"/>
            <a:r>
              <a:rPr lang="sr-Latn-ME" dirty="0" smtClean="0"/>
              <a:t>Obaveza </a:t>
            </a:r>
            <a:r>
              <a:rPr lang="sr-Latn-ME" dirty="0"/>
              <a:t>izrade Plana upravljanja otpadom utvrđena je </a:t>
            </a:r>
            <a:r>
              <a:rPr lang="sr-Latn-ME" dirty="0" smtClean="0"/>
              <a:t>Zakonom </a:t>
            </a:r>
            <a:r>
              <a:rPr lang="pl-PL" dirty="0" smtClean="0"/>
              <a:t>o </a:t>
            </a:r>
            <a:r>
              <a:rPr lang="pl-PL" dirty="0"/>
              <a:t>upravljanju otpadom za proizvođača otpada koji </a:t>
            </a:r>
            <a:r>
              <a:rPr lang="pl-PL" dirty="0" smtClean="0"/>
              <a:t>na </a:t>
            </a:r>
            <a:r>
              <a:rPr lang="sr-Latn-ME" dirty="0" smtClean="0"/>
              <a:t>godišnjem </a:t>
            </a:r>
            <a:r>
              <a:rPr lang="sr-Latn-ME" dirty="0"/>
              <a:t>nivou proizvodi više od 200 kg opasnog otpada </a:t>
            </a:r>
            <a:r>
              <a:rPr lang="sr-Latn-ME" dirty="0" smtClean="0"/>
              <a:t>ili </a:t>
            </a:r>
            <a:r>
              <a:rPr lang="pl-PL" dirty="0" smtClean="0"/>
              <a:t>više </a:t>
            </a:r>
            <a:r>
              <a:rPr lang="pl-PL" dirty="0"/>
              <a:t>od 20 </a:t>
            </a:r>
            <a:r>
              <a:rPr lang="pl-PL" dirty="0" smtClean="0"/>
              <a:t>t neopasnog </a:t>
            </a:r>
            <a:r>
              <a:rPr lang="pl-PL" dirty="0"/>
              <a:t>otpada.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3079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2829" y="1869743"/>
            <a:ext cx="2784144" cy="2825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5">
                    <a:lumMod val="75000"/>
                  </a:schemeClr>
                </a:solidFill>
              </a:rPr>
              <a:t>CILJ IZRADE PLANA UPRAVLJANJA OTPADOM </a:t>
            </a:r>
            <a:endParaRPr lang="sr-Latn-ME" sz="2400" dirty="0"/>
          </a:p>
        </p:txBody>
      </p:sp>
      <p:sp>
        <p:nvSpPr>
          <p:cNvPr id="7" name="Oval 6"/>
          <p:cNvSpPr/>
          <p:nvPr/>
        </p:nvSpPr>
        <p:spPr>
          <a:xfrm>
            <a:off x="3220870" y="136478"/>
            <a:ext cx="2156347" cy="21563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Prikupljanje podataka kojima bi se utvrdilo trenutno stanje otpada koji nastaje u EPCG</a:t>
            </a:r>
            <a:endParaRPr lang="sr-Latn-ME" sz="1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98105" y="957616"/>
            <a:ext cx="2140425" cy="2181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Planiranje budućeg funkcionalnog sistema upravljanja otpadom</a:t>
            </a:r>
            <a:endParaRPr lang="sr-Latn-ME" sz="1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23128" y="3725838"/>
            <a:ext cx="2142699" cy="21563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Definisanje preciznih podataka o vrstama, količinama i mjestu nastanka otpada</a:t>
            </a:r>
            <a:endParaRPr lang="sr-Latn-ME" sz="1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9760" y="4535604"/>
            <a:ext cx="2165446" cy="21381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Uspostavljanje smjernica za smanjenje količina otpada, posebno otpada sa opasnim karakteristikama</a:t>
            </a:r>
            <a:endParaRPr lang="sr-Latn-ME" sz="1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456598" y="1682750"/>
            <a:ext cx="877152" cy="55548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</p:cNvCxnSpPr>
          <p:nvPr/>
        </p:nvCxnSpPr>
        <p:spPr>
          <a:xfrm flipH="1">
            <a:off x="2906973" y="2048300"/>
            <a:ext cx="2991132" cy="102244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1"/>
          </p:cNvCxnSpPr>
          <p:nvPr/>
        </p:nvCxnSpPr>
        <p:spPr>
          <a:xfrm flipH="1" flipV="1">
            <a:off x="2838734" y="3698543"/>
            <a:ext cx="3398185" cy="34308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1"/>
            <a:endCxn id="6" idx="5"/>
          </p:cNvCxnSpPr>
          <p:nvPr/>
        </p:nvCxnSpPr>
        <p:spPr>
          <a:xfrm flipH="1" flipV="1">
            <a:off x="2499245" y="4281105"/>
            <a:ext cx="797637" cy="56762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Postupak</a:t>
            </a:r>
            <a:r>
              <a:rPr lang="sr-Latn-RS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sr-Latn-RS" sz="5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upravljanja otpadom</a:t>
            </a:r>
            <a:endParaRPr lang="sr-Latn-ME" sz="5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b="1" u="sng" dirty="0" smtClean="0"/>
              <a:t>Razvrstavanje otpada</a:t>
            </a:r>
          </a:p>
          <a:p>
            <a:pPr algn="just"/>
            <a:r>
              <a:rPr lang="sr-Latn-RS" b="1" u="sng" dirty="0" smtClean="0"/>
              <a:t>Pakovanje i obilježavanje otpada</a:t>
            </a:r>
          </a:p>
          <a:p>
            <a:pPr algn="just"/>
            <a:r>
              <a:rPr lang="sr-Latn-RS" b="1" u="sng" dirty="0"/>
              <a:t>Skladištenje otpada</a:t>
            </a:r>
          </a:p>
          <a:p>
            <a:pPr marL="0" indent="0" algn="just">
              <a:buNone/>
            </a:pPr>
            <a:r>
              <a:rPr lang="sr-Latn-RS" dirty="0" smtClean="0"/>
              <a:t>	- Privremena skladišta za otpad</a:t>
            </a:r>
          </a:p>
          <a:p>
            <a:pPr marL="0" indent="0" algn="just">
              <a:buNone/>
            </a:pPr>
            <a:endParaRPr lang="sr-Latn-ME" sz="1600" dirty="0" smtClean="0"/>
          </a:p>
          <a:p>
            <a:pPr marL="0" indent="0" algn="just">
              <a:buNone/>
            </a:pPr>
            <a:r>
              <a:rPr lang="sr-Latn-ME" sz="1600" dirty="0" smtClean="0"/>
              <a:t>	</a:t>
            </a:r>
            <a:r>
              <a:rPr lang="sr-Latn-ME" sz="1600" b="1" dirty="0" smtClean="0"/>
              <a:t>Tabela I.</a:t>
            </a:r>
            <a:r>
              <a:rPr lang="sr-Latn-ME" sz="1600" dirty="0" smtClean="0"/>
              <a:t> </a:t>
            </a:r>
            <a:r>
              <a:rPr lang="sr-Latn-ME" sz="1600" u="sng" dirty="0" smtClean="0"/>
              <a:t>Lokacije objekata za privremeno skladištenje otpada</a:t>
            </a:r>
            <a:endParaRPr lang="sr-Latn-RS" sz="1600" u="sng" dirty="0" smtClean="0"/>
          </a:p>
          <a:p>
            <a:pPr marL="0" indent="0" algn="just">
              <a:buNone/>
            </a:pPr>
            <a:endParaRPr lang="sr-Latn-M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02347"/>
              </p:ext>
            </p:extLst>
          </p:nvPr>
        </p:nvGraphicFramePr>
        <p:xfrm>
          <a:off x="1230166" y="4574687"/>
          <a:ext cx="6171443" cy="1996965"/>
        </p:xfrm>
        <a:graphic>
          <a:graphicData uri="http://schemas.openxmlformats.org/drawingml/2006/table">
            <a:tbl>
              <a:tblPr firstRow="1" firstCol="1" bandRow="1"/>
              <a:tblGrid>
                <a:gridCol w="2341847"/>
                <a:gridCol w="3829596"/>
              </a:tblGrid>
              <a:tr h="389577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OPŠTINA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b="1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LOKACIJA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4117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Nikšić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Služba Mehanizacije HE „Perućica”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7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Nikšić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 „Perućica”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7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Pljevlja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 „Pljevlja”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17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Plužine 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00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 „Piva”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58" marR="7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12012" y="175846"/>
            <a:ext cx="6203853" cy="513471"/>
          </a:xfrm>
        </p:spPr>
        <p:txBody>
          <a:bodyPr>
            <a:normAutofit/>
          </a:bodyPr>
          <a:lstStyle/>
          <a:p>
            <a:endParaRPr lang="sr-Latn-ME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205547" y="4122631"/>
            <a:ext cx="14626779" cy="3828375"/>
          </a:xfrm>
        </p:spPr>
        <p:txBody>
          <a:bodyPr/>
          <a:lstStyle/>
          <a:p>
            <a:endParaRPr lang="sr-Latn-ME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" r="16745" b="840"/>
          <a:stretch/>
        </p:blipFill>
        <p:spPr bwMode="auto">
          <a:xfrm>
            <a:off x="372109" y="154746"/>
            <a:ext cx="10728707" cy="65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975" y="893928"/>
            <a:ext cx="1070532" cy="8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ME" dirty="0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0"/>
          <a:stretch/>
        </p:blipFill>
        <p:spPr bwMode="auto">
          <a:xfrm>
            <a:off x="133349" y="0"/>
            <a:ext cx="12058651" cy="671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723" y="197859"/>
            <a:ext cx="2927027" cy="1611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680" y="1961601"/>
            <a:ext cx="2647239" cy="1601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086" y="0"/>
            <a:ext cx="1776914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95399"/>
              </p:ext>
            </p:extLst>
          </p:nvPr>
        </p:nvGraphicFramePr>
        <p:xfrm>
          <a:off x="226377" y="158909"/>
          <a:ext cx="5490845" cy="6527640"/>
        </p:xfrm>
        <a:graphic>
          <a:graphicData uri="http://schemas.openxmlformats.org/drawingml/2006/table">
            <a:tbl>
              <a:tblPr firstRow="1" firstCol="1" bandRow="1"/>
              <a:tblGrid>
                <a:gridCol w="1597660"/>
                <a:gridCol w="1372870"/>
                <a:gridCol w="989965"/>
                <a:gridCol w="1530350"/>
              </a:tblGrid>
              <a:tr h="542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Vrsta otpada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Indeksni broj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Količina (kg)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Vrsta ambalaže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Otpad od oblikovanja i fizičke i mehaničke </a:t>
                      </a: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površinske obrade metala i plastike,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struganja i obrade ferometala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12 01 01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plastična kutija V=100l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Otpad od zavarivanja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12 01 13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plastična kutija V=100l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Papirna i kartonska ambalaža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15 01 01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plastični kontejner V=500l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Drvena ambalaža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15 01 03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metalni kontejner (kiper)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V=1,0m</a:t>
                      </a:r>
                      <a:r>
                        <a:rPr lang="hr-HR" sz="10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Gvožđe i čelik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17 04 05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metalni kontejner (kiper)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V=1,0m</a:t>
                      </a:r>
                      <a:r>
                        <a:rPr lang="hr-HR" sz="10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Otpad od pjeskarenja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12 01 16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metalni kontejner (kiper)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V=1,0m</a:t>
                      </a:r>
                      <a:r>
                        <a:rPr lang="hr-HR" sz="10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Toneri za štampanje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08 03 17*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plastična kutija 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V=100l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Mineralna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mašinska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ne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sadrže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halogene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izuzev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emulzija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rastvora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 01 07*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plastično bure 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V=50l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Mašinske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emulzije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rastvori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koji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ne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sadrže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halogene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 01 09*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plastično bure 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V=50l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21589"/>
              </p:ext>
            </p:extLst>
          </p:nvPr>
        </p:nvGraphicFramePr>
        <p:xfrm>
          <a:off x="5903277" y="190498"/>
          <a:ext cx="6060123" cy="6477004"/>
        </p:xfrm>
        <a:graphic>
          <a:graphicData uri="http://schemas.openxmlformats.org/drawingml/2006/table">
            <a:tbl>
              <a:tblPr firstRow="1" firstCol="1" bandRow="1"/>
              <a:tblGrid>
                <a:gridCol w="1763302"/>
                <a:gridCol w="1515206"/>
                <a:gridCol w="1092602"/>
                <a:gridCol w="1689013"/>
              </a:tblGrid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Mineralna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nehlorovana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hidraulična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ulja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 01 10*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metalno bure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V=200l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Mineralna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nehlorovana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motorna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mjenjaĉe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podmazivanje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 02 05*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metalno bure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V=200l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Mineralna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nehlorovana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ulja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izolaciju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prenos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toplote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 03 07*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metalno bure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V=200l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Ambalaža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sadrži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ostatke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opasnih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supstanci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ili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je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kontaminirana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opasnim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supstancama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 01 10*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metalni kontejner (kiper)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V=1,0m</a:t>
                      </a:r>
                      <a:r>
                        <a:rPr lang="sr-Latn-ME" sz="1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Apsorbenti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materijali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filtere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krpe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brisanje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zaštitna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odjeća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 02 02*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metalni kontejner (kiper)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V=1,0m</a:t>
                      </a:r>
                      <a:r>
                        <a:rPr lang="sr-Latn-ME" sz="1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Odbačena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oprema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sadrži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opasne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komponente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drugaĉija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od one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navedene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u 16 02 09 do 16 02 12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 02 13*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metalni kontejner (kiper)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V=1,0m</a:t>
                      </a:r>
                      <a:r>
                        <a:rPr lang="sr-Latn-ME" sz="1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Olovne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baterije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 06 01*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plastični kontejner V=500l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Elektronski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otpad</a:t>
                      </a:r>
                      <a:endParaRPr lang="sr-Latn-ME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01 35*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plastična kutija V=100l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576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6750"/>
            <a:ext cx="10515600" cy="5510213"/>
          </a:xfrm>
        </p:spPr>
        <p:txBody>
          <a:bodyPr>
            <a:normAutofit/>
          </a:bodyPr>
          <a:lstStyle/>
          <a:p>
            <a:pPr algn="just"/>
            <a:r>
              <a:rPr lang="pl-PL" b="1" u="sng" dirty="0"/>
              <a:t>Transport </a:t>
            </a:r>
            <a:r>
              <a:rPr lang="pl-PL" b="1" u="sng" dirty="0" smtClean="0"/>
              <a:t>otpada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Upakovan </a:t>
            </a:r>
            <a:r>
              <a:rPr lang="pl-PL" dirty="0"/>
              <a:t>i obilježen otpad prati Formular o transportu otpada, kojim pošiljalac otpada, prevoznik i primalac otpada potvrđuju kretanje otpada od mjesta nastanka otpada ili privremenog skladištenja otpada do mjesta kojim upravlja primalac otpada.</a:t>
            </a:r>
            <a:endParaRPr lang="sr-Latn-ME" dirty="0"/>
          </a:p>
          <a:p>
            <a:pPr algn="just"/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6604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6750"/>
            <a:ext cx="10515600" cy="5510213"/>
          </a:xfrm>
        </p:spPr>
        <p:txBody>
          <a:bodyPr>
            <a:normAutofit/>
          </a:bodyPr>
          <a:lstStyle/>
          <a:p>
            <a:r>
              <a:rPr lang="pl-PL" b="1" u="sng" dirty="0"/>
              <a:t>Evidencija o količini i vrstama </a:t>
            </a:r>
            <a:r>
              <a:rPr lang="pl-PL" b="1" u="sng" dirty="0" smtClean="0"/>
              <a:t>otpada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sr-Latn-ME" dirty="0"/>
          </a:p>
          <a:p>
            <a:pPr marL="0" indent="0" algn="just">
              <a:buNone/>
            </a:pPr>
            <a:r>
              <a:rPr lang="pl-PL" dirty="0"/>
              <a:t>EPCG, kao proizvođač otpada kod kojeg otpad nastaje na više lokacija vodi evidenciju </a:t>
            </a:r>
            <a:r>
              <a:rPr lang="pl-PL"/>
              <a:t>o </a:t>
            </a:r>
            <a:r>
              <a:rPr lang="pl-PL" smtClean="0"/>
              <a:t>količinama </a:t>
            </a:r>
            <a:r>
              <a:rPr lang="pl-PL" dirty="0"/>
              <a:t>i vrstama otpada odvojeno po mjestu nastanka </a:t>
            </a:r>
            <a:r>
              <a:rPr lang="pl-PL" dirty="0" smtClean="0"/>
              <a:t>otpada.</a:t>
            </a:r>
          </a:p>
          <a:p>
            <a:pPr marL="0" indent="0" algn="just">
              <a:buNone/>
            </a:pPr>
            <a:r>
              <a:rPr lang="pl-PL" dirty="0"/>
              <a:t>Proizvođač otpada je obavezan da vodi godišnji izvještaj za svaku vrstu otpada i da podatke u pisanoj i elektronskoj formi dostavlja Agenciji za zaštitu životne sredine, a podatke o komunalnom otpadu i organu lokalne </a:t>
            </a:r>
            <a:r>
              <a:rPr lang="pl-PL" dirty="0" smtClean="0"/>
              <a:t>uprave.</a:t>
            </a:r>
            <a:endParaRPr lang="sr-Latn-ME" dirty="0"/>
          </a:p>
          <a:p>
            <a:pPr algn="just"/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9765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658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Plan upravljanja otpadom EPCG AD 2016-2019</vt:lpstr>
      <vt:lpstr>Zakon o upravljanju otpadom „Sl. listu CG", br. 64/2011 i 39/2016</vt:lpstr>
      <vt:lpstr>PowerPoint Presentation</vt:lpstr>
      <vt:lpstr>Postupak upravljanja otpadom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upravljanja otpadom EPCG AD 2016-2019</dc:title>
  <dc:creator>Jelena Bakrac</dc:creator>
  <cp:lastModifiedBy>Jelena Bakrac</cp:lastModifiedBy>
  <cp:revision>41</cp:revision>
  <cp:lastPrinted>2017-05-08T13:47:41Z</cp:lastPrinted>
  <dcterms:created xsi:type="dcterms:W3CDTF">2017-05-06T12:01:41Z</dcterms:created>
  <dcterms:modified xsi:type="dcterms:W3CDTF">2017-05-10T10:50:52Z</dcterms:modified>
</cp:coreProperties>
</file>