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52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UTICAJ KONVENCIONALNIH ENERGETSKIH IZVORA NA OKOLNU SREDINU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041A6-14ED-45F8-974C-9564A151871B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79BE-67CD-4CBD-B541-97B65ADABD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UTICAJ KONVENCIONALNIH ENERGETSKIH IZVORA NA OKOLNU SREDINU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E52B0-5F4B-4EA3-9186-F3974746F3FF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3CB4C-6B36-4535-91D0-F38D9EFAAD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UTICAJ KONVENCIONALNIH ENERGETSKIH IZVORA NA OKOLNU SREDINU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9903318-CC4D-4EE3-93E3-0D17EE906014}" type="datetime1">
              <a:rPr lang="en-GB" smtClean="0"/>
              <a:pPr/>
              <a:t>08/05/2017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B4C-6B36-4535-91D0-F38D9EFAAD3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3CB4C-6B36-4535-91D0-F38D9EFAAD3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UTICAJ KONVENCIONALNIH ENERGETSKIH IZVORA NA OKOLNU SREDINU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ED878FE-8EA6-4F74-BDE9-F7160CDD21FB}" type="datetime1">
              <a:rPr lang="en-GB" smtClean="0"/>
              <a:pPr/>
              <a:t>08/05/2017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UTICAJ KONVENCIONALNIH ENERGETSKIH IZVORA NA OKOLNU SREDINU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9DF3853-86FF-4AED-B7CF-5E1C1C7532F1}" type="datetime1">
              <a:rPr lang="en-GB" smtClean="0"/>
              <a:pPr/>
              <a:t>09/05/2017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B4C-6B36-4535-91D0-F38D9EFAAD3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UTICAJ KONVENCIONALNIH ENERGETSKIH IZVORA NA OKOLNU SREDINU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A3CB4C-6B36-4535-91D0-F38D9EFAAD3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F311CA31-2352-4AB5-84C6-FF3FCA963C25}" type="datetime1">
              <a:rPr lang="en-GB" smtClean="0"/>
              <a:pPr/>
              <a:t>08/05/2017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E6C6-454B-4679-BF32-36262DB60671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5F22-B498-455C-BDE3-2A1BE4A30FC0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72E-28EC-4BC3-8129-B22A46E660EB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E5E9-D31A-4292-8D00-DC2DB8466C34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6BA-09F4-49AD-823E-FE754BF7AE87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B86-9EA5-4767-B497-56CB0B2D9DB9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C3A-C09A-4026-A384-F220A68285AD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600B-1E6E-4555-82D6-CED2A50E6C0B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E0FC-37BA-4AC7-B054-47A591E83C82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F135-DD1A-4158-9DB1-B2960FD7065A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D2E-9688-44AA-96F6-26D7452A3D59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01D6-EE49-4EA6-BE21-7D678DA1579E}" type="datetime1">
              <a:rPr lang="sr-Latn-CS" smtClean="0"/>
              <a:pPr/>
              <a:t>8.5.2017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 smtClean="0"/>
              <a:t>V SAVJETOVANJE CG KO CIGRE 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5558CD-E18B-48BA-AE81-8DAA4FD4310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r>
              <a:rPr lang="sr-Latn-C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400" dirty="0" smtClean="0">
                <a:latin typeface="Arial" pitchFamily="34" charset="0"/>
                <a:cs typeface="Arial" pitchFamily="34" charset="0"/>
              </a:rPr>
            </a:br>
            <a:r>
              <a:rPr lang="sr-Latn-C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400" dirty="0" smtClean="0">
                <a:latin typeface="Arial" pitchFamily="34" charset="0"/>
                <a:cs typeface="Arial" pitchFamily="34" charset="0"/>
              </a:rPr>
            </a:br>
            <a:r>
              <a:rPr lang="sr-Latn-C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RNOGORSKI KOMITET MEĐUNARODNOG VIJEĆA</a:t>
            </a: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 VELIKE ELEKTRIČNE MREŽE - CIGRE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3200" b="1" i="1" dirty="0" smtClean="0"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3200" b="1" i="1" dirty="0" smtClean="0"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3200" b="1" i="1" dirty="0" smtClean="0"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NA OKOLNU SREDINU</a:t>
            </a: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Prof.dr</a:t>
            </a:r>
            <a:r>
              <a:rPr lang="en-GB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Sreten</a:t>
            </a:r>
            <a:r>
              <a:rPr lang="en-GB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Škuletić</a:t>
            </a:r>
            <a:r>
              <a:rPr lang="en-GB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GB" sz="2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Vesna</a:t>
            </a:r>
            <a:r>
              <a:rPr lang="en-GB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Ćalasan</a:t>
            </a:r>
            <a:r>
              <a:rPr lang="en-GB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Spec. Sci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800" dirty="0" smtClean="0"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C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DE" sz="1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CRNOGORSKI KOMITET MEĐUNARODNOG VIJEĆA</a:t>
            </a:r>
            <a:r>
              <a:rPr lang="en-GB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de-DE" sz="1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ZA VELIKE ELEKTRIČNE MREŽE - CIGRE </a:t>
            </a:r>
            <a:r>
              <a:rPr lang="en-GB" sz="2800" dirty="0" smtClean="0">
                <a:solidFill>
                  <a:schemeClr val="accent1"/>
                </a:solidFill>
              </a:rPr>
              <a:t/>
            </a:r>
            <a:br>
              <a:rPr lang="en-GB" sz="2800" dirty="0" smtClean="0">
                <a:solidFill>
                  <a:schemeClr val="accent1"/>
                </a:solidFill>
              </a:rPr>
            </a:br>
            <a:endParaRPr lang="en-GB" sz="32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>
              <a:buNone/>
            </a:pPr>
            <a:endParaRPr lang="sr-Latn-CS" sz="28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8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8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8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sr-Latn-CS" sz="2800" i="1" dirty="0" smtClean="0"/>
          </a:p>
          <a:p>
            <a:pPr>
              <a:buNone/>
            </a:pPr>
            <a:endParaRPr lang="sr-Latn-CS" sz="28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r>
              <a:rPr lang="sr-Latn-CS" sz="1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sr-Latn-CS" sz="16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Latn-CS" sz="18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Prof.dr Sreten Škuletić                                    Spec.Sci Vesna Ćalasan</a:t>
            </a:r>
          </a:p>
        </p:txBody>
      </p:sp>
      <p:pic>
        <p:nvPicPr>
          <p:cNvPr id="7" name="Picture 6" descr="logo CG KO CIGRE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80728"/>
            <a:ext cx="1511300" cy="95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20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ZAKLJUČAK</a:t>
            </a:r>
          </a:p>
          <a:p>
            <a:pPr>
              <a:buNone/>
            </a:pPr>
            <a:endParaRPr lang="sr-Latn-CS" sz="20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Činjenica je da sl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obodne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izvorne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nezagađene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životne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sredine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ima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manje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ugrožene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degradirane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devastirane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C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Latn-CS" sz="18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Neophodno je potpuno se posvetiti očuvanju planete Zemlje, koja je već u značajnoj mjeri narušena uništavanjem i zagađivanjem okoline.</a:t>
            </a:r>
          </a:p>
          <a:p>
            <a:pPr>
              <a:buFont typeface="Wingdings" pitchFamily="2" charset="2"/>
              <a:buChar char="§"/>
            </a:pPr>
            <a:endParaRPr lang="sr-Latn-C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Potrebna zakonska podrška koja će u stopu pratiti razvoj novih tehnologija, koje bi omogućile sklad između ekologije i industrije.</a:t>
            </a:r>
          </a:p>
          <a:p>
            <a:pPr>
              <a:buFont typeface="Wingdings" pitchFamily="2" charset="2"/>
              <a:buChar char="§"/>
            </a:pPr>
            <a:endParaRPr lang="sr-Latn-C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800" dirty="0" smtClean="0">
                <a:latin typeface="Arial" pitchFamily="34" charset="0"/>
                <a:cs typeface="Arial" pitchFamily="34" charset="0"/>
              </a:rPr>
              <a:t>Okrenuti se što većoj upotrebi energetskih izvora koji najmanje zagađuju okolinu, odnosno obnovljivih izvora energije.</a:t>
            </a:r>
          </a:p>
          <a:p>
            <a:pPr>
              <a:buNone/>
            </a:pPr>
            <a:endParaRPr lang="en-GB"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E5E9-D31A-4292-8D00-DC2DB8466C34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8.5.2017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851648" cy="2880320"/>
          </a:xfrm>
        </p:spPr>
        <p:txBody>
          <a:bodyPr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HVALA NA PAŽNJI!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09320"/>
            <a:ext cx="3352800" cy="365125"/>
          </a:xfrm>
        </p:spPr>
        <p:txBody>
          <a:bodyPr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20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UVOD</a:t>
            </a:r>
          </a:p>
          <a:p>
            <a:pPr>
              <a:buNone/>
            </a:pPr>
            <a:endParaRPr lang="sr-Latn-CS" sz="20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U konvencionalne oblike energije se u ovom trenutku ubrajaju:</a:t>
            </a:r>
          </a:p>
          <a:p>
            <a:pPr lvl="1">
              <a:buFont typeface="Wingdings" pitchFamily="2" charset="2"/>
              <a:buChar char="Ø"/>
            </a:pP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drvo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ugalj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sirova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nafta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prirodni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gas (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zemni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plin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), 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uljni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škriljci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bitumenozni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pijesak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vodne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snage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potencijalna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energija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vodotoka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), 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geotermalna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energija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toplota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pojavljuje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površini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obliku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vrućih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izvora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) 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nuklearna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energija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fisija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) 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Osnovne k-ke, prednosti, nedostaci i značaj u ukupnoj proizvodnji električne energije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Metode i mjere za smanjenje štetnog uticaja konvencionalnih energetskih izvora na okolnu sredinu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Konvencionalni oblici energije u Crnoj Gori </a:t>
            </a:r>
            <a:endParaRPr lang="en-GB" sz="1400" dirty="0" smtClean="0"/>
          </a:p>
          <a:p>
            <a:pPr lvl="1">
              <a:buNone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14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E5E9-D31A-4292-8D00-DC2DB8466C34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8.5.2017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en-GB" sz="2400" b="1" i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sr-Latn-CS" sz="29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UTICAJ TERMOELEKTRANA NA UGALJ NA OKOLNU SREDINU</a:t>
            </a:r>
          </a:p>
          <a:p>
            <a:pPr algn="l">
              <a:lnSpc>
                <a:spcPct val="120000"/>
              </a:lnSpc>
              <a:buNone/>
            </a:pPr>
            <a:endParaRPr lang="sr-Latn-CS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Uč</a:t>
            </a:r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estvuju sa čak 42% u ukupnoj svjetskoj proizvodnji električne energije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Jedan od najvećih zagađivača okoline.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fekat staklene bašte.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roblem kisjelih kiša.</a:t>
            </a:r>
            <a:endParaRPr lang="sr-Latn-CS" sz="2000" i="1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buNone/>
            </a:pPr>
            <a:endParaRPr lang="sr-Latn-CS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buNone/>
            </a:pPr>
            <a:r>
              <a:rPr lang="sr-Latn-CS" sz="20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3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Mjere za smanjnje zagađivanja 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endParaRPr lang="sr-Latn-CS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Ugradnja savremene tehnologije za obradu uglja prije sagorijevanja, tehnologije koje omogućavaju čistije i potpunije sagorijevanje uglja i tehnologije za prečišćavanje dimnih gasova.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Efikasna, ekonomična i ekološki prihvatljiva prerada uglja.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Mehanićki, električni, vlažni i drugi tipovi prečistača za kotlovska postrojenja.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Fizičke, hemijske, biološke i kombinovane mjere stabilizacije deponije.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Izbor pogodnih lokacija s obzirom na meteorološke, orografske i druge uslove.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Primjena zaštitnih zelenih pojaseva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Primjena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specijalnih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dimnjaka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pove</a:t>
            </a:r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ćanje visine dimnjaka</a:t>
            </a:r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3AD4-C562-4D52-82BF-D5ECE3F6FB4D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8.5.2017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efekat-staklene-bas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708920"/>
            <a:ext cx="4248472" cy="144016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en-GB" sz="2400" b="1" i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sz="20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TERMOELEKTRANE NA PRIRODNI GAS</a:t>
            </a:r>
          </a:p>
          <a:p>
            <a:pPr marL="342900" indent="-342900">
              <a:buFont typeface="+mj-lt"/>
              <a:buAutoNum type="arabicPeriod"/>
            </a:pPr>
            <a:endParaRPr lang="sr-Latn-CS" sz="18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Pogonska mašina-gasna turbina 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Prirodni gas je veoma popularno gorivo današnjice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21% udjela u ukupnoj svjetskoj proizvodnji električne energije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Doprinos globalnom stepenu zagađenosti i globalnom zagrijavanju.</a:t>
            </a:r>
          </a:p>
          <a:p>
            <a:pPr>
              <a:buFont typeface="Wingdings" pitchFamily="2" charset="2"/>
              <a:buChar char="§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0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UTICAJ NUKLEARNIH TERMOELEKTRANA NA OKOLNU SREDINU</a:t>
            </a:r>
          </a:p>
          <a:p>
            <a:pPr>
              <a:buFont typeface="Wingdings" pitchFamily="2" charset="2"/>
              <a:buChar char="§"/>
            </a:pPr>
            <a:endParaRPr lang="sr-Latn-CS" sz="2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2013. godine u NE proizvedeno 19% ukupne električne energije.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Problem zagađivanja vode i vazduha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Problem zračenja i radioaktivnosti ( samo postojanje nuklearnog goriva i njegov transport, iskopavanje rude uranijuma, radioaktivni otpad...)</a:t>
            </a:r>
          </a:p>
          <a:p>
            <a:pPr>
              <a:buNone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Napušteni rudnici mogu predstavljati prijetnju i 250000 godina nakon zatvaranja</a:t>
            </a: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      R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udnik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Roxby Downs Olympic Dam u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Australiji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potroši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oko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35000 m³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vode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svakog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dana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zbog</a:t>
            </a: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želje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rudnik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proširi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smatra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će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neophodno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oko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150000 m³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jednom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danu</a:t>
            </a: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!</a:t>
            </a:r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Latn-CS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B80-D44C-4393-8706-6B729B1AD249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9.5.2017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en-GB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sz="16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Doprinos NE efektu staklene bašte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Jako mali doprinos efektu staklene bašte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Emituje se mala količina gasova-9 grama po kWh-u, dok u klasičnim termoelektranama na ugalj 790-1017 grama po kWh-u. </a:t>
            </a:r>
          </a:p>
          <a:p>
            <a:pPr>
              <a:buNone/>
            </a:pP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      Neke analize čak pokazuju da nuklearne elektrane podjednako doprinose efektu staklene bašte kao i obnovljivi izvori energije.</a:t>
            </a:r>
          </a:p>
          <a:p>
            <a:pPr>
              <a:buNone/>
            </a:pPr>
            <a:r>
              <a:rPr lang="sr-Latn-CS" sz="16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Nuklearne katastrofe i ranjivost NE na </a:t>
            </a:r>
            <a:r>
              <a:rPr lang="sr-Latn-CS" sz="16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napade i terorizam</a:t>
            </a:r>
            <a:endParaRPr lang="sr-Latn-CS" sz="16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3 velike nuklearne havarije: 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Ostrvo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Tri </a:t>
            </a: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Milje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1400" u="sng" dirty="0" smtClean="0">
                <a:latin typeface="Arial" pitchFamily="34" charset="0"/>
                <a:cs typeface="Arial" pitchFamily="34" charset="0"/>
              </a:rPr>
              <a:t>1979.godina, </a:t>
            </a:r>
            <a:r>
              <a:rPr lang="en-GB" sz="1400" u="sng" dirty="0" err="1" smtClean="0">
                <a:latin typeface="Arial" pitchFamily="34" charset="0"/>
                <a:cs typeface="Arial" pitchFamily="34" charset="0"/>
              </a:rPr>
              <a:t>Pensilvanija</a:t>
            </a:r>
            <a:r>
              <a:rPr lang="en-GB" sz="1400" u="sng" dirty="0" smtClean="0">
                <a:latin typeface="Arial" pitchFamily="34" charset="0"/>
                <a:cs typeface="Arial" pitchFamily="34" charset="0"/>
              </a:rPr>
              <a:t>, SAD</a:t>
            </a:r>
            <a:r>
              <a:rPr lang="sr-Latn-CS" sz="1400" u="sn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5.nivo INES skale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sr-Latn-CS" sz="1400" b="1" dirty="0" smtClean="0">
                <a:latin typeface="Arial" pitchFamily="34" charset="0"/>
                <a:cs typeface="Arial" pitchFamily="34" charset="0"/>
              </a:rPr>
              <a:t>Černobil 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CS" sz="1400" u="sng" dirty="0" smtClean="0">
                <a:latin typeface="Arial" pitchFamily="34" charset="0"/>
                <a:cs typeface="Arial" pitchFamily="34" charset="0"/>
              </a:rPr>
              <a:t>1986.godina, bivši SSSR, teritorija današnje Ukrajine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)-</a:t>
            </a: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7.nivo INES skale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sr-Latn-CS" sz="1400" b="1" dirty="0" smtClean="0">
                <a:latin typeface="Arial" pitchFamily="34" charset="0"/>
                <a:cs typeface="Arial" pitchFamily="34" charset="0"/>
              </a:rPr>
              <a:t>Fukušima Daiči </a:t>
            </a:r>
            <a:r>
              <a:rPr lang="sr-Latn-CS" sz="1400" u="sng" dirty="0" smtClean="0">
                <a:latin typeface="Arial" pitchFamily="34" charset="0"/>
                <a:cs typeface="Arial" pitchFamily="34" charset="0"/>
              </a:rPr>
              <a:t>(2011.godina, Japan)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.-</a:t>
            </a:r>
            <a:r>
              <a:rPr lang="sr-Latn-CS" sz="1400" i="1" dirty="0" smtClean="0">
                <a:latin typeface="Arial" pitchFamily="34" charset="0"/>
                <a:cs typeface="Arial" pitchFamily="34" charset="0"/>
              </a:rPr>
              <a:t>7.nivo INES skale</a:t>
            </a:r>
          </a:p>
          <a:p>
            <a:pPr>
              <a:buNone/>
            </a:pPr>
            <a:endParaRPr lang="en-GB" sz="16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endParaRPr lang="en-GB" sz="1600" dirty="0"/>
          </a:p>
        </p:txBody>
      </p:sp>
      <p:pic>
        <p:nvPicPr>
          <p:cNvPr id="10" name="Content Placeholder 9" descr="C:\Users\User\Downloads\12957123_1135969919768874_1518237022_n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988840"/>
            <a:ext cx="31683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4DE1-3359-49DB-B3E2-D3F40BAD123D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8.5.2017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C:\Users\User\Downloads\12939301_1135969949768871_613833631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861048"/>
            <a:ext cx="31683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7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7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r>
              <a:rPr lang="sr-Latn-CS" sz="27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sz="27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sr-Latn-CS" sz="22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UTICAJ HIDROELEKTRANA NA OKOLNU SREDINU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endParaRPr lang="en-GB" sz="2400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400604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Veoma popularan i poželjan izvor energije.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Proizvedu oko 22% od ukupne električne energije u svijetu.</a:t>
            </a:r>
          </a:p>
          <a:p>
            <a:pPr>
              <a:buFont typeface="Wingdings" pitchFamily="2" charset="2"/>
              <a:buChar char="§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Pozitivni uticaji: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Smanjena ili potpuno eliminisana emisija gasova staklene bašte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Rentabilnost proizvedene električne energije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Duži životni vijek od elektrana na fosilna goriva 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Doprinos hidroakumulacionih jezera razvoju turizma, rekreacije i sporta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Značajna uloga brana u vodosnabdijevanju, navodnjavanju i regulaciji toka rijeka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Mogućnost kontrole protoka i poplavnih talasa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20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86202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sz="16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Negativni uticaji: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Akumulaciona jezera kod ravničarskih rijeka dovode do uspora toka uzvodno i podizanja nivoa podzemnih voda</a:t>
            </a:r>
            <a:endParaRPr lang="sr-Latn-CS" sz="1400" b="1" i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Urušavanje brane može dovesti do velikih katastrofa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Promjene :</a:t>
            </a:r>
          </a:p>
          <a:p>
            <a:pPr lvl="2">
              <a:buFont typeface="Arial" pitchFamily="34" charset="0"/>
              <a:buChar char="•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faune </a:t>
            </a:r>
          </a:p>
          <a:p>
            <a:pPr lvl="2">
              <a:buFont typeface="Arial" pitchFamily="34" charset="0"/>
              <a:buChar char="•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flore</a:t>
            </a:r>
          </a:p>
          <a:p>
            <a:pPr lvl="2">
              <a:buFont typeface="Arial" pitchFamily="34" charset="0"/>
              <a:buChar char="•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meteoroloških parametara i klimatskih karakteristika</a:t>
            </a:r>
          </a:p>
          <a:p>
            <a:pPr lvl="2">
              <a:buFont typeface="Arial" pitchFamily="34" charset="0"/>
              <a:buChar char="•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nivoa zračenja</a:t>
            </a:r>
          </a:p>
          <a:p>
            <a:pPr lvl="2">
              <a:buFont typeface="Arial" pitchFamily="34" charset="0"/>
              <a:buChar char="•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pejzašnih karakteristika </a:t>
            </a:r>
          </a:p>
          <a:p>
            <a:pPr lvl="2">
              <a:buFont typeface="Arial" pitchFamily="34" charset="0"/>
              <a:buChar char="•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naseljenosti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Uticaj na okolna prirodno-kulturna dobra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B86-9EA5-4767-B497-56CB0B2D9DB9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8.5.2017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Mjere zaštite životne sredine kod HE</a:t>
            </a:r>
          </a:p>
          <a:p>
            <a:pPr>
              <a:buNone/>
            </a:pPr>
            <a:endParaRPr lang="sr-Latn-CS" sz="16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Najčešće koje se sprovode su: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Rezervni tok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Prolazi za ribe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Sakupljanje i skladištenje smeća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Tehnologija za smanjenje buke i vibracije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Prijateljske turbine za ribe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Izgradnja punosistemskog mrestilišta za</a:t>
            </a:r>
          </a:p>
          <a:p>
            <a:pPr lvl="1">
              <a:buNone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     proizvodnju određenih vrsta ribe</a:t>
            </a:r>
          </a:p>
          <a:p>
            <a:pPr lvl="1">
              <a:buFont typeface="Wingdings" pitchFamily="2" charset="2"/>
              <a:buChar char="Ø"/>
            </a:pPr>
            <a:endParaRPr lang="sr-Latn-CS" sz="14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Uticaj malih HE na okolnu sredinu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Gotovo da nemaju negativnih uticaja na okruženje.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Uzrokuju minormne i zanemarljive poremećaje u životnoj sredini.</a:t>
            </a:r>
            <a:endParaRPr lang="sr-Latn-CS" sz="14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B86-9EA5-4767-B497-56CB0B2D9DB9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8.5.2017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18190911_10207945594900200_1666816606_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276872"/>
            <a:ext cx="4104456" cy="223224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05664" cy="1008112"/>
          </a:xfrm>
        </p:spPr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0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TE “PLJEVLJA”</a:t>
            </a:r>
          </a:p>
          <a:p>
            <a:pPr>
              <a:buNone/>
            </a:pPr>
            <a:endParaRPr lang="sr-Latn-CS" sz="20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4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rvi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put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sinhronizovana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mre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žu 21.oktobra 1982.godine.</a:t>
            </a:r>
            <a:endParaRPr lang="sr-Latn-CS" sz="1400" dirty="0" smtClean="0"/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Novoinstalisana snaga ( od 2009.godine) TE iznosi 218.5 MW.</a:t>
            </a:r>
          </a:p>
          <a:p>
            <a:pPr>
              <a:buFont typeface="Wingdings" pitchFamily="2" charset="2"/>
              <a:buChar char="§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Uticaj na okolinu</a:t>
            </a:r>
          </a:p>
          <a:p>
            <a:pPr>
              <a:buNone/>
            </a:pPr>
            <a:endParaRPr lang="sr-Latn-CS" sz="16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4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zv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 “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ekološka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crna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tačka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”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Najznačajniji negativan uticaj je na vazduh (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sumpor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(IV)-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oksid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oksid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azota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ugljen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(II)-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oksid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suspendovane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čestice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policikličn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aromatičn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ugljovodoni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ci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(PAH)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sr-Latn-CS" sz="1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b="1" i="1" dirty="0" smtClean="0">
                <a:latin typeface="Arial" pitchFamily="34" charset="0"/>
                <a:cs typeface="Arial" pitchFamily="34" charset="0"/>
              </a:rPr>
              <a:t>Uticaj na zdravlje stanovništva u Pljevljima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Povećan uticaj zagađenja na zdravlje ljudi.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Najugroženija djeca, trudnice, starije osobe i hronični bolesnici.</a:t>
            </a:r>
          </a:p>
          <a:p>
            <a:pPr>
              <a:buFont typeface="Wingdings" pitchFamily="2" charset="2"/>
              <a:buChar char="§"/>
            </a:pPr>
            <a:r>
              <a:rPr lang="sr-Latn-CS" sz="14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načajno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povećanj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obolijevanja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bronhitisa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astme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upale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pluća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alergijskih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bolesti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bolesti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imunog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sistema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oboljenja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kože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kostiju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povećanja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krvnog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pritiska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srčanih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bolesti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povećan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prijevremenih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porođaja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pobačaja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steriliteta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niskih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tjelesnih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ploda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anomalija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itd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sz="1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E5E9-D31A-4292-8D00-DC2DB8466C34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8.5.2017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:\Users\VESNA\Desktop\multimedia_foto_2016_07_26_te_pljevlj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060848"/>
            <a:ext cx="295232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UTICAJ </a:t>
            </a:r>
            <a:r>
              <a:rPr lang="sr-Latn-CS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KONVENCIONALNIH ENERGETSKIH IZVORA </a:t>
            </a:r>
            <a:r>
              <a:rPr lang="en-GB" sz="2400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NA OKOLNU SREDINU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sz="1700" b="1" i="1" dirty="0" smtClean="0">
                <a:latin typeface="Arial" pitchFamily="34" charset="0"/>
                <a:cs typeface="Arial" pitchFamily="34" charset="0"/>
              </a:rPr>
              <a:t>Uticaj na vodu i zemljište</a:t>
            </a:r>
          </a:p>
          <a:p>
            <a:pPr>
              <a:buFont typeface="Wingdings" pitchFamily="2" charset="2"/>
              <a:buChar char="§"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Glavni izvor  zagađenja je deponija Maljevac,zatim o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tpadne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vode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termoelektrane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upuštaju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vodotok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Vežišnicu</a:t>
            </a:r>
            <a:r>
              <a:rPr lang="sr-Latn-CS" sz="1500" dirty="0" smtClean="0">
                <a:latin typeface="Arial" pitchFamily="34" charset="0"/>
                <a:cs typeface="Arial" pitchFamily="34" charset="0"/>
              </a:rPr>
              <a:t>, ispuštanje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ostalih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otpadnih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tehnoloških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sanitarnih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latin typeface="Arial" pitchFamily="34" charset="0"/>
                <a:cs typeface="Arial" pitchFamily="34" charset="0"/>
              </a:rPr>
              <a:t>voda</a:t>
            </a:r>
            <a:r>
              <a:rPr lang="sr-Latn-CS" sz="15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CS" sz="15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Latn-CS" sz="1600" b="1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7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Ekološka predviđanja za II blok TE “Pljevlja”</a:t>
            </a:r>
          </a:p>
          <a:p>
            <a:pPr>
              <a:buFont typeface="Wingdings" pitchFamily="2" charset="2"/>
              <a:buChar char="§"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Predviđene najbolje raspoložive tehnologije</a:t>
            </a:r>
          </a:p>
          <a:p>
            <a:pPr>
              <a:buFont typeface="Wingdings" pitchFamily="2" charset="2"/>
              <a:buChar char="§"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Smanjena emisija ugljendioksida</a:t>
            </a:r>
          </a:p>
          <a:p>
            <a:pPr>
              <a:buFont typeface="Wingdings" pitchFamily="2" charset="2"/>
              <a:buChar char="§"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Smanjeno zagađivanje vazduha iz individualnih ložišta</a:t>
            </a:r>
          </a:p>
          <a:p>
            <a:pPr>
              <a:buFont typeface="Wingdings" pitchFamily="2" charset="2"/>
              <a:buChar char="§"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U toku izgradnje će neminovno doći do povećanja emisije čestica usled zemljanih radova, povećanja zagađenja česticama prašine i uglja, zagađenja površinskih i podzemnih voda, ugrožavanja flore i faune, negativnog uticaja na biodiverzitet. </a:t>
            </a:r>
          </a:p>
          <a:p>
            <a:pPr>
              <a:buFont typeface="Wingdings" pitchFamily="2" charset="2"/>
              <a:buChar char="§"/>
            </a:pPr>
            <a:endParaRPr lang="sr-Latn-C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7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Mjere za smanjenje uticaja na okolinu</a:t>
            </a:r>
          </a:p>
          <a:p>
            <a:pPr>
              <a:buFont typeface="Wingdings" pitchFamily="2" charset="2"/>
              <a:buChar char="§"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Primjena najboljih raspoloživih tehnologija : </a:t>
            </a:r>
          </a:p>
          <a:p>
            <a:pPr lvl="1">
              <a:buNone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1.Tehnologije sagorijevanja uglja</a:t>
            </a:r>
          </a:p>
          <a:p>
            <a:pPr lvl="1">
              <a:buNone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2.Tehnoligije prečišćavanja dimnih gasova</a:t>
            </a:r>
          </a:p>
          <a:p>
            <a:pPr lvl="1">
              <a:buNone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3.Tehologije za tretman otpadnih voda</a:t>
            </a:r>
          </a:p>
          <a:p>
            <a:pPr>
              <a:buFont typeface="Wingdings" pitchFamily="2" charset="2"/>
              <a:buChar char="§"/>
            </a:pPr>
            <a:r>
              <a:rPr lang="sr-Latn-CS" sz="1500" dirty="0" smtClean="0">
                <a:latin typeface="Arial" pitchFamily="34" charset="0"/>
                <a:cs typeface="Arial" pitchFamily="34" charset="0"/>
              </a:rPr>
              <a:t>Nova deponija Šumani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E5E9-D31A-4292-8D00-DC2DB8466C34}" type="datetime1">
              <a:rPr lang="sr-Latn-CS" smtClean="0">
                <a:latin typeface="Arial" pitchFamily="34" charset="0"/>
                <a:cs typeface="Arial" pitchFamily="34" charset="0"/>
              </a:rPr>
              <a:pPr/>
              <a:t>8.5.2017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V SAVJETOVANJE CG KO CIGRE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58CD-E18B-48BA-AE81-8DAA4FD43102}" type="slidenum">
              <a:rPr lang="en-GB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6192</TotalTime>
  <Words>1134</Words>
  <Application>Microsoft Office PowerPoint</Application>
  <PresentationFormat>On-screen Show (4:3)</PresentationFormat>
  <Paragraphs>192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 CRNOGORSKI KOMITET MEĐUNARODNOG VIJEĆA  ZA VELIKE ELEKTRIČNE MREŽE - CIGRE     UTICAJ KONVENCIONALNIH ENERGETSKIH IZVORA NA OKOLNU SREDINU    Prof.dr Sreten Škuletić       Vesna Ćalasan, Spec. Sci.     CRNOGORSKI KOMITET MEĐUNARODNOG VIJEĆA  ZA VELIKE ELEKTRIČNE MREŽE - CIGRE  </vt:lpstr>
      <vt:lpstr>UTICAJ KONVENCIONALNIH ENERGETSKIH IZVORA NA OKOLNU SREDINU</vt:lpstr>
      <vt:lpstr>UTICAJ KONVENCIONALNIH ENERGETSKIH IZVORA NA OKOLNU SREDINU</vt:lpstr>
      <vt:lpstr>UTICAJ KONVENCIONALNIH ENERGETSKIH IZVORA NA OKOLNU SREDINU</vt:lpstr>
      <vt:lpstr>UTICAJ KONVENCIONALNIH ENERGETSKIH IZVORA NA OKOLNU SREDINU</vt:lpstr>
      <vt:lpstr>UTICAJ KONVENCIONALNIH ENERGETSKIH IZVORA NA OKOLNU SREDINU   UTICAJ HIDROELEKTRANA NA OKOLNU SREDINU  </vt:lpstr>
      <vt:lpstr>UTICAJ KONVENCIONALNIH ENERGETSKIH IZVORA NA OKOLNU SREDINU</vt:lpstr>
      <vt:lpstr>UTICAJ KONVENCIONALNIH ENERGETSKIH IZVORA NA OKOLNU SREDINU</vt:lpstr>
      <vt:lpstr>UTICAJ KONVENCIONALNIH ENERGETSKIH IZVORA NA OKOLNU SREDINU</vt:lpstr>
      <vt:lpstr>UTICAJ KONVENCIONALNIH ENERGETSKIH IZVORA NA OKOLNU SREDINU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TERMOELEKTRANA NA UGALJ NA OKOLNU SREDINU</dc:title>
  <dc:creator>VESNA</dc:creator>
  <cp:lastModifiedBy>VESNA</cp:lastModifiedBy>
  <cp:revision>23</cp:revision>
  <dcterms:created xsi:type="dcterms:W3CDTF">2017-04-25T06:38:25Z</dcterms:created>
  <dcterms:modified xsi:type="dcterms:W3CDTF">2017-05-09T13:49:29Z</dcterms:modified>
</cp:coreProperties>
</file>