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5"/>
  </p:sldMasterIdLst>
  <p:notesMasterIdLst>
    <p:notesMasterId r:id="rId20"/>
  </p:notesMasterIdLst>
  <p:sldIdLst>
    <p:sldId id="256" r:id="rId6"/>
    <p:sldId id="258" r:id="rId7"/>
    <p:sldId id="259" r:id="rId8"/>
    <p:sldId id="276" r:id="rId9"/>
    <p:sldId id="280" r:id="rId10"/>
    <p:sldId id="261" r:id="rId11"/>
    <p:sldId id="273" r:id="rId12"/>
    <p:sldId id="260" r:id="rId13"/>
    <p:sldId id="274" r:id="rId14"/>
    <p:sldId id="278" r:id="rId15"/>
    <p:sldId id="277" r:id="rId16"/>
    <p:sldId id="275" r:id="rId17"/>
    <p:sldId id="279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2AA"/>
    <a:srgbClr val="2F6481"/>
    <a:srgbClr val="0A6192"/>
    <a:srgbClr val="0987CD"/>
    <a:srgbClr val="027FD4"/>
    <a:srgbClr val="19A1FD"/>
    <a:srgbClr val="006CCE"/>
    <a:srgbClr val="02B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2136E-C58F-421F-8F43-6BCA868E0700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3CB97-0C66-47CD-9F4F-895DD03B2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01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3CB97-0C66-47CD-9F4F-895DD03B23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2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1556792"/>
            <a:ext cx="9144000" cy="4392488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0A6192"/>
                </a:solidFill>
                <a:latin typeface="+mn-lt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" y="2828"/>
            <a:ext cx="9144001" cy="908050"/>
          </a:xfrm>
        </p:spPr>
        <p:txBody>
          <a:bodyPr/>
          <a:lstStyle>
            <a:lvl5pPr marL="1828800" indent="0" algn="l">
              <a:buNone/>
              <a:defRPr sz="3600" baseline="0">
                <a:solidFill>
                  <a:srgbClr val="0A6192"/>
                </a:solidFill>
                <a:latin typeface="+mj-lt"/>
              </a:defRPr>
            </a:lvl5pPr>
          </a:lstStyle>
          <a:p>
            <a:pPr lvl="4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1" y="5949280"/>
            <a:ext cx="914399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A619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 userDrawn="1"/>
        </p:nvSpPr>
        <p:spPr>
          <a:xfrm>
            <a:off x="1" y="619421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ME" sz="2000" dirty="0" smtClean="0">
                <a:solidFill>
                  <a:srgbClr val="0A6192"/>
                </a:solidFill>
              </a:rPr>
              <a:t>V </a:t>
            </a:r>
            <a:r>
              <a:rPr lang="sr-Latn-ME" sz="2000" dirty="0" smtClean="0">
                <a:solidFill>
                  <a:srgbClr val="0A6192"/>
                </a:solidFill>
              </a:rPr>
              <a:t>Savjetovanje CG CIGRE, </a:t>
            </a:r>
            <a:r>
              <a:rPr lang="sr-Latn-ME" sz="2000" dirty="0" smtClean="0">
                <a:solidFill>
                  <a:srgbClr val="0A6192"/>
                </a:solidFill>
              </a:rPr>
              <a:t>Bečići, </a:t>
            </a:r>
            <a:r>
              <a:rPr lang="sr-Latn-ME" sz="2000" dirty="0" smtClean="0">
                <a:solidFill>
                  <a:srgbClr val="0A6192"/>
                </a:solidFill>
              </a:rPr>
              <a:t>Maj </a:t>
            </a:r>
            <a:r>
              <a:rPr lang="sr-Latn-ME" sz="2000" dirty="0" smtClean="0">
                <a:solidFill>
                  <a:srgbClr val="0A6192"/>
                </a:solidFill>
              </a:rPr>
              <a:t>2017.</a:t>
            </a:r>
            <a:endParaRPr lang="en-US" sz="2000" dirty="0">
              <a:solidFill>
                <a:srgbClr val="0A6192"/>
              </a:solidFill>
            </a:endParaRPr>
          </a:p>
        </p:txBody>
      </p:sp>
      <p:pic>
        <p:nvPicPr>
          <p:cNvPr id="2050" name="Picture 2" descr="logo CG KO CIGR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49280"/>
            <a:ext cx="1433792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5A66A-EE61-4D9F-93D9-B3C1D4449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2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4BAC9-4BA9-4DE8-90DE-A17D03D59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0B8F0-F357-4D8C-B12B-A3C1AE8F9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1B1EC-557D-41E1-8C4D-35580AD9C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5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37719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4300" y="762000"/>
            <a:ext cx="37719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69FE3-5A7B-4B08-B783-0D123B1CA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2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07A2F-4CB7-47C4-A60C-313C062CF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2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434DF-14A8-4818-BDA8-8658C78BE2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5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90F1E-C012-43F8-84DC-25966EEDA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0D742-612C-438E-8155-9633C85C16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3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DDDFC-AA8A-4FC5-89FA-292C69B19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76962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1042EE9A-6FB2-4EF6-96CB-F3070A4795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4954" y="4365104"/>
            <a:ext cx="9168954" cy="1338064"/>
          </a:xfrm>
        </p:spPr>
        <p:txBody>
          <a:bodyPr/>
          <a:lstStyle/>
          <a:p>
            <a:r>
              <a:rPr lang="sr-Latn-ME" b="0" dirty="0" smtClean="0"/>
              <a:t>Ilija Vuksanović - CEDIS</a:t>
            </a:r>
            <a:endParaRPr lang="sr-Latn-ME" b="0" dirty="0" smtClean="0">
              <a:solidFill>
                <a:srgbClr val="0A6192"/>
              </a:solidFill>
            </a:endParaRPr>
          </a:p>
          <a:p>
            <a:r>
              <a:rPr lang="sr-Latn-ME" b="0" dirty="0" smtClean="0">
                <a:solidFill>
                  <a:srgbClr val="0A6192"/>
                </a:solidFill>
              </a:rPr>
              <a:t>Zoran Miljanić -</a:t>
            </a:r>
            <a:r>
              <a:rPr lang="sr-Latn-ME" b="0" dirty="0" smtClean="0"/>
              <a:t> UCG</a:t>
            </a:r>
            <a:endParaRPr lang="sr-Latn-ME" b="0" dirty="0" smtClean="0">
              <a:solidFill>
                <a:srgbClr val="0A619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060575"/>
            <a:ext cx="9169400" cy="2305050"/>
          </a:xfrm>
        </p:spPr>
        <p:txBody>
          <a:bodyPr/>
          <a:lstStyle/>
          <a:p>
            <a:pPr algn="ctr"/>
            <a:r>
              <a:rPr lang="sr-Latn-ME" sz="3200" b="1" dirty="0"/>
              <a:t>MOGUĆNOSTI KORIŠĆENJA FUNKCIJE LOKACIJE MJESTA KVARA MIKROPROCESORSKIH ZAŠTITNIH RELEJA U ELEKTRODISTRIBUTIVNOJ MREŽI CRNE GORE</a:t>
            </a:r>
            <a:endParaRPr lang="sr-Latn-ME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-24954" y="1340768"/>
            <a:ext cx="9168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800" dirty="0" smtClean="0">
                <a:solidFill>
                  <a:srgbClr val="0C72AA"/>
                </a:solidFill>
                <a:latin typeface="+mn-lt"/>
              </a:rPr>
              <a:t>Studijski komitet B5</a:t>
            </a:r>
            <a:endParaRPr lang="en-US" sz="2800" dirty="0">
              <a:solidFill>
                <a:srgbClr val="0C72AA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" y="36773"/>
            <a:ext cx="2219247" cy="873381"/>
          </a:xfrm>
          <a:prstGeom prst="rect">
            <a:avLst/>
          </a:prstGeom>
        </p:spPr>
      </p:pic>
      <p:pic>
        <p:nvPicPr>
          <p:cNvPr id="1028" name="Picture 4" descr="http://www.medf.ucg.ac.me/img/uc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718" y="56974"/>
            <a:ext cx="1211786" cy="121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50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" y="836712"/>
            <a:ext cx="9144000" cy="511256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Simulacija zemljospoja u izolovanoj mreži na polovini voda i na kraju voda. Snimci sa releja:</a:t>
            </a:r>
            <a:endParaRPr lang="sr-Latn-ME" sz="2400" b="0" dirty="0">
              <a:latin typeface="Arial" pitchFamily="34" charset="0"/>
              <a:cs typeface="Arial" pitchFamily="34" charset="0"/>
            </a:endParaRPr>
          </a:p>
          <a:p>
            <a:endParaRPr lang="sr-Latn-ME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-10270"/>
            <a:ext cx="9144000" cy="1052736"/>
          </a:xfrm>
        </p:spPr>
        <p:txBody>
          <a:bodyPr>
            <a:noAutofit/>
          </a:bodyPr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lang="sr-Latn-ME" sz="4400" dirty="0" smtClean="0">
                <a:solidFill>
                  <a:srgbClr val="1B87B7"/>
                </a:solidFill>
                <a:latin typeface="Impact"/>
              </a:rPr>
              <a:t>Rezultati laboratorijskog ispitivanja</a:t>
            </a: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08" y="2132136"/>
            <a:ext cx="4104456" cy="1523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003" y="2132136"/>
            <a:ext cx="4102359" cy="1523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61" t="2542" r="36375" b="3975"/>
          <a:stretch>
            <a:fillRect/>
          </a:stretch>
        </p:blipFill>
        <p:spPr bwMode="auto">
          <a:xfrm>
            <a:off x="603908" y="3677704"/>
            <a:ext cx="201622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1" t="2550" r="36415" b="4237"/>
          <a:stretch>
            <a:fillRect/>
          </a:stretch>
        </p:blipFill>
        <p:spPr bwMode="auto">
          <a:xfrm>
            <a:off x="2958083" y="3708040"/>
            <a:ext cx="2045965" cy="1985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236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461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ME" sz="4400" b="1" kern="0" dirty="0" smtClean="0">
                <a:solidFill>
                  <a:srgbClr val="1B87B7"/>
                </a:solidFill>
                <a:latin typeface="Impact"/>
              </a:rPr>
              <a:t>Simulacija kvara na realnoj mreži</a:t>
            </a:r>
            <a:endParaRPr lang="sr-Latn-ME" sz="2400" kern="0" dirty="0" smtClean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sr-Latn-ME" sz="2400" kern="0" dirty="0" smtClean="0">
                <a:solidFill>
                  <a:srgbClr val="1B87B7">
                    <a:lumMod val="50000"/>
                  </a:srgbClr>
                </a:solidFill>
                <a:latin typeface="Arial"/>
                <a:cs typeface="Arial" pitchFamily="34" charset="0"/>
              </a:rPr>
              <a:t>U </a:t>
            </a:r>
            <a:r>
              <a:rPr lang="sr-Latn-ME" sz="2400" kern="0" dirty="0">
                <a:solidFill>
                  <a:srgbClr val="1B87B7">
                    <a:lumMod val="50000"/>
                  </a:srgbClr>
                </a:solidFill>
                <a:latin typeface="Arial"/>
                <a:cs typeface="Arial" pitchFamily="34" charset="0"/>
              </a:rPr>
              <a:t>cilju potvrde zaključaka izvedenih nakon laboratorijskih ispitivanja releja izvršena je simulacija zemljospoja na realnom vodu analizirane 10 kV </a:t>
            </a:r>
            <a:r>
              <a:rPr lang="sr-Latn-ME" sz="2400" kern="0" dirty="0" smtClean="0">
                <a:solidFill>
                  <a:srgbClr val="1B87B7">
                    <a:lumMod val="50000"/>
                  </a:srgbClr>
                </a:solidFill>
                <a:latin typeface="Arial"/>
                <a:cs typeface="Arial" pitchFamily="34" charset="0"/>
              </a:rPr>
              <a:t>mreže.</a:t>
            </a:r>
            <a:endParaRPr lang="sr-Latn-ME" sz="2400" kern="0" dirty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sr-Latn-ME" sz="2400" kern="0" dirty="0" smtClean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sr-Latn-ME" sz="2400" kern="0" dirty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sr-Latn-ME" sz="2400" kern="0" dirty="0" smtClean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sr-Latn-ME" sz="2400" kern="0" dirty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sr-Latn-ME" sz="2400" kern="0" dirty="0" smtClean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sr-Latn-ME" sz="2400" kern="0" dirty="0">
              <a:solidFill>
                <a:srgbClr val="1B87B7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2132856"/>
            <a:ext cx="4680520" cy="165618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467544" y="3913313"/>
            <a:ext cx="2268760" cy="223224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3599562" y="3913313"/>
            <a:ext cx="2196574" cy="22322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92080" y="213285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Zemljospoj na 5 km od napojne TS – snimak </a:t>
            </a:r>
            <a:r>
              <a:rPr lang="hr-HR" dirty="0" smtClean="0">
                <a:solidFill>
                  <a:schemeClr val="tx2"/>
                </a:solidFill>
              </a:rPr>
              <a:t>kvara</a:t>
            </a:r>
            <a:endParaRPr lang="sr-Latn-M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5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" y="836712"/>
            <a:ext cx="9144000" cy="511256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sr-Latn-ME" sz="2400" b="0" dirty="0">
                <a:latin typeface="Arial" pitchFamily="34" charset="0"/>
                <a:cs typeface="Arial" pitchFamily="34" charset="0"/>
              </a:rPr>
              <a:t>tropolni i dvopolni kratki </a:t>
            </a: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spoj, uočava </a:t>
            </a:r>
            <a:r>
              <a:rPr lang="sr-Latn-ME" sz="2400" b="0" dirty="0">
                <a:latin typeface="Arial" pitchFamily="34" charset="0"/>
                <a:cs typeface="Arial" pitchFamily="34" charset="0"/>
              </a:rPr>
              <a:t>se uspješna identifikacija tipa kvara, kao i prihvatljiva preciznost određivanja mjesta kvara (parameter Location na slikama</a:t>
            </a: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2400" b="0" dirty="0">
                <a:latin typeface="Arial" pitchFamily="34" charset="0"/>
                <a:cs typeface="Arial" pitchFamily="34" charset="0"/>
              </a:rPr>
              <a:t>Kada je u pitanju </a:t>
            </a: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zemljospoj tip </a:t>
            </a:r>
            <a:r>
              <a:rPr lang="sr-Latn-ME" sz="2400" b="0" dirty="0">
                <a:latin typeface="Arial" pitchFamily="34" charset="0"/>
                <a:cs typeface="Arial" pitchFamily="34" charset="0"/>
              </a:rPr>
              <a:t>kvara je identifikovan, ali mjesto kvara nije određeno. </a:t>
            </a: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Posmatrana </a:t>
            </a:r>
            <a:r>
              <a:rPr lang="sr-Latn-ME" sz="2400" b="0" dirty="0">
                <a:latin typeface="Arial" pitchFamily="34" charset="0"/>
                <a:cs typeface="Arial" pitchFamily="34" charset="0"/>
              </a:rPr>
              <a:t>10 kV mreža radi sa izolovanom neutralnom tačkom, impedansa koju mjeri relej je prvenstveno određena otočnim, a ne rednim parametrima voda koji se posmatra, pa sama metoda za lokaciju kvara, koja je zasnovana na rednim parametrima voda, nije </a:t>
            </a: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primjenljiva.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Detekcija </a:t>
            </a:r>
            <a:r>
              <a:rPr lang="sr-Latn-ME" sz="2400" b="0" dirty="0">
                <a:latin typeface="Arial" pitchFamily="34" charset="0"/>
                <a:cs typeface="Arial" pitchFamily="34" charset="0"/>
              </a:rPr>
              <a:t>mjesta kvara za slučaj </a:t>
            </a:r>
            <a:r>
              <a:rPr lang="sr-Latn-ME" sz="2400" b="0" dirty="0" smtClean="0">
                <a:latin typeface="Arial" pitchFamily="34" charset="0"/>
                <a:cs typeface="Arial" pitchFamily="34" charset="0"/>
              </a:rPr>
              <a:t>zemljospoja bi </a:t>
            </a:r>
            <a:r>
              <a:rPr lang="sr-Latn-ME" sz="2400" b="0" dirty="0">
                <a:latin typeface="Arial" pitchFamily="34" charset="0"/>
                <a:cs typeface="Arial" pitchFamily="34" charset="0"/>
              </a:rPr>
              <a:t>bila moguća u slučaju direktno uzemljenog zvjezdišta, jer bi tada struja kvara bila prvenstveno određena rednim parametrima voda</a:t>
            </a:r>
            <a:endParaRPr lang="sr-Latn-ME" sz="2400" b="0" dirty="0" smtClean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3600" b="0" dirty="0" smtClean="0">
                <a:solidFill>
                  <a:srgbClr val="0A6192"/>
                </a:solidFill>
                <a:latin typeface="+mj-lt"/>
                <a:cs typeface="Arial" pitchFamily="34" charset="0"/>
              </a:rPr>
              <a:t>Analiza rezultata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511256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Većina 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savremenih numeričkih releja ima mogućnost proračuna i prikazivanja udaljenosti mjesta </a:t>
            </a: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kvara.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Upotrebljivost te informacije zavisi 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u značajnoj mjeri od prirode mreže na koju je </a:t>
            </a: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primjenjen.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Prenosni 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vodovi pretežno imaju ravnomjereno raspoređenje impedanse, i vrlo </a:t>
            </a: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malo 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ili nimalo ogranaka, što za posledicu ima da je upotreba lokatora kvara praktičnija na prenosnim vodovima. </a:t>
            </a:r>
            <a:endParaRPr lang="sr-Latn-ME" sz="1800" b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Prije 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dostupnosti numeričkih releja, distribucije su se velikim djelom oslanjale na prijave kvarova od strane potrošača ili na obilazak trase radi pronalaženja mjesta kvara</a:t>
            </a: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1800" b="0" dirty="0" err="1">
                <a:latin typeface="Arial" pitchFamily="34" charset="0"/>
                <a:cs typeface="Arial" pitchFamily="34" charset="0"/>
              </a:rPr>
              <a:t>Lokator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 kvara može biti važno sredstvo operatorima </a:t>
            </a:r>
            <a:r>
              <a:rPr lang="sr-Latn-ME" sz="1800" b="0" dirty="0" err="1">
                <a:latin typeface="Arial" pitchFamily="34" charset="0"/>
                <a:cs typeface="Arial" pitchFamily="34" charset="0"/>
              </a:rPr>
              <a:t>elektrodistributivne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 mreže za skraćivanje </a:t>
            </a:r>
            <a:r>
              <a:rPr lang="sr-Latn-ME" sz="1800" b="0" dirty="0" err="1">
                <a:latin typeface="Arial" pitchFamily="34" charset="0"/>
                <a:cs typeface="Arial" pitchFamily="34" charset="0"/>
              </a:rPr>
              <a:t>vremena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ME" sz="1800" b="0" dirty="0" err="1">
                <a:latin typeface="Arial" pitchFamily="34" charset="0"/>
                <a:cs typeface="Arial" pitchFamily="34" charset="0"/>
              </a:rPr>
              <a:t>beznaponskog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 stanja. </a:t>
            </a:r>
            <a:endParaRPr lang="sr-Latn-ME" sz="1800" b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primjeru razgranate mreže se vidi da je zbog pokrivanja velike površine i obuhvaćenih različitih terena problematično određivanje ulaznih parametara, kao da čak i u slučaju tačnog određivanja udaljenosti mjesta kvara kod razgranatih mreža to može značiti obilazak </a:t>
            </a:r>
            <a:r>
              <a:rPr lang="sr-Latn-ME" sz="1800" b="0" dirty="0" smtClean="0">
                <a:latin typeface="Arial" pitchFamily="34" charset="0"/>
                <a:cs typeface="Arial" pitchFamily="34" charset="0"/>
              </a:rPr>
              <a:t>svih 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onih ogranaka koji se nalaze unutar zadate udaljenosti.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1800" b="0" dirty="0">
                <a:latin typeface="Arial" pitchFamily="34" charset="0"/>
                <a:cs typeface="Arial" pitchFamily="34" charset="0"/>
              </a:rPr>
              <a:t>Pored svega navedenog, sam </a:t>
            </a:r>
            <a:r>
              <a:rPr lang="sr-Latn-ME" sz="1800" b="0" dirty="0" err="1">
                <a:latin typeface="Arial" pitchFamily="34" charset="0"/>
                <a:cs typeface="Arial" pitchFamily="34" charset="0"/>
              </a:rPr>
              <a:t>inžinjer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 zadužen za </a:t>
            </a:r>
            <a:r>
              <a:rPr lang="sr-Latn-ME" sz="1800" b="0" dirty="0" err="1">
                <a:latin typeface="Arial" pitchFamily="34" charset="0"/>
                <a:cs typeface="Arial" pitchFamily="34" charset="0"/>
              </a:rPr>
              <a:t>relejnu</a:t>
            </a:r>
            <a:r>
              <a:rPr lang="sr-Latn-ME" sz="1800" b="0" dirty="0">
                <a:latin typeface="Arial" pitchFamily="34" charset="0"/>
                <a:cs typeface="Arial" pitchFamily="34" charset="0"/>
              </a:rPr>
              <a:t> zaštitu treba da bude upoznat sa različitim algoritmima koje izvršava relej.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sr-Latn-ME" sz="1800" b="0" dirty="0" smtClean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3600" b="0" dirty="0" smtClean="0">
                <a:solidFill>
                  <a:srgbClr val="0A6192"/>
                </a:solidFill>
                <a:latin typeface="+mj-lt"/>
                <a:cs typeface="Arial" pitchFamily="34" charset="0"/>
              </a:rPr>
              <a:t>Zaključak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9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" y="2636912"/>
            <a:ext cx="9144000" cy="3312368"/>
          </a:xfrm>
        </p:spPr>
        <p:txBody>
          <a:bodyPr/>
          <a:lstStyle/>
          <a:p>
            <a:pPr algn="ctr"/>
            <a:r>
              <a:rPr lang="sr-Latn-ME" sz="4400" b="0" dirty="0">
                <a:latin typeface="+mj-lt"/>
              </a:rPr>
              <a:t>HVALA NA PAŽNJI!</a:t>
            </a:r>
            <a:endParaRPr lang="en-US" sz="44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3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475252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r-Latn-RS" b="0" dirty="0"/>
              <a:t>P</a:t>
            </a:r>
            <a:r>
              <a:rPr lang="sr-Latn-RS" b="0" dirty="0" smtClean="0"/>
              <a:t>odizanje </a:t>
            </a:r>
            <a:r>
              <a:rPr lang="sr-Latn-RS" b="0" dirty="0"/>
              <a:t>pogonske spremnosti i </a:t>
            </a:r>
            <a:r>
              <a:rPr lang="sr-Latn-RS" b="0" dirty="0" err="1"/>
              <a:t>minimizacija</a:t>
            </a:r>
            <a:r>
              <a:rPr lang="sr-Latn-RS" b="0" dirty="0"/>
              <a:t> </a:t>
            </a:r>
            <a:r>
              <a:rPr lang="sr-Latn-RS" b="0" dirty="0" err="1"/>
              <a:t>beznaponskih</a:t>
            </a:r>
            <a:r>
              <a:rPr lang="sr-Latn-RS" b="0" dirty="0"/>
              <a:t> stanja </a:t>
            </a:r>
            <a:r>
              <a:rPr lang="sr-Latn-RS" b="0" dirty="0" smtClean="0"/>
              <a:t>potrošača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r-Latn-RS" b="0" dirty="0" smtClean="0"/>
              <a:t>Upotreba funkcije lociranja </a:t>
            </a:r>
            <a:r>
              <a:rPr lang="sr-Latn-RS" b="0" dirty="0" err="1" smtClean="0"/>
              <a:t>mjesta</a:t>
            </a:r>
            <a:r>
              <a:rPr lang="sr-Latn-RS" b="0" dirty="0" smtClean="0"/>
              <a:t> kvara u cilju što bržeg otklanjanja kvara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r-Latn-RS" b="0" dirty="0"/>
              <a:t>Izražene dužine, nehomogenost i često nedovoljno pouzdano poznavanje svih tehničkih parametara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sr-Latn-RS" b="0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5715000" cy="836613"/>
          </a:xfrm>
        </p:spPr>
        <p:txBody>
          <a:bodyPr/>
          <a:lstStyle/>
          <a:p>
            <a:r>
              <a:rPr lang="sr-Latn-ME" sz="4000" dirty="0" smtClean="0">
                <a:solidFill>
                  <a:srgbClr val="0A6192"/>
                </a:solidFill>
              </a:rPr>
              <a:t>Uvod</a:t>
            </a:r>
            <a:endParaRPr lang="en-US" sz="4000" dirty="0">
              <a:solidFill>
                <a:srgbClr val="0A6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Metoda </a:t>
            </a:r>
            <a:r>
              <a:rPr lang="sr-Latn-ME" b="0" dirty="0" err="1">
                <a:latin typeface="Arial" pitchFamily="34" charset="0"/>
                <a:cs typeface="Arial" pitchFamily="34" charset="0"/>
              </a:rPr>
              <a:t>reaktanse</a:t>
            </a:r>
            <a:r>
              <a:rPr lang="sr-Latn-ME" b="0" dirty="0">
                <a:latin typeface="Arial" pitchFamily="34" charset="0"/>
                <a:cs typeface="Arial" pitchFamily="34" charset="0"/>
              </a:rPr>
              <a:t> (na jednom kraju voda);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r-Latn-ME" b="0" dirty="0" err="1" smtClean="0">
                <a:latin typeface="Arial" pitchFamily="34" charset="0"/>
                <a:cs typeface="Arial" pitchFamily="34" charset="0"/>
              </a:rPr>
              <a:t>Takagi</a:t>
            </a:r>
            <a:r>
              <a:rPr lang="sr-Latn-ME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ME" b="0" dirty="0">
                <a:latin typeface="Arial" pitchFamily="34" charset="0"/>
                <a:cs typeface="Arial" pitchFamily="34" charset="0"/>
              </a:rPr>
              <a:t>metoda (na jednom kraju voda);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Modifikovana </a:t>
            </a:r>
            <a:r>
              <a:rPr lang="sr-Latn-ME" b="0" dirty="0" err="1">
                <a:latin typeface="Arial" pitchFamily="34" charset="0"/>
                <a:cs typeface="Arial" pitchFamily="34" charset="0"/>
              </a:rPr>
              <a:t>Takagi</a:t>
            </a:r>
            <a:r>
              <a:rPr lang="sr-Latn-ME" b="0" dirty="0">
                <a:latin typeface="Arial" pitchFamily="34" charset="0"/>
                <a:cs typeface="Arial" pitchFamily="34" charset="0"/>
              </a:rPr>
              <a:t> metoda koja je korigovana za razlike ugla impedanse izvora (na jednom kraju voda);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Metoda </a:t>
            </a:r>
            <a:r>
              <a:rPr lang="sr-Latn-ME" b="0" dirty="0">
                <a:latin typeface="Arial" pitchFamily="34" charset="0"/>
                <a:cs typeface="Arial" pitchFamily="34" charset="0"/>
              </a:rPr>
              <a:t>inverznog </a:t>
            </a:r>
            <a:r>
              <a:rPr lang="sr-Latn-ME" b="0" dirty="0" err="1">
                <a:latin typeface="Arial" pitchFamily="34" charset="0"/>
                <a:cs typeface="Arial" pitchFamily="34" charset="0"/>
              </a:rPr>
              <a:t>redosleda</a:t>
            </a:r>
            <a:r>
              <a:rPr lang="sr-Latn-ME" b="0" dirty="0">
                <a:latin typeface="Arial" pitchFamily="34" charset="0"/>
                <a:cs typeface="Arial" pitchFamily="34" charset="0"/>
              </a:rPr>
              <a:t> (na dva kraja).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marL="0" indent="0">
              <a:buNone/>
            </a:pPr>
            <a:r>
              <a:rPr lang="sr-Latn-ME" sz="4000" b="0" dirty="0" smtClean="0">
                <a:solidFill>
                  <a:srgbClr val="0A6192"/>
                </a:solidFill>
                <a:latin typeface="Impact" pitchFamily="34" charset="0"/>
                <a:cs typeface="Arial" pitchFamily="34" charset="0"/>
              </a:rPr>
              <a:t>Metode određivanja lokacije kvara</a:t>
            </a:r>
            <a:endParaRPr lang="en-US" sz="4000" b="0" dirty="0">
              <a:solidFill>
                <a:srgbClr val="0A6192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Definisanje problema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8892480" cy="12268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Latn-ME" sz="2800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Kao primjer uzet je vazdušni </a:t>
            </a:r>
            <a:r>
              <a:rPr lang="sr-Latn-ME" sz="2800" b="0" dirty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vod 10kV ukupne </a:t>
            </a:r>
            <a:r>
              <a:rPr lang="sr-Latn-ME" sz="2800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dužine </a:t>
            </a:r>
            <a:r>
              <a:rPr lang="sr-Latn-ME" sz="2800" b="0" dirty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39km, </a:t>
            </a:r>
            <a:r>
              <a:rPr lang="sr-Latn-ME" sz="2800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najveće udaljenost do </a:t>
            </a:r>
            <a:r>
              <a:rPr lang="sr-Latn-ME" sz="2800" b="0" dirty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mjesta kvara </a:t>
            </a:r>
            <a:r>
              <a:rPr lang="sr-Latn-ME" sz="2800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22km.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ME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83181"/>
              </p:ext>
            </p:extLst>
          </p:nvPr>
        </p:nvGraphicFramePr>
        <p:xfrm>
          <a:off x="115888" y="2475113"/>
          <a:ext cx="8640962" cy="2034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48"/>
                <a:gridCol w="1654508"/>
                <a:gridCol w="821950"/>
                <a:gridCol w="946084"/>
                <a:gridCol w="946084"/>
                <a:gridCol w="941410"/>
                <a:gridCol w="946084"/>
                <a:gridCol w="946084"/>
                <a:gridCol w="941410"/>
              </a:tblGrid>
              <a:tr h="508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Vod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Tip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Du</a:t>
                      </a:r>
                      <a:r>
                        <a:rPr lang="sr-Latn-RS" sz="1000">
                          <a:effectLst/>
                        </a:rPr>
                        <a:t>žina</a:t>
                      </a:r>
                      <a:endParaRPr lang="sr-Latn-ME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[km]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</a:t>
                      </a:r>
                      <a:r>
                        <a:rPr lang="hr-HR" sz="1000" baseline="-25000">
                          <a:effectLst/>
                        </a:rPr>
                        <a:t>(1)</a:t>
                      </a:r>
                      <a:r>
                        <a:rPr lang="hr-HR" sz="1000">
                          <a:effectLst/>
                        </a:rPr>
                        <a:t>'</a:t>
                      </a:r>
                      <a:endParaRPr lang="sr-Latn-ME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[W]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X</a:t>
                      </a:r>
                      <a:r>
                        <a:rPr lang="hr-HR" sz="1000" baseline="-25000">
                          <a:effectLst/>
                        </a:rPr>
                        <a:t>(1)</a:t>
                      </a:r>
                      <a:r>
                        <a:rPr lang="hr-HR" sz="1000">
                          <a:effectLst/>
                        </a:rPr>
                        <a:t>'</a:t>
                      </a:r>
                      <a:endParaRPr lang="sr-Latn-ME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[W]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</a:t>
                      </a:r>
                      <a:r>
                        <a:rPr lang="hr-HR" sz="1000" baseline="-25000">
                          <a:effectLst/>
                        </a:rPr>
                        <a:t>(1)</a:t>
                      </a:r>
                      <a:r>
                        <a:rPr lang="hr-HR" sz="1000">
                          <a:effectLst/>
                        </a:rPr>
                        <a:t>'</a:t>
                      </a:r>
                      <a:endParaRPr lang="sr-Latn-ME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[W]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</a:t>
                      </a:r>
                      <a:r>
                        <a:rPr lang="hr-HR" sz="1000" baseline="-25000">
                          <a:effectLst/>
                        </a:rPr>
                        <a:t>(0)</a:t>
                      </a:r>
                      <a:r>
                        <a:rPr lang="hr-HR" sz="1000">
                          <a:effectLst/>
                        </a:rPr>
                        <a:t>'</a:t>
                      </a:r>
                      <a:endParaRPr lang="sr-Latn-ME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[W]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X</a:t>
                      </a:r>
                      <a:r>
                        <a:rPr lang="hr-HR" sz="1000" baseline="-25000" dirty="0">
                          <a:effectLst/>
                        </a:rPr>
                        <a:t>(0)</a:t>
                      </a:r>
                      <a:r>
                        <a:rPr lang="hr-HR" sz="1000" dirty="0">
                          <a:effectLst/>
                        </a:rPr>
                        <a:t>'</a:t>
                      </a:r>
                      <a:endParaRPr lang="sr-Latn-ME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[W]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C</a:t>
                      </a:r>
                      <a:r>
                        <a:rPr lang="hr-HR" sz="1000" baseline="-25000">
                          <a:effectLst/>
                        </a:rPr>
                        <a:t>(0)</a:t>
                      </a:r>
                      <a:r>
                        <a:rPr lang="hr-HR" sz="1000">
                          <a:effectLst/>
                        </a:rPr>
                        <a:t>'</a:t>
                      </a:r>
                      <a:endParaRPr lang="sr-Latn-ME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[W]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V1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AL/Č 3×35 mm</a:t>
                      </a:r>
                      <a:r>
                        <a:rPr lang="hr-HR" sz="1000" baseline="30000">
                          <a:effectLst/>
                        </a:rPr>
                        <a:t>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39,1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0,866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0,388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9,4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1,034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1,613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4,2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AL/Č 3×25 mm</a:t>
                      </a:r>
                      <a:r>
                        <a:rPr lang="hr-HR" sz="1000" baseline="30000" dirty="0">
                          <a:effectLst/>
                        </a:rPr>
                        <a:t>2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10,523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1,255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0,399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9,13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1,403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1,624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4,21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XHP 48A 3×150 mm</a:t>
                      </a:r>
                      <a:r>
                        <a:rPr lang="hr-HR" sz="1000" baseline="30000">
                          <a:effectLst/>
                        </a:rPr>
                        <a:t>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2,762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0,129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0,114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374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0,767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0,285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0,374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AL/Č 3×35 mm</a:t>
                      </a:r>
                      <a:r>
                        <a:rPr lang="hr-HR" sz="1000" baseline="30000">
                          <a:effectLst/>
                        </a:rPr>
                        <a:t>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14,577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0,866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0,388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9,4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1,034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1,613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4,2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V5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AL/Č 3×50 mm</a:t>
                      </a:r>
                      <a:r>
                        <a:rPr lang="hr-HR" sz="1000" baseline="30000">
                          <a:effectLst/>
                        </a:rPr>
                        <a:t>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27,708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0,615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0,376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9,7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0,763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1,602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4,319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V6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AL/Č 3×16 mm</a:t>
                      </a:r>
                      <a:r>
                        <a:rPr lang="hr-HR" sz="1000" baseline="30000">
                          <a:effectLst/>
                        </a:rPr>
                        <a:t>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8,485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1,916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0,412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8,83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2,064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1,637</a:t>
                      </a:r>
                      <a:endParaRPr lang="sr-Latn-M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4,14</a:t>
                      </a:r>
                      <a:endParaRPr lang="sr-Latn-M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5888" y="2908031"/>
            <a:ext cx="87765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M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r-Latn-M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M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773" y="2154342"/>
            <a:ext cx="34705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sr-Latn-RS" sz="1600" dirty="0">
                <a:solidFill>
                  <a:srgbClr val="0A619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Tabela I. Karakteristike 10 </a:t>
            </a:r>
            <a:r>
              <a:rPr lang="sr-Latn-RS" sz="1600" dirty="0" err="1">
                <a:solidFill>
                  <a:srgbClr val="0A619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kV</a:t>
            </a:r>
            <a:r>
              <a:rPr lang="sr-Latn-RS" sz="1600" dirty="0">
                <a:solidFill>
                  <a:srgbClr val="0A619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mreže</a:t>
            </a:r>
            <a:endParaRPr lang="sr-Latn-ME" sz="1600" dirty="0">
              <a:solidFill>
                <a:srgbClr val="0A619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3701"/>
              </p:ext>
            </p:extLst>
          </p:nvPr>
        </p:nvGraphicFramePr>
        <p:xfrm>
          <a:off x="140668" y="4905164"/>
          <a:ext cx="8007099" cy="90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8786"/>
                <a:gridCol w="3738313"/>
              </a:tblGrid>
              <a:tr h="392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000" dirty="0">
                          <a:effectLst/>
                          <a:latin typeface="+mn-lt"/>
                        </a:rPr>
                        <a:t>Strujni </a:t>
                      </a:r>
                      <a:r>
                        <a:rPr lang="sr-Latn-RS" sz="1000" dirty="0" err="1">
                          <a:effectLst/>
                          <a:latin typeface="+mn-lt"/>
                        </a:rPr>
                        <a:t>mjerni</a:t>
                      </a:r>
                      <a:r>
                        <a:rPr lang="sr-Latn-RS" sz="1000" dirty="0">
                          <a:effectLst/>
                          <a:latin typeface="+mn-lt"/>
                        </a:rPr>
                        <a:t> transformatori</a:t>
                      </a:r>
                      <a:endParaRPr lang="sr-Latn-ME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200/5/5A</a:t>
                      </a:r>
                      <a:endParaRPr lang="sr-Latn-ME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000" dirty="0">
                          <a:effectLst/>
                          <a:latin typeface="+mn-lt"/>
                        </a:rPr>
                        <a:t>Naponski </a:t>
                      </a:r>
                      <a:r>
                        <a:rPr lang="sr-Latn-RS" sz="1000" dirty="0" err="1">
                          <a:effectLst/>
                          <a:latin typeface="+mn-lt"/>
                        </a:rPr>
                        <a:t>mjerni</a:t>
                      </a:r>
                      <a:r>
                        <a:rPr lang="sr-Latn-RS" sz="1000" dirty="0">
                          <a:effectLst/>
                          <a:latin typeface="+mn-lt"/>
                        </a:rPr>
                        <a:t> transformatori</a:t>
                      </a:r>
                      <a:endParaRPr lang="sr-Latn-ME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                       kV</a:t>
                      </a:r>
                      <a:endParaRPr lang="sr-Latn-ME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396" y="5390399"/>
            <a:ext cx="704762" cy="3428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03773" y="4602614"/>
            <a:ext cx="6318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1600" dirty="0">
                <a:solidFill>
                  <a:srgbClr val="0A6192"/>
                </a:solidFill>
              </a:rPr>
              <a:t>Tabela II. Karakteristike mjernih transformatora</a:t>
            </a:r>
          </a:p>
        </p:txBody>
      </p:sp>
    </p:spTree>
    <p:extLst>
      <p:ext uri="{BB962C8B-B14F-4D97-AF65-F5344CB8AC3E}">
        <p14:creationId xmlns:p14="http://schemas.microsoft.com/office/powerpoint/2010/main" val="18167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Definisanje problema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924704" y="1075284"/>
            <a:ext cx="32832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sr-Latn-RS" sz="1600" dirty="0">
                <a:solidFill>
                  <a:srgbClr val="0A619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Konfiguracija testiranog izvoda V1</a:t>
            </a:r>
            <a:endParaRPr lang="sr-Latn-ME" sz="1600" dirty="0">
              <a:solidFill>
                <a:srgbClr val="0A619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6" y="1413838"/>
            <a:ext cx="7045465" cy="498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1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sr-Latn-ME" kern="0" dirty="0" smtClean="0"/>
              <a:t>Impedantna metoda</a:t>
            </a:r>
            <a:endParaRPr lang="en-GB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ubtitle 1"/>
              <p:cNvSpPr txBox="1">
                <a:spLocks/>
              </p:cNvSpPr>
              <p:nvPr/>
            </p:nvSpPr>
            <p:spPr>
              <a:xfrm>
                <a:off x="0" y="836712"/>
                <a:ext cx="9144000" cy="579268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sr-Latn-ME" sz="2400" b="0" kern="0" dirty="0" smtClean="0">
                    <a:solidFill>
                      <a:schemeClr val="tx2">
                        <a:lumMod val="50000"/>
                      </a:schemeClr>
                    </a:solidFill>
                    <a:cs typeface="Arial" pitchFamily="34" charset="0"/>
                  </a:rPr>
                  <a:t>Mikroprocesorski relej na vodu iz primjera koristi impedantnu metodu i od parametra potrebno je unijeti direktnu i nultu impedansu voda i njihove uglove.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sr-Latn-ME" sz="2400" b="0" kern="0" dirty="0" smtClean="0">
                    <a:solidFill>
                      <a:schemeClr val="tx2">
                        <a:lumMod val="50000"/>
                      </a:schemeClr>
                    </a:solidFill>
                    <a:cs typeface="Arial" pitchFamily="34" charset="0"/>
                  </a:rPr>
                  <a:t>Prema podacima iz Tabele I </a:t>
                </a:r>
                <a:r>
                  <a:rPr lang="sr-Latn-ME" sz="2400" b="0" kern="0" dirty="0" smtClean="0">
                    <a:solidFill>
                      <a:schemeClr val="tx2">
                        <a:lumMod val="50000"/>
                      </a:schemeClr>
                    </a:solidFill>
                    <a:cs typeface="Arial" pitchFamily="34" charset="0"/>
                  </a:rPr>
                  <a:t>i</a:t>
                </a:r>
                <a:r>
                  <a:rPr lang="sr-Latn-ME" sz="2400" b="0" kern="0" dirty="0" smtClean="0">
                    <a:solidFill>
                      <a:schemeClr val="tx2">
                        <a:lumMod val="50000"/>
                      </a:schemeClr>
                    </a:solidFill>
                    <a:cs typeface="Arial" pitchFamily="34" charset="0"/>
                  </a:rPr>
                  <a:t> Tabele II dobijamo tražene parametre na sledeći način:</a:t>
                </a:r>
              </a:p>
              <a:p>
                <a:pPr marL="0" indent="0">
                  <a:buNone/>
                </a:pPr>
                <a:r>
                  <a:rPr lang="sr-Latn-ME" sz="2400" b="0" kern="0" dirty="0" smtClean="0">
                    <a:solidFill>
                      <a:schemeClr val="tx2">
                        <a:lumMod val="50000"/>
                      </a:schemeClr>
                    </a:solidFill>
                    <a:cs typeface="Arial" pitchFamily="34" charset="0"/>
                  </a:rPr>
                  <a:t>Direktna </a:t>
                </a:r>
                <a:r>
                  <a:rPr lang="sr-Latn-ME" sz="2400" b="0" kern="0" dirty="0">
                    <a:solidFill>
                      <a:schemeClr val="tx2">
                        <a:lumMod val="50000"/>
                      </a:schemeClr>
                    </a:solidFill>
                    <a:cs typeface="Arial" pitchFamily="34" charset="0"/>
                  </a:rPr>
                  <a:t>impedansa</a:t>
                </a:r>
                <a:r>
                  <a:rPr lang="sr-Latn-ME" sz="2400" b="0" kern="0" dirty="0" smtClean="0">
                    <a:solidFill>
                      <a:schemeClr val="tx2">
                        <a:lumMod val="50000"/>
                      </a:schemeClr>
                    </a:solidFill>
                    <a:cs typeface="Arial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sr-Latn-ME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𝑅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1</m:t>
                        </m:r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𝑅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1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∗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𝐿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=0,866∗22,173=19,2 Ω</m:t>
                    </m:r>
                  </m:oMath>
                </a14:m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                                                    </a:t>
                </a:r>
                <a:r>
                  <a:rPr lang="sr-Latn-RS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𝑋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1</m:t>
                        </m:r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𝑋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1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∗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𝐿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=0,388∗22,173=8,6 Ω</m:t>
                    </m:r>
                  </m:oMath>
                </a14:m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   </a:t>
                </a:r>
                <a:r>
                  <a:rPr lang="sr-Latn-RS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                                                         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𝜑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1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𝑎𝑟𝑐𝑡𝑔</m:t>
                    </m:r>
                    <m:d>
                      <m:d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dPr>
                      <m:e>
                        <m:f>
                          <m:f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=24,13°</m:t>
                    </m:r>
                  </m:oMath>
                </a14:m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r>
                  <a:rPr lang="sr-Latn-RS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                                                          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𝑍</m:t>
                            </m:r>
                          </m:e>
                          <m:sub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r-Latn-ME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1</m:t>
                                    </m:r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𝑣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2</m:t>
                            </m:r>
                          </m:sup>
                        </m:sSup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+</m:t>
                        </m:r>
                        <m:sSup>
                          <m:sSup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r-Latn-ME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1</m:t>
                                    </m:r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𝑣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=21 Ω</m:t>
                    </m:r>
                  </m:oMath>
                </a14:m>
                <a:endParaRPr lang="sr-Latn-ME" sz="2400" b="0" kern="0" dirty="0" smtClean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Svedeno na sekundarne </a:t>
                </a:r>
                <a:r>
                  <a:rPr lang="sr-Latn-RS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vrijednosti</a:t>
                </a:r>
              </a:p>
              <a:p>
                <a:pPr marL="457200" lvl="1" indent="0">
                  <a:buNone/>
                </a:pPr>
                <a:r>
                  <a:rPr lang="sr-Latn-RS" sz="2000" b="0" dirty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Ω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𝑠𝑒𝑐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Ω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𝑝𝑟𝑖𝑚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∗</m:t>
                    </m:r>
                    <m:f>
                      <m:f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𝑛</m:t>
                            </m:r>
                          </m:e>
                          <m:sub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𝑐𝑡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𝑛</m:t>
                            </m:r>
                          </m:e>
                          <m:sub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𝑣𝑡</m:t>
                            </m:r>
                          </m:sub>
                        </m:sSub>
                      </m:den>
                    </m:f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=21∗</m:t>
                    </m:r>
                    <m:f>
                      <m:f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fPr>
                          <m:num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200</m:t>
                            </m:r>
                          </m:num>
                          <m:den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fPr>
                          <m:num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10000</m:t>
                            </m:r>
                          </m:num>
                          <m:den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100</m:t>
                            </m:r>
                          </m:den>
                        </m:f>
                      </m:den>
                    </m:f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=8,4 Ω</m:t>
                    </m:r>
                  </m:oMath>
                </a14:m>
                <a:endParaRPr lang="sr-Latn-ME" sz="2400" b="0" kern="0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Sub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6712"/>
                <a:ext cx="9144000" cy="5792688"/>
              </a:xfrm>
              <a:prstGeom prst="rect">
                <a:avLst/>
              </a:prstGeom>
              <a:blipFill rotWithShape="0">
                <a:blip r:embed="rId2"/>
                <a:stretch>
                  <a:fillRect l="-1000" t="-736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5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Latn-ME" b="0" dirty="0" smtClean="0">
                <a:solidFill>
                  <a:srgbClr val="0A619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ME" b="0" dirty="0">
              <a:solidFill>
                <a:srgbClr val="0A6192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0" y="0"/>
                <a:ext cx="9144000" cy="836712"/>
              </a:xfrm>
            </p:spPr>
            <p:txBody>
              <a:bodyPr/>
              <a:lstStyle/>
              <a:p>
                <a:pPr marL="0" lvl="0" indent="0" eaLnBrk="0" hangingPunct="0">
                  <a:spcBef>
                    <a:spcPct val="0"/>
                  </a:spcBef>
                  <a:buNone/>
                </a:pPr>
                <a:r>
                  <a:rPr lang="sr-Latn-ME" sz="4400" dirty="0">
                    <a:solidFill>
                      <a:schemeClr val="tx2"/>
                    </a:solidFill>
                    <a:latin typeface="+mj-lt"/>
                  </a:rPr>
                  <a:t>Impedantna metoda</a:t>
                </a:r>
                <a:endParaRPr lang="en-GB" sz="4400" dirty="0">
                  <a:solidFill>
                    <a:schemeClr val="tx2"/>
                  </a:solidFill>
                  <a:latin typeface="+mj-lt"/>
                </a:endParaRPr>
              </a:p>
              <a:p>
                <a:pPr marL="0" lvl="0" indent="0" eaLnBrk="0" hangingPunct="0">
                  <a:spcBef>
                    <a:spcPct val="0"/>
                  </a:spcBef>
                  <a:buNone/>
                </a:pPr>
                <a:endParaRPr lang="sr-Latn-ME" sz="2400" b="0" dirty="0">
                  <a:solidFill>
                    <a:srgbClr val="0A6192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lvl="0" indent="0" eaLnBrk="0" hangingPunct="0">
                  <a:spcBef>
                    <a:spcPct val="0"/>
                  </a:spcBef>
                  <a:buNone/>
                </a:pPr>
                <a:r>
                  <a:rPr lang="sr-Latn-ME" sz="2400" b="0" dirty="0" smtClean="0">
                    <a:solidFill>
                      <a:srgbClr val="0A6192"/>
                    </a:solidFill>
                    <a:latin typeface="Arial" pitchFamily="34" charset="0"/>
                    <a:cs typeface="Arial" pitchFamily="34" charset="0"/>
                  </a:rPr>
                  <a:t>Nulta impedansa</a:t>
                </a:r>
                <a:r>
                  <a:rPr lang="sr-Latn-ME" sz="2400" b="0" dirty="0">
                    <a:solidFill>
                      <a:srgbClr val="0A6192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sr-Latn-ME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𝑅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0</m:t>
                        </m:r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𝑅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0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∗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𝐿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=1,032∗22,173=22,92 Ω</m:t>
                    </m:r>
                  </m:oMath>
                </a14:m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  </a:t>
                </a:r>
                <a:endParaRPr lang="sr-Latn-RS" sz="2400" b="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𝑋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0</m:t>
                        </m:r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𝑋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0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∗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𝐿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𝑣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=1,613∗22,173=35,76 Ω</m:t>
                    </m:r>
                  </m:oMath>
                </a14:m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endParaRPr lang="sr-Latn-RS" sz="2400" b="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𝜑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0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𝑎𝑟𝑐𝑡𝑔</m:t>
                    </m:r>
                    <m:d>
                      <m:d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dPr>
                      <m:e>
                        <m:f>
                          <m:f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sr-Latn-RS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=57,33°</m:t>
                    </m:r>
                  </m:oMath>
                </a14:m>
                <a:endParaRPr lang="sr-Latn-RS" sz="2400" b="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sr-Latn-ME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𝑍</m:t>
                            </m:r>
                          </m:e>
                          <m:sub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r-Latn-ME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0</m:t>
                                    </m:r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𝑣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2</m:t>
                            </m:r>
                          </m:sup>
                        </m:sSup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+</m:t>
                        </m:r>
                        <m:sSup>
                          <m:sSup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sr-Latn-ME" sz="2400" b="0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r-Latn-ME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0</m:t>
                                    </m:r>
                                    <m:r>
                                      <a:rPr lang="sr-Latn-RS" sz="2400" b="0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</a:rPr>
                                      <m:t>𝑣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=42,47 Ω</m:t>
                    </m:r>
                  </m:oMath>
                </a14:m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                                                  </a:t>
                </a:r>
                <a:r>
                  <a:rPr lang="sr-Latn-RS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Svedeno </a:t>
                </a:r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na sekundarne vrijednosti</a:t>
                </a:r>
                <a:r>
                  <a:rPr lang="sr-Latn-RS" sz="2400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sr-Latn-RS" sz="2400" b="0" dirty="0">
                    <a:solidFill>
                      <a:schemeClr val="tx2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Ω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𝑠𝑒𝑐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</m:t>
                    </m:r>
                    <m:sSub>
                      <m:sSub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Ω</m:t>
                        </m:r>
                      </m:e>
                      <m:sub>
                        <m:r>
                          <a:rPr lang="sr-Latn-RS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  <m:t>𝑝𝑟𝑖𝑚</m:t>
                        </m:r>
                      </m:sub>
                    </m:sSub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∗</m:t>
                    </m:r>
                    <m:f>
                      <m:f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𝑛</m:t>
                            </m:r>
                          </m:e>
                          <m:sub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𝑐𝑡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𝑛</m:t>
                            </m:r>
                          </m:e>
                          <m:sub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𝑣𝑡</m:t>
                            </m:r>
                          </m:sub>
                        </m:sSub>
                      </m:den>
                    </m:f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=21∗</m:t>
                    </m:r>
                    <m:f>
                      <m:fPr>
                        <m:ctrlPr>
                          <a:rPr lang="sr-Latn-ME" sz="24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fPr>
                          <m:num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200</m:t>
                            </m:r>
                          </m:num>
                          <m:den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</m:ctrlPr>
                          </m:fPr>
                          <m:num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10000</m:t>
                            </m:r>
                          </m:num>
                          <m:den>
                            <m:r>
                              <a:rPr lang="sr-Latn-RS" sz="2400" b="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</a:rPr>
                              <m:t>100</m:t>
                            </m:r>
                          </m:den>
                        </m:f>
                      </m:den>
                    </m:f>
                    <m:r>
                      <a:rPr lang="sr-Latn-RS" sz="2400" b="0" i="1">
                        <a:solidFill>
                          <a:schemeClr val="tx2">
                            <a:lumMod val="50000"/>
                          </a:schemeClr>
                        </a:solidFill>
                      </a:rPr>
                      <m:t>=16,988 Ω</m:t>
                    </m:r>
                  </m:oMath>
                </a14:m>
                <a:endParaRPr lang="sr-Latn-ME" sz="2400" b="0" dirty="0">
                  <a:solidFill>
                    <a:schemeClr val="tx2">
                      <a:lumMod val="50000"/>
                    </a:schemeClr>
                  </a:solidFill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0" y="0"/>
                <a:ext cx="9144000" cy="836712"/>
              </a:xfrm>
              <a:blipFill rotWithShape="0">
                <a:blip r:embed="rId2"/>
                <a:stretch>
                  <a:fillRect l="-2667" t="-14599" b="-48978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24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lang="sr-Latn-ME" sz="4400" dirty="0" smtClean="0">
                <a:solidFill>
                  <a:srgbClr val="1B87B7"/>
                </a:solidFill>
                <a:latin typeface="Impact"/>
              </a:rPr>
              <a:t>Testiranje funkcije lokacije kvara</a:t>
            </a:r>
            <a:endParaRPr lang="en-GB" sz="4400" dirty="0">
              <a:solidFill>
                <a:srgbClr val="1B87B7"/>
              </a:solidFill>
              <a:latin typeface="Impac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ME" sz="2400" b="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Za potrebe ispitivanja funkcije u laboratorijskim </a:t>
            </a:r>
            <a:r>
              <a:rPr lang="sr-Latn-ME" sz="2400" b="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uslovima </a:t>
            </a:r>
            <a:r>
              <a:rPr lang="sr-Latn-ME" sz="2400" b="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izvršen je proračun kvarova za </a:t>
            </a:r>
            <a:r>
              <a:rPr lang="sr-Latn-ME" sz="2400" b="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dvije karakteristične lokacije: najudaljenija tačka i polovina rastojanja između napojne TS i najudaljenijeg mogućeg mjesta </a:t>
            </a:r>
            <a:r>
              <a:rPr lang="sr-Latn-ME" sz="2400" b="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kvara.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sr-Latn-ME" sz="2400" b="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sr-Latn-ME" sz="2400" b="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sr-Latn-ME" sz="2400" b="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sz="2400" b="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Kod </a:t>
            </a:r>
            <a:r>
              <a:rPr lang="sr-Latn-ME" sz="2400" b="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ispitivanja lokatora kvara korišten je </a:t>
            </a:r>
            <a:r>
              <a:rPr lang="sr-Latn-ME" sz="2400" b="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trofazni </a:t>
            </a:r>
            <a:r>
              <a:rPr lang="sr-Latn-ME" sz="2400" b="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ispitni uređaj. Prilikom testiranja releja testni parametri koji simuliraju kvar se unose pojedinačno.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01952"/>
              </p:ext>
            </p:extLst>
          </p:nvPr>
        </p:nvGraphicFramePr>
        <p:xfrm>
          <a:off x="467544" y="2348880"/>
          <a:ext cx="8280920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555"/>
                <a:gridCol w="1037195"/>
                <a:gridCol w="957695"/>
                <a:gridCol w="957695"/>
                <a:gridCol w="957695"/>
                <a:gridCol w="957695"/>
                <a:gridCol w="957695"/>
                <a:gridCol w="957695"/>
              </a:tblGrid>
              <a:tr h="30603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Tip i mjesto kvara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</a:t>
                      </a:r>
                      <a:r>
                        <a:rPr lang="hr-HR" sz="1000" baseline="-25000">
                          <a:effectLst/>
                        </a:rPr>
                        <a:t>A</a:t>
                      </a:r>
                      <a:endParaRPr lang="sr-Latn-M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[kV]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</a:t>
                      </a:r>
                      <a:r>
                        <a:rPr lang="hr-HR" sz="1000" baseline="-25000" dirty="0">
                          <a:effectLst/>
                        </a:rPr>
                        <a:t>B</a:t>
                      </a:r>
                      <a:endParaRPr lang="sr-Latn-ME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[kV]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</a:t>
                      </a:r>
                      <a:r>
                        <a:rPr lang="hr-HR" sz="1000" baseline="-25000">
                          <a:effectLst/>
                        </a:rPr>
                        <a:t>C</a:t>
                      </a:r>
                      <a:endParaRPr lang="sr-Latn-M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[kV]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</a:t>
                      </a:r>
                      <a:r>
                        <a:rPr lang="hr-HR" sz="1000" baseline="-25000">
                          <a:effectLst/>
                        </a:rPr>
                        <a:t>A</a:t>
                      </a:r>
                      <a:endParaRPr lang="sr-Latn-M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[A]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</a:t>
                      </a:r>
                      <a:r>
                        <a:rPr lang="hr-HR" sz="1000" baseline="-25000">
                          <a:effectLst/>
                        </a:rPr>
                        <a:t>B</a:t>
                      </a:r>
                      <a:endParaRPr lang="sr-Latn-M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[A]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</a:t>
                      </a:r>
                      <a:r>
                        <a:rPr lang="hr-HR" sz="1000" baseline="-25000">
                          <a:effectLst/>
                        </a:rPr>
                        <a:t>C</a:t>
                      </a:r>
                      <a:endParaRPr lang="sr-Latn-ME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[A]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30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Tropolni kratak spoj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Polovina voda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5,484</a:t>
                      </a:r>
                      <a:r>
                        <a:rPr lang="hr-HR" sz="1000" u="sng">
                          <a:effectLst/>
                        </a:rPr>
                        <a:t>/-9,85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5,484</a:t>
                      </a:r>
                      <a:r>
                        <a:rPr lang="hr-HR" sz="1000" u="sng">
                          <a:effectLst/>
                        </a:rPr>
                        <a:t>/230,15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5,484</a:t>
                      </a:r>
                      <a:r>
                        <a:rPr lang="hr-HR" sz="1000" u="sng">
                          <a:effectLst/>
                        </a:rPr>
                        <a:t>/110,15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511,4</a:t>
                      </a:r>
                      <a:r>
                        <a:rPr lang="hr-HR" sz="1000" u="sng">
                          <a:effectLst/>
                        </a:rPr>
                        <a:t>/-33,49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511,4</a:t>
                      </a:r>
                      <a:r>
                        <a:rPr lang="hr-HR" sz="1000" u="sng">
                          <a:effectLst/>
                        </a:rPr>
                        <a:t>/206,51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511,4</a:t>
                      </a:r>
                      <a:r>
                        <a:rPr lang="hr-HR" sz="1000" u="sng">
                          <a:effectLst/>
                        </a:rPr>
                        <a:t>/86,51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3017"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Kraj voda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5,782</a:t>
                      </a:r>
                      <a:r>
                        <a:rPr lang="hr-HR" sz="1000" u="sng">
                          <a:effectLst/>
                        </a:rPr>
                        <a:t>/-5,17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5,782</a:t>
                      </a:r>
                      <a:r>
                        <a:rPr lang="hr-HR" sz="1000" u="sng">
                          <a:effectLst/>
                        </a:rPr>
                        <a:t>/234,83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5,782</a:t>
                      </a:r>
                      <a:r>
                        <a:rPr lang="hr-HR" sz="1000" u="sng">
                          <a:effectLst/>
                        </a:rPr>
                        <a:t>/114,83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269,5</a:t>
                      </a:r>
                      <a:r>
                        <a:rPr lang="hr-HR" sz="1000" u="sng">
                          <a:effectLst/>
                        </a:rPr>
                        <a:t>/-28,78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269,5</a:t>
                      </a:r>
                      <a:r>
                        <a:rPr lang="hr-HR" sz="1000" u="sng">
                          <a:effectLst/>
                        </a:rPr>
                        <a:t>/211,22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269,5</a:t>
                      </a:r>
                      <a:r>
                        <a:rPr lang="hr-HR" sz="1000" u="sng">
                          <a:effectLst/>
                        </a:rPr>
                        <a:t>/91,22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30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Dvopolni kratak spoj (faze BC)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Polovina voda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6,068</a:t>
                      </a:r>
                      <a:r>
                        <a:rPr lang="hr-HR" sz="1000" u="sng">
                          <a:effectLst/>
                        </a:rPr>
                        <a:t>/210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6,057</a:t>
                      </a:r>
                      <a:r>
                        <a:rPr lang="hr-HR" sz="1000" u="sng">
                          <a:effectLst/>
                        </a:rPr>
                        <a:t>/80,58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5,180</a:t>
                      </a:r>
                      <a:r>
                        <a:rPr lang="hr-HR" sz="1000" u="sng">
                          <a:effectLst/>
                        </a:rPr>
                        <a:t>/-34,6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0,4</a:t>
                      </a:r>
                      <a:r>
                        <a:rPr lang="hr-HR" sz="1000" u="sng">
                          <a:effectLst/>
                        </a:rPr>
                        <a:t>/-60,02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443</a:t>
                      </a:r>
                      <a:r>
                        <a:rPr lang="hr-HR" sz="1000" u="sng">
                          <a:effectLst/>
                        </a:rPr>
                        <a:t>/86,53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442,7</a:t>
                      </a:r>
                      <a:r>
                        <a:rPr lang="hr-HR" sz="1000" u="sng">
                          <a:effectLst/>
                        </a:rPr>
                        <a:t>/266,5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3017"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Kraj voda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6,068</a:t>
                      </a:r>
                      <a:r>
                        <a:rPr lang="hr-HR" sz="1000" u="sng">
                          <a:effectLst/>
                        </a:rPr>
                        <a:t>/210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6,085</a:t>
                      </a:r>
                      <a:r>
                        <a:rPr lang="hr-HR" sz="1000" u="sng">
                          <a:effectLst/>
                        </a:rPr>
                        <a:t>/85,05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5,616</a:t>
                      </a:r>
                      <a:r>
                        <a:rPr lang="hr-HR" sz="1000" u="sng">
                          <a:effectLst/>
                        </a:rPr>
                        <a:t>/-32,62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0,4</a:t>
                      </a:r>
                      <a:r>
                        <a:rPr lang="hr-HR" sz="1000" u="sng">
                          <a:effectLst/>
                        </a:rPr>
                        <a:t>/-60,02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233,6</a:t>
                      </a:r>
                      <a:r>
                        <a:rPr lang="hr-HR" sz="1000" u="sng">
                          <a:effectLst/>
                        </a:rPr>
                        <a:t>/91,24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233,3</a:t>
                      </a:r>
                      <a:r>
                        <a:rPr lang="hr-HR" sz="1000" u="sng">
                          <a:effectLst/>
                        </a:rPr>
                        <a:t>/-88,81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30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Zemljospoj</a:t>
                      </a:r>
                      <a:endParaRPr lang="sr-Latn-ME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(faza A)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Polovina voda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0,110</a:t>
                      </a:r>
                      <a:r>
                        <a:rPr lang="hr-HR" sz="1000" u="sng">
                          <a:effectLst/>
                        </a:rPr>
                        <a:t>/-21,33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10,542</a:t>
                      </a:r>
                      <a:r>
                        <a:rPr lang="hr-HR" sz="1000" u="sng">
                          <a:effectLst/>
                        </a:rPr>
                        <a:t>/59,36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10,628</a:t>
                      </a:r>
                      <a:r>
                        <a:rPr lang="hr-HR" sz="1000" u="sng">
                          <a:effectLst/>
                        </a:rPr>
                        <a:t>/-0,17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8,3</a:t>
                      </a:r>
                      <a:r>
                        <a:rPr lang="hr-HR" sz="1000" u="sng">
                          <a:effectLst/>
                        </a:rPr>
                        <a:t>/-60,8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0,5</a:t>
                      </a:r>
                      <a:r>
                        <a:rPr lang="hr-HR" sz="1000" u="sng">
                          <a:effectLst/>
                        </a:rPr>
                        <a:t>/161,81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0,5</a:t>
                      </a:r>
                      <a:r>
                        <a:rPr lang="hr-HR" sz="1000" u="sng">
                          <a:effectLst/>
                        </a:rPr>
                        <a:t>/77,63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3017"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Kraj voda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0,222</a:t>
                      </a:r>
                      <a:r>
                        <a:rPr lang="hr-HR" sz="1000" u="sng">
                          <a:effectLst/>
                        </a:rPr>
                        <a:t>/-21,82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10,559</a:t>
                      </a:r>
                      <a:r>
                        <a:rPr lang="hr-HR" sz="1000" u="sng">
                          <a:effectLst/>
                        </a:rPr>
                        <a:t>/58,76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10,733</a:t>
                      </a:r>
                      <a:r>
                        <a:rPr lang="hr-HR" sz="1000" u="sng" dirty="0">
                          <a:effectLst/>
                        </a:rPr>
                        <a:t>/-0,39</a:t>
                      </a:r>
                      <a:r>
                        <a:rPr lang="hr-HR" sz="1000" u="sng" dirty="0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8,3</a:t>
                      </a:r>
                      <a:r>
                        <a:rPr lang="hr-HR" sz="1000" u="sng">
                          <a:effectLst/>
                        </a:rPr>
                        <a:t>/-61,58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0,5</a:t>
                      </a:r>
                      <a:r>
                        <a:rPr lang="hr-HR" sz="1000" u="sng">
                          <a:effectLst/>
                        </a:rPr>
                        <a:t>/161,43</a:t>
                      </a:r>
                      <a:r>
                        <a:rPr lang="hr-HR" sz="1000" u="sng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0,5</a:t>
                      </a:r>
                      <a:r>
                        <a:rPr lang="hr-HR" sz="1000" u="sng" dirty="0">
                          <a:effectLst/>
                        </a:rPr>
                        <a:t>/77,54</a:t>
                      </a:r>
                      <a:r>
                        <a:rPr lang="hr-HR" sz="1000" u="sng" dirty="0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endParaRPr lang="sr-Latn-M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22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" y="836712"/>
            <a:ext cx="9144000" cy="511256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sr-Latn-ME" b="0" dirty="0" smtClean="0">
                <a:latin typeface="Arial" pitchFamily="34" charset="0"/>
                <a:cs typeface="Arial" pitchFamily="34" charset="0"/>
              </a:rPr>
              <a:t>Simulacija tropolnog kratkog spoja na polovini voda i na kraju voda. Snimci sa releja:</a:t>
            </a:r>
            <a:endParaRPr lang="sr-Latn-ME" b="0" dirty="0">
              <a:latin typeface="Arial" pitchFamily="34" charset="0"/>
              <a:cs typeface="Arial" pitchFamily="34" charset="0"/>
            </a:endParaRPr>
          </a:p>
          <a:p>
            <a:endParaRPr lang="sr-Latn-ME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-10270"/>
            <a:ext cx="9144000" cy="1052736"/>
          </a:xfrm>
        </p:spPr>
        <p:txBody>
          <a:bodyPr>
            <a:noAutofit/>
          </a:bodyPr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lang="sr-Latn-ME" sz="4400" dirty="0" smtClean="0">
                <a:solidFill>
                  <a:srgbClr val="1B87B7"/>
                </a:solidFill>
                <a:latin typeface="Impact"/>
              </a:rPr>
              <a:t>Rezultati laboratorijskog ispitivanja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724" y="1756912"/>
            <a:ext cx="3816424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45" y="1761803"/>
            <a:ext cx="3960440" cy="1455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4" t="1970" r="33130" b="3975"/>
          <a:stretch>
            <a:fillRect/>
          </a:stretch>
        </p:blipFill>
        <p:spPr bwMode="auto">
          <a:xfrm>
            <a:off x="569145" y="3247110"/>
            <a:ext cx="2966571" cy="2662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0" t="2263" r="35844" b="4272"/>
          <a:stretch>
            <a:fillRect/>
          </a:stretch>
        </p:blipFill>
        <p:spPr bwMode="auto">
          <a:xfrm>
            <a:off x="3809889" y="3245158"/>
            <a:ext cx="2718047" cy="2663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09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90013">
  <a:themeElements>
    <a:clrScheme name="Office Theme 7">
      <a:dk1>
        <a:srgbClr val="000000"/>
      </a:dk1>
      <a:lt1>
        <a:srgbClr val="FFFFFF"/>
      </a:lt1>
      <a:dk2>
        <a:srgbClr val="1B87B7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1B87B7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TP001090013</AuthoringAssetId>
    <AssetId xmlns="145c5697-5eb5-440b-b2f1-a8273fb59250">TS001090013</AssetId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7C03CD-83F3-4F3A-8514-6832DB58079D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45c5697-5eb5-440b-b2f1-a8273fb5925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707A0BC-AC93-4F82-91E2-4B57D0CAC17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3F16693-EC46-4026-A4AA-A3D297B39F0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D8C1B60-7FB6-48FC-ABFF-0963E961D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4474</TotalTime>
  <Words>883</Words>
  <Application>Microsoft Office PowerPoint</Application>
  <PresentationFormat>On-screen Show (4:3)</PresentationFormat>
  <Paragraphs>199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Impact</vt:lpstr>
      <vt:lpstr>Symbol</vt:lpstr>
      <vt:lpstr>Times New Roman</vt:lpstr>
      <vt:lpstr>Wingdings</vt:lpstr>
      <vt:lpstr>TS001090013</vt:lpstr>
      <vt:lpstr>MOGUĆNOSTI KORIŠĆENJA FUNKCIJE LOKACIJE MJESTA KVARA MIKROPROCESORSKIH ZAŠTITNIH RELEJA U ELEKTRODISTRIBUTIVNOJ MREŽI CRNE GORE</vt:lpstr>
      <vt:lpstr>Uvod</vt:lpstr>
      <vt:lpstr>PowerPoint Presentation</vt:lpstr>
      <vt:lpstr>Definisanje problema</vt:lpstr>
      <vt:lpstr>Definisanje problema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Ilija V;Zoran M</dc:creator>
  <cp:lastModifiedBy>IlijaV</cp:lastModifiedBy>
  <cp:revision>66</cp:revision>
  <cp:lastPrinted>1601-01-01T00:00:00Z</cp:lastPrinted>
  <dcterms:created xsi:type="dcterms:W3CDTF">2013-05-10T19:42:42Z</dcterms:created>
  <dcterms:modified xsi:type="dcterms:W3CDTF">2017-05-07T17:42:57Z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457897L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TS001090013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Windpower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Windpower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79;#Template 12;#65;#Microsoft Office PowerPoint 2007;#182;#Office XP;#64;#PowerPoint 2003;#184;#Office 2000;#67;#PowerPoint - Design Templt 12;#66;#PowerPoint - Design Templt 2003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457897L</vt:lpwstr>
  </property>
  <property fmtid="{D5CDD505-2E9C-101B-9397-08002B2CF9AE}" pid="34" name="PublishStatusLookup">
    <vt:lpwstr>258344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TP001090013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