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68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wmf"/><Relationship Id="rId3" Type="http://schemas.openxmlformats.org/officeDocument/2006/relationships/image" Target="../media/image1.pn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w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.png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258" y="-411478"/>
            <a:ext cx="10732726" cy="3873136"/>
          </a:xfrm>
        </p:spPr>
        <p:txBody>
          <a:bodyPr>
            <a:normAutofit/>
          </a:bodyPr>
          <a:lstStyle/>
          <a:p>
            <a:r>
              <a:rPr lang="en-US" sz="4400" b="1" dirty="0"/>
              <a:t>SISTEM ZA NADZOR I ZAŠTITU CJEVOVODA NA HIDROELEKTRANAMA SA VELIKIM PADOM SA MOGUĆNOŠĆU PRIMJENE NA HE „PERUĆICA</a:t>
            </a:r>
            <a:r>
              <a:rPr lang="en-US" sz="4400" b="1" dirty="0" smtClean="0"/>
              <a:t>“</a:t>
            </a:r>
            <a:endParaRPr lang="sl-SI" sz="4400" dirty="0"/>
          </a:p>
        </p:txBody>
      </p:sp>
      <p:pic>
        <p:nvPicPr>
          <p:cNvPr id="4" name="Slika 3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04" y="52252"/>
            <a:ext cx="1944462" cy="13649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značba mesta vsebine 2"/>
          <p:cNvSpPr txBox="1">
            <a:spLocks/>
          </p:cNvSpPr>
          <p:nvPr/>
        </p:nvSpPr>
        <p:spPr>
          <a:xfrm>
            <a:off x="78884" y="4908426"/>
            <a:ext cx="4690044" cy="162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r-HR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Prezentacija</a:t>
            </a:r>
          </a:p>
          <a:p>
            <a:r>
              <a:rPr lang="hr-HR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Omar Latifić</a:t>
            </a:r>
            <a:endParaRPr lang="hr-HR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91" y="5633965"/>
            <a:ext cx="4254256" cy="7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88823" y="2852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569" y="846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1620000"/>
            <a:ext cx="5904001" cy="442800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00" y="1620000"/>
            <a:ext cx="5904000" cy="4428001"/>
          </a:xfrm>
          <a:prstGeom prst="rect">
            <a:avLst/>
          </a:prstGeom>
        </p:spPr>
      </p:pic>
      <p:sp>
        <p:nvSpPr>
          <p:cNvPr id="15" name="Označba mesta vsebine 2"/>
          <p:cNvSpPr txBox="1">
            <a:spLocks/>
          </p:cNvSpPr>
          <p:nvPr/>
        </p:nvSpPr>
        <p:spPr>
          <a:xfrm>
            <a:off x="926050" y="640800"/>
            <a:ext cx="1033990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Ultrazvučno mjerenja protoka – </a:t>
            </a:r>
            <a:r>
              <a:rPr lang="hr-HR" sz="3200" b="1" dirty="0" smtClean="0">
                <a:solidFill>
                  <a:schemeClr val="tx1"/>
                </a:solidFill>
              </a:rPr>
              <a:t>primjeri </a:t>
            </a:r>
            <a:r>
              <a:rPr lang="hr-HR" sz="3200" b="1" dirty="0" smtClean="0">
                <a:solidFill>
                  <a:schemeClr val="tx1"/>
                </a:solidFill>
              </a:rPr>
              <a:t>instalacije</a:t>
            </a:r>
            <a:endParaRPr lang="hr-H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88823" y="2852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569" y="846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1620000"/>
            <a:ext cx="5904000" cy="4428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00" y="1620000"/>
            <a:ext cx="5904000" cy="4428000"/>
          </a:xfrm>
          <a:prstGeom prst="rect">
            <a:avLst/>
          </a:prstGeom>
        </p:spPr>
      </p:pic>
      <p:sp>
        <p:nvSpPr>
          <p:cNvPr id="15" name="Označba mesta vsebine 2"/>
          <p:cNvSpPr txBox="1">
            <a:spLocks/>
          </p:cNvSpPr>
          <p:nvPr/>
        </p:nvSpPr>
        <p:spPr>
          <a:xfrm>
            <a:off x="926050" y="640800"/>
            <a:ext cx="1033990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Ultrazvučno mjerenja protoka – </a:t>
            </a:r>
            <a:r>
              <a:rPr lang="hr-HR" sz="3200" b="1" dirty="0" smtClean="0">
                <a:solidFill>
                  <a:schemeClr val="tx1"/>
                </a:solidFill>
              </a:rPr>
              <a:t>primjeri </a:t>
            </a:r>
            <a:r>
              <a:rPr lang="hr-HR" sz="3200" b="1" dirty="0" smtClean="0">
                <a:solidFill>
                  <a:schemeClr val="tx1"/>
                </a:solidFill>
              </a:rPr>
              <a:t>instalacije</a:t>
            </a:r>
            <a:endParaRPr lang="hr-H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926050" y="640800"/>
            <a:ext cx="1033990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Ultrazvučno mjerenja protoka – </a:t>
            </a:r>
            <a:r>
              <a:rPr lang="hr-HR" sz="3200" b="1" dirty="0" smtClean="0">
                <a:solidFill>
                  <a:schemeClr val="tx1"/>
                </a:solidFill>
              </a:rPr>
              <a:t>primjeri </a:t>
            </a:r>
            <a:r>
              <a:rPr lang="hr-HR" sz="3200" b="1" dirty="0" smtClean="0">
                <a:solidFill>
                  <a:schemeClr val="tx1"/>
                </a:solidFill>
              </a:rPr>
              <a:t>instalacije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88823" y="2852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569" y="846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5" name="Slika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620000"/>
            <a:ext cx="5904000" cy="44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000" y="1620000"/>
            <a:ext cx="5929232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2828457" y="639143"/>
            <a:ext cx="6535086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Mjerenje diferencijalnog pritiska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4000" y="1440000"/>
            <a:ext cx="684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Označba mesta vsebine 2"/>
          <p:cNvSpPr txBox="1">
            <a:spLocks/>
          </p:cNvSpPr>
          <p:nvPr/>
        </p:nvSpPr>
        <p:spPr>
          <a:xfrm>
            <a:off x="7092000" y="1800000"/>
            <a:ext cx="533918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Razlika pritiska unutar i izvan cjevovoda</a:t>
            </a: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7091999" y="2880000"/>
            <a:ext cx="533918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Kontinuirano mjerenje ili diferencijalni prekidač</a:t>
            </a:r>
          </a:p>
        </p:txBody>
      </p:sp>
      <p:sp>
        <p:nvSpPr>
          <p:cNvPr id="26" name="Označba mesta vsebine 2"/>
          <p:cNvSpPr txBox="1">
            <a:spLocks/>
          </p:cNvSpPr>
          <p:nvPr/>
        </p:nvSpPr>
        <p:spPr>
          <a:xfrm>
            <a:off x="7091999" y="3960000"/>
            <a:ext cx="510000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Montaža kod ulaznog zatvarača</a:t>
            </a:r>
          </a:p>
        </p:txBody>
      </p:sp>
      <p:sp>
        <p:nvSpPr>
          <p:cNvPr id="27" name="Označba mesta vsebine 2"/>
          <p:cNvSpPr txBox="1">
            <a:spLocks/>
          </p:cNvSpPr>
          <p:nvPr/>
        </p:nvSpPr>
        <p:spPr>
          <a:xfrm>
            <a:off x="7092000" y="5040000"/>
            <a:ext cx="510000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Direktno uključenje u </a:t>
            </a:r>
            <a:r>
              <a:rPr lang="hr-HR" sz="2400" b="1" dirty="0" err="1" smtClean="0">
                <a:solidFill>
                  <a:srgbClr val="002060"/>
                </a:solidFill>
              </a:rPr>
              <a:t>okidni</a:t>
            </a:r>
            <a:r>
              <a:rPr lang="hr-HR" sz="2400" b="1" dirty="0" smtClean="0">
                <a:solidFill>
                  <a:srgbClr val="002060"/>
                </a:solidFill>
              </a:rPr>
              <a:t> krug zatvarača</a:t>
            </a:r>
          </a:p>
        </p:txBody>
      </p:sp>
    </p:spTree>
    <p:extLst>
      <p:ext uri="{BB962C8B-B14F-4D97-AF65-F5344CB8AC3E}">
        <p14:creationId xmlns:p14="http://schemas.microsoft.com/office/powerpoint/2010/main" val="4843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2645434" y="639143"/>
            <a:ext cx="6901133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Procesna i vizualizacijska oprema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17" name="Označba mesta vsebine 2"/>
          <p:cNvSpPr txBox="1">
            <a:spLocks/>
          </p:cNvSpPr>
          <p:nvPr/>
        </p:nvSpPr>
        <p:spPr>
          <a:xfrm>
            <a:off x="720000" y="1440000"/>
            <a:ext cx="10537279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Prisutna na obje mjerne lokacije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720000" y="2015262"/>
            <a:ext cx="9094559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Povezana preko bakrene i optičke veze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719999" y="2592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Besprekidno napajanje (elektrana ili autonomni sistemi)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719999" y="3168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Obrada podataka mjerenja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9" name="Označba mesta vsebine 2"/>
          <p:cNvSpPr txBox="1">
            <a:spLocks/>
          </p:cNvSpPr>
          <p:nvPr/>
        </p:nvSpPr>
        <p:spPr>
          <a:xfrm>
            <a:off x="719998" y="3744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Unaprijed </a:t>
            </a:r>
            <a:r>
              <a:rPr lang="hr-HR" sz="2400" b="1" dirty="0" err="1" smtClean="0">
                <a:solidFill>
                  <a:srgbClr val="002060"/>
                </a:solidFill>
              </a:rPr>
              <a:t>definisan</a:t>
            </a:r>
            <a:r>
              <a:rPr lang="hr-HR" sz="2400" b="1" dirty="0" smtClean="0">
                <a:solidFill>
                  <a:srgbClr val="002060"/>
                </a:solidFill>
              </a:rPr>
              <a:t> algoritam djelovanja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719997" y="4320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Izdavanje naloga </a:t>
            </a:r>
            <a:r>
              <a:rPr lang="hr-HR" sz="2400" b="1" dirty="0" err="1" smtClean="0">
                <a:solidFill>
                  <a:srgbClr val="002060"/>
                </a:solidFill>
              </a:rPr>
              <a:t>okidnim</a:t>
            </a:r>
            <a:r>
              <a:rPr lang="hr-HR" sz="2400" b="1" dirty="0" smtClean="0">
                <a:solidFill>
                  <a:srgbClr val="002060"/>
                </a:solidFill>
              </a:rPr>
              <a:t> krugovima zatvaračkih elemenata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719996" y="4896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Izvođenje parametrizacije i uvid u stanje sistema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22" name="Označba mesta vsebine 2"/>
          <p:cNvSpPr txBox="1">
            <a:spLocks/>
          </p:cNvSpPr>
          <p:nvPr/>
        </p:nvSpPr>
        <p:spPr>
          <a:xfrm>
            <a:off x="719996" y="5472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Povezivanje na nadzorni sistem elektrane</a:t>
            </a:r>
            <a:endParaRPr lang="hr-H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501290" y="483365"/>
            <a:ext cx="1118942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Princip djelovanja sistema za nadzor i zaštitu cjevovoda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9639" y="4775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88823" y="2852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569" y="846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17" name="Slika 16"/>
          <p:cNvPicPr/>
          <p:nvPr/>
        </p:nvPicPr>
        <p:blipFill>
          <a:blip r:embed="rId4"/>
          <a:stretch>
            <a:fillRect/>
          </a:stretch>
        </p:blipFill>
        <p:spPr>
          <a:xfrm>
            <a:off x="57569" y="1407025"/>
            <a:ext cx="6369538" cy="4799205"/>
          </a:xfrm>
          <a:prstGeom prst="rect">
            <a:avLst/>
          </a:prstGeom>
        </p:spPr>
      </p:pic>
      <p:sp>
        <p:nvSpPr>
          <p:cNvPr id="14" name="Označba mesta vsebine 2"/>
          <p:cNvSpPr txBox="1">
            <a:spLocks/>
          </p:cNvSpPr>
          <p:nvPr/>
        </p:nvSpPr>
        <p:spPr>
          <a:xfrm>
            <a:off x="6480000" y="1296000"/>
            <a:ext cx="533918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</a:rPr>
              <a:t>Brza i sigurna reakcija</a:t>
            </a: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6480000" y="1800000"/>
            <a:ext cx="5589569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Rano otkrivanje oštećenja cjevovoda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6480000" y="2448000"/>
            <a:ext cx="553605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</a:rPr>
              <a:t>Praćenje događanja u pumpnom i generatorskom režimu</a:t>
            </a:r>
            <a:endParaRPr lang="hr-HR" sz="2200" b="1" dirty="0">
              <a:solidFill>
                <a:srgbClr val="002060"/>
              </a:solidFill>
            </a:endParaRP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6480000" y="3240000"/>
            <a:ext cx="553605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</a:rPr>
              <a:t>Autonomija naspram ostalih sistema za procesnu kontrolu</a:t>
            </a:r>
            <a:endParaRPr lang="hr-HR" sz="2200" b="1" dirty="0">
              <a:solidFill>
                <a:srgbClr val="002060"/>
              </a:solidFill>
            </a:endParaRP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6480000" y="4032000"/>
            <a:ext cx="553605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</a:rPr>
              <a:t>Oprema </a:t>
            </a:r>
            <a:r>
              <a:rPr lang="hr-HR" sz="2200" b="1" dirty="0" err="1" smtClean="0">
                <a:solidFill>
                  <a:srgbClr val="002060"/>
                </a:solidFill>
              </a:rPr>
              <a:t>realizovana</a:t>
            </a:r>
            <a:r>
              <a:rPr lang="hr-HR" sz="2200" b="1" dirty="0" smtClean="0">
                <a:solidFill>
                  <a:srgbClr val="002060"/>
                </a:solidFill>
              </a:rPr>
              <a:t> od samostalnih tj. nezavisnih komponenti</a:t>
            </a:r>
            <a:endParaRPr lang="hr-HR" sz="2200" b="1" dirty="0">
              <a:solidFill>
                <a:srgbClr val="002060"/>
              </a:solidFill>
            </a:endParaRPr>
          </a:p>
        </p:txBody>
      </p:sp>
      <p:sp>
        <p:nvSpPr>
          <p:cNvPr id="22" name="Označba mesta vsebine 2"/>
          <p:cNvSpPr txBox="1">
            <a:spLocks/>
          </p:cNvSpPr>
          <p:nvPr/>
        </p:nvSpPr>
        <p:spPr>
          <a:xfrm>
            <a:off x="6480000" y="4680000"/>
            <a:ext cx="5701840" cy="18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</a:rPr>
              <a:t>Korisne dodatne opcije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b="1" dirty="0" smtClean="0">
                <a:solidFill>
                  <a:srgbClr val="002060"/>
                </a:solidFill>
              </a:rPr>
              <a:t>Kontinuirano mjerenje turbinske efikasnosti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b="1" dirty="0" smtClean="0">
                <a:solidFill>
                  <a:srgbClr val="002060"/>
                </a:solidFill>
              </a:rPr>
              <a:t>Statističke procjene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b="1" dirty="0" smtClean="0">
                <a:solidFill>
                  <a:srgbClr val="002060"/>
                </a:solidFill>
              </a:rPr>
              <a:t>Provjera prava na vodu</a:t>
            </a:r>
            <a:endParaRPr lang="hr-H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2852176" y="1512000"/>
            <a:ext cx="648764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Praćenje maksimalnog protoka </a:t>
            </a:r>
            <a:r>
              <a:rPr lang="hr-HR" sz="2200" b="1" dirty="0" err="1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hr-HR" sz="2200" b="1" baseline="-25000" dirty="0" err="1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endParaRPr lang="hr-HR" sz="22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1. Nivo → Alarmiranje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2. </a:t>
            </a:r>
            <a:r>
              <a:rPr lang="hr-HR" sz="2200" b="1" dirty="0">
                <a:solidFill>
                  <a:srgbClr val="002060"/>
                </a:solidFill>
                <a:latin typeface="+mj-lt"/>
              </a:rPr>
              <a:t>Nivo → </a:t>
            </a: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Signal za okidanje zatvarača</a:t>
            </a:r>
            <a:endParaRPr lang="hr-HR" sz="2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2313703" y="483365"/>
            <a:ext cx="7564595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2-Nivojski sistem ranog upozoravanja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24" name="Označba mesta vsebine 2"/>
          <p:cNvSpPr txBox="1">
            <a:spLocks/>
          </p:cNvSpPr>
          <p:nvPr/>
        </p:nvSpPr>
        <p:spPr>
          <a:xfrm>
            <a:off x="2852176" y="3240000"/>
            <a:ext cx="648764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Praćenje razlike protoka ∆</a:t>
            </a:r>
            <a:r>
              <a:rPr lang="hr-HR" sz="22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endParaRPr lang="hr-HR" sz="22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1. Nivo → Alarmiranje</a:t>
            </a: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2. </a:t>
            </a:r>
            <a:r>
              <a:rPr lang="hr-HR" sz="2200" b="1" dirty="0">
                <a:solidFill>
                  <a:srgbClr val="002060"/>
                </a:solidFill>
                <a:latin typeface="+mj-lt"/>
              </a:rPr>
              <a:t>Nivo → </a:t>
            </a: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Signal za okidanje zatvarača</a:t>
            </a:r>
            <a:endParaRPr lang="hr-HR" sz="2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2852176" y="4752000"/>
            <a:ext cx="648764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Detekcija </a:t>
            </a:r>
            <a:r>
              <a:rPr lang="hr-HR" sz="2200" b="1" dirty="0" err="1" smtClean="0">
                <a:solidFill>
                  <a:srgbClr val="002060"/>
                </a:solidFill>
                <a:latin typeface="+mj-lt"/>
              </a:rPr>
              <a:t>procurivanja</a:t>
            </a:r>
            <a:endParaRPr lang="hr-HR" sz="2200" b="1" u="sng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1. Nivo → Alarmiranje</a:t>
            </a:r>
          </a:p>
        </p:txBody>
      </p:sp>
    </p:spTree>
    <p:extLst>
      <p:ext uri="{BB962C8B-B14F-4D97-AF65-F5344CB8AC3E}">
        <p14:creationId xmlns:p14="http://schemas.microsoft.com/office/powerpoint/2010/main" val="9552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3935612" y="483365"/>
            <a:ext cx="4320777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Principi </a:t>
            </a:r>
            <a:r>
              <a:rPr lang="hr-HR" sz="3200" b="1" dirty="0" err="1" smtClean="0">
                <a:solidFill>
                  <a:schemeClr val="tx1"/>
                </a:solidFill>
              </a:rPr>
              <a:t>okidne</a:t>
            </a:r>
            <a:r>
              <a:rPr lang="hr-HR" sz="3200" b="1" dirty="0" smtClean="0">
                <a:solidFill>
                  <a:schemeClr val="tx1"/>
                </a:solidFill>
              </a:rPr>
              <a:t> petlje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3" name="Slika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0160" y="1187134"/>
            <a:ext cx="7355840" cy="5112000"/>
          </a:xfrm>
          <a:prstGeom prst="rect">
            <a:avLst/>
          </a:prstGeom>
        </p:spPr>
      </p:pic>
      <p:sp>
        <p:nvSpPr>
          <p:cNvPr id="15" name="Označba mesta vsebine 2"/>
          <p:cNvSpPr txBox="1">
            <a:spLocks/>
          </p:cNvSpPr>
          <p:nvPr/>
        </p:nvSpPr>
        <p:spPr>
          <a:xfrm>
            <a:off x="7560000" y="1080000"/>
            <a:ext cx="4296720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Sigurna reakcija – Oštra</a:t>
            </a:r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7560000" y="1620000"/>
            <a:ext cx="4300463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Sigurna reakcija – Blaga</a:t>
            </a: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7560000" y="2151358"/>
            <a:ext cx="4300463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Ne-Sigurna reakcija – Oštra</a:t>
            </a:r>
          </a:p>
        </p:txBody>
      </p:sp>
      <p:sp>
        <p:nvSpPr>
          <p:cNvPr id="19" name="Označba mesta vsebine 2"/>
          <p:cNvSpPr txBox="1">
            <a:spLocks/>
          </p:cNvSpPr>
          <p:nvPr/>
        </p:nvSpPr>
        <p:spPr>
          <a:xfrm>
            <a:off x="7556257" y="2682716"/>
            <a:ext cx="4300463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Ne-Sigurna reakcija – Blaga</a:t>
            </a: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7560000" y="3960000"/>
            <a:ext cx="4539422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Sigurna / Ne-Sigurna reakcija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Naponsko stanje </a:t>
            </a:r>
            <a:r>
              <a:rPr lang="hr-HR" b="1" dirty="0" err="1" smtClean="0">
                <a:solidFill>
                  <a:schemeClr val="accent6">
                    <a:lumMod val="75000"/>
                  </a:schemeClr>
                </a:solidFill>
              </a:rPr>
              <a:t>okidne</a:t>
            </a: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 petlje</a:t>
            </a:r>
            <a:endParaRPr lang="hr-HR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7560000" y="5040000"/>
            <a:ext cx="4539422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Blaga / Oštra reakcija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Naponsko stanje </a:t>
            </a:r>
            <a:r>
              <a:rPr lang="hr-HR" b="1" dirty="0" err="1" smtClean="0">
                <a:solidFill>
                  <a:schemeClr val="accent6">
                    <a:lumMod val="75000"/>
                  </a:schemeClr>
                </a:solidFill>
              </a:rPr>
              <a:t>okidnog</a:t>
            </a: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 releja</a:t>
            </a:r>
            <a:endParaRPr lang="hr-HR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63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2852176" y="1188000"/>
            <a:ext cx="6487648" cy="2639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Preko PLC-a</a:t>
            </a:r>
            <a:endParaRPr lang="hr-HR" sz="22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PLC na gornjoj ili donjoj lokaciji</a:t>
            </a:r>
            <a:endParaRPr lang="hr-HR" sz="22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>
                <a:solidFill>
                  <a:schemeClr val="accent6">
                    <a:lumMod val="75000"/>
                  </a:schemeClr>
                </a:solidFill>
              </a:rPr>
              <a:t>Na osnovu maksimalnog protoka </a:t>
            </a:r>
            <a:r>
              <a:rPr lang="hr-HR" sz="22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hr-HR" sz="2200" b="1" baseline="-25000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endParaRPr lang="hr-HR" sz="22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Na </a:t>
            </a:r>
            <a:r>
              <a:rPr lang="hr-HR" sz="2200" b="1" dirty="0">
                <a:solidFill>
                  <a:schemeClr val="accent6">
                    <a:lumMod val="75000"/>
                  </a:schemeClr>
                </a:solidFill>
              </a:rPr>
              <a:t>osnovu razlike protoka ∆</a:t>
            </a: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Vremensko zakašnjenje</a:t>
            </a:r>
            <a:endParaRPr lang="hr-HR" sz="22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2751027" y="483365"/>
            <a:ext cx="6689947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Okidanje zatvaračkog elementa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2852176" y="3816000"/>
            <a:ext cx="648764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Preko diferencijalnog prekidača</a:t>
            </a:r>
            <a:endParaRPr lang="hr-HR" sz="2200" b="1" u="sng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Direktno okidanje</a:t>
            </a: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2852176" y="5004000"/>
            <a:ext cx="648764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Vanjsko okidanje</a:t>
            </a:r>
            <a:endParaRPr lang="hr-HR" sz="2200" b="1" u="sng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Nezavisno od sistema NZC</a:t>
            </a:r>
          </a:p>
        </p:txBody>
      </p:sp>
    </p:spTree>
    <p:extLst>
      <p:ext uri="{BB962C8B-B14F-4D97-AF65-F5344CB8AC3E}">
        <p14:creationId xmlns:p14="http://schemas.microsoft.com/office/powerpoint/2010/main" val="9406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1375931" y="1260000"/>
            <a:ext cx="9440138" cy="1976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Sistemsko </a:t>
            </a:r>
            <a:r>
              <a:rPr lang="hr-HR" sz="2200" b="1" dirty="0" err="1" smtClean="0">
                <a:solidFill>
                  <a:srgbClr val="002060"/>
                </a:solidFill>
                <a:latin typeface="+mj-lt"/>
              </a:rPr>
              <a:t>parametriranje</a:t>
            </a:r>
            <a:endParaRPr lang="hr-HR" sz="22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U slučaju promjene parametara sistema</a:t>
            </a:r>
            <a:endParaRPr lang="hr-HR" sz="22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Automatsko poništenje nakon nekog vremenskog perioda</a:t>
            </a:r>
            <a:endParaRPr lang="hr-HR" sz="22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Odnosi se samo na okidanje preko PLC-a</a:t>
            </a:r>
            <a:endParaRPr lang="hr-HR" sz="2200" b="1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1904091" y="483365"/>
            <a:ext cx="8383819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Blokada okidanja zatvaračkog elementa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1375931" y="3168000"/>
            <a:ext cx="944013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Blokada NZC</a:t>
            </a:r>
            <a:endParaRPr lang="hr-HR" sz="2200" b="1" u="sng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Blokada preko komponenti PLC-a</a:t>
            </a: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1375931" y="4248000"/>
            <a:ext cx="944013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Blokada diferencijalnog prekidača</a:t>
            </a:r>
            <a:endParaRPr lang="hr-HR" sz="2200" b="1" u="sng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Signal diferencijalnog prekidača ne može izvesti okidanje</a:t>
            </a: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1375931" y="5328000"/>
            <a:ext cx="9440138" cy="1242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Vanjska blokada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Sistem NZC nema </a:t>
            </a:r>
            <a:r>
              <a:rPr lang="hr-HR" sz="22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uticaj</a:t>
            </a: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na okidanje zatvarača</a:t>
            </a:r>
          </a:p>
        </p:txBody>
      </p:sp>
    </p:spTree>
    <p:extLst>
      <p:ext uri="{BB962C8B-B14F-4D97-AF65-F5344CB8AC3E}">
        <p14:creationId xmlns:p14="http://schemas.microsoft.com/office/powerpoint/2010/main" val="22585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9763"/>
            <a:ext cx="6664960" cy="3930288"/>
          </a:xfrm>
          <a:prstGeom prst="rect">
            <a:avLst/>
          </a:prstGeom>
        </p:spPr>
      </p:pic>
      <p:pic>
        <p:nvPicPr>
          <p:cNvPr id="5" name="Slika 4" descr="logo CG KO CIG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1" name="Označba mesta vsebine 2"/>
          <p:cNvSpPr txBox="1">
            <a:spLocks/>
          </p:cNvSpPr>
          <p:nvPr/>
        </p:nvSpPr>
        <p:spPr>
          <a:xfrm>
            <a:off x="6660000" y="900000"/>
            <a:ext cx="5546221" cy="348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smtClean="0">
                <a:solidFill>
                  <a:schemeClr val="tx1"/>
                </a:solidFill>
              </a:rPr>
              <a:t>Nadzor i zaštita cjevovoda pod pritiskom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Osnova – UZ mjerenje protoka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Kontrola u realnom vremenu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Ulazni podaci za zatvaračke elemente 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Optimizacija proizvodnje el. energije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Kontrola turbinske efikasnosti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Preciznost mjerenja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Pouzdanost u radu na duži period</a:t>
            </a: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180000" y="4788000"/>
            <a:ext cx="6406450" cy="1382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smtClean="0">
                <a:solidFill>
                  <a:schemeClr val="tx1"/>
                </a:solidFill>
              </a:rPr>
              <a:t>Moderna tehnologija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Zahtjevna ugradnja, iskusni izvođači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Potporna instrumentacija i programska oprema</a:t>
            </a:r>
          </a:p>
          <a:p>
            <a:r>
              <a:rPr lang="hr-HR" b="1" dirty="0" smtClean="0">
                <a:solidFill>
                  <a:schemeClr val="tx1"/>
                </a:solidFill>
              </a:rPr>
              <a:t>Konkretna primjena</a:t>
            </a:r>
          </a:p>
        </p:txBody>
      </p:sp>
    </p:spTree>
    <p:extLst>
      <p:ext uri="{BB962C8B-B14F-4D97-AF65-F5344CB8AC3E}">
        <p14:creationId xmlns:p14="http://schemas.microsoft.com/office/powerpoint/2010/main" val="38746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133100" y="483365"/>
            <a:ext cx="1192580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Primjer parametara, alarmnih i </a:t>
            </a:r>
            <a:r>
              <a:rPr lang="hr-HR" sz="3200" b="1" dirty="0" err="1" smtClean="0">
                <a:solidFill>
                  <a:schemeClr val="tx1"/>
                </a:solidFill>
              </a:rPr>
              <a:t>okidnih</a:t>
            </a:r>
            <a:r>
              <a:rPr lang="hr-HR" sz="3200" b="1" dirty="0" smtClean="0">
                <a:solidFill>
                  <a:schemeClr val="tx1"/>
                </a:solidFill>
              </a:rPr>
              <a:t> signala sistema NZC</a:t>
            </a:r>
            <a:endParaRPr lang="hr-HR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482891"/>
              </p:ext>
            </p:extLst>
          </p:nvPr>
        </p:nvGraphicFramePr>
        <p:xfrm>
          <a:off x="1945323" y="1310711"/>
          <a:ext cx="8113077" cy="5049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8281"/>
                <a:gridCol w="1213450"/>
                <a:gridCol w="1092705"/>
                <a:gridCol w="1092705"/>
                <a:gridCol w="976242"/>
                <a:gridCol w="949694"/>
              </a:tblGrid>
              <a:tr h="4082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Kriterij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Postavljena vrijednost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Kašnjenje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Sistemski alarm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Procesni alarm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Okidanje 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Granična vrijednost Q</a:t>
                      </a:r>
                      <a:r>
                        <a:rPr lang="hr-HR" sz="1000" baseline="-25000">
                          <a:effectLst/>
                        </a:rPr>
                        <a:t>max </a:t>
                      </a:r>
                      <a:r>
                        <a:rPr lang="hr-HR" sz="1000">
                          <a:effectLst/>
                        </a:rPr>
                        <a:t>Alarm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110% Q</a:t>
                      </a:r>
                      <a:r>
                        <a:rPr lang="hr-HR" sz="1000" baseline="-25000">
                          <a:effectLst/>
                        </a:rPr>
                        <a:t>N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20s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Granična vrijednost Q</a:t>
                      </a:r>
                      <a:r>
                        <a:rPr lang="hr-HR" sz="1000" baseline="-25000">
                          <a:effectLst/>
                        </a:rPr>
                        <a:t>max </a:t>
                      </a:r>
                      <a:r>
                        <a:rPr lang="hr-HR" sz="1000">
                          <a:effectLst/>
                        </a:rPr>
                        <a:t>Okidanje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120% Q</a:t>
                      </a:r>
                      <a:r>
                        <a:rPr lang="hr-HR" sz="1000" baseline="-25000">
                          <a:effectLst/>
                        </a:rPr>
                        <a:t>N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30s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0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Granična vrijednost ∆Q</a:t>
                      </a:r>
                      <a:r>
                        <a:rPr lang="hr-HR" sz="1000" baseline="-25000">
                          <a:effectLst/>
                        </a:rPr>
                        <a:t>integral</a:t>
                      </a:r>
                      <a:r>
                        <a:rPr lang="hr-HR" sz="1000">
                          <a:effectLst/>
                        </a:rPr>
                        <a:t> (vrijeme integracije 10 min.) Alarm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5% Q</a:t>
                      </a:r>
                      <a:r>
                        <a:rPr lang="hr-HR" sz="1000" baseline="-25000">
                          <a:effectLst/>
                        </a:rPr>
                        <a:t>N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20s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Granična vrijednost ∆Q Alarm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7% Q</a:t>
                      </a:r>
                      <a:r>
                        <a:rPr lang="hr-HR" sz="1000" baseline="-25000">
                          <a:effectLst/>
                        </a:rPr>
                        <a:t>N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20s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Granična vrijednost ∆Q Okidanje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10% Q</a:t>
                      </a:r>
                      <a:r>
                        <a:rPr lang="hr-HR" sz="1000" baseline="-25000">
                          <a:effectLst/>
                        </a:rPr>
                        <a:t>N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30s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Diferencijalni prekidač</a:t>
                      </a:r>
                      <a:endParaRPr lang="sl-SI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(minimalni pritisak)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0,1 bar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bez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mjerenja protoka Gore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mjerne naprave Gore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Pred-alarm mjerne naprave Gore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mjerenja protoka Dole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mjerne naprave Dole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Pred-alarm mjerne naprave Dole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PLC Gore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PLC Dole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8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Ispad prenosne linije Gore – Dole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X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 </a:t>
                      </a:r>
                      <a:endParaRPr lang="sl-SI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2852176" y="133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Puštena u pogon 2009 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1719567" y="483365"/>
            <a:ext cx="8752867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Primjer ugrađenog sistema NZC – RHE </a:t>
            </a:r>
            <a:r>
              <a:rPr lang="hr-HR" sz="3200" b="1" dirty="0" err="1" smtClean="0">
                <a:solidFill>
                  <a:schemeClr val="tx1"/>
                </a:solidFill>
              </a:rPr>
              <a:t>Avče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2852176" y="187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Akumulacija 2,2 miliona </a:t>
            </a:r>
            <a:r>
              <a:rPr lang="hr-HR" sz="2400" b="1" dirty="0" smtClean="0">
                <a:solidFill>
                  <a:srgbClr val="002060"/>
                </a:solidFill>
              </a:rPr>
              <a:t>m</a:t>
            </a:r>
            <a:r>
              <a:rPr lang="hr-HR" sz="2400" b="1" baseline="30000" dirty="0" smtClean="0">
                <a:solidFill>
                  <a:srgbClr val="002060"/>
                </a:solidFill>
              </a:rPr>
              <a:t>3 </a:t>
            </a: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vode 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2847096" y="241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Dužina dovodnog tunela cca. 700 m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2847096" y="349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Neto pad preko 500 m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2847096" y="295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Dužina cjevovoda 1.567 m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2847096" y="403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Snaga 185 MW u generatorskom režimu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značba mesta vsebine 2"/>
          <p:cNvSpPr txBox="1">
            <a:spLocks/>
          </p:cNvSpPr>
          <p:nvPr/>
        </p:nvSpPr>
        <p:spPr>
          <a:xfrm>
            <a:off x="2847096" y="457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Snaga 180 MW u pumpnom režimu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2847096" y="511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Protok 40 m</a:t>
            </a:r>
            <a:r>
              <a:rPr lang="hr-HR" sz="2400" b="1" baseline="30000" dirty="0" smtClean="0">
                <a:solidFill>
                  <a:srgbClr val="002060"/>
                </a:solidFill>
              </a:rPr>
              <a:t>3</a:t>
            </a:r>
            <a:r>
              <a:rPr lang="hr-HR" sz="2400" b="1" dirty="0" smtClean="0">
                <a:solidFill>
                  <a:srgbClr val="002060"/>
                </a:solidFill>
              </a:rPr>
              <a:t>/s</a:t>
            </a:r>
            <a:r>
              <a:rPr lang="hr-HR" sz="2400" b="1" baseline="30000" dirty="0" smtClean="0">
                <a:solidFill>
                  <a:srgbClr val="002060"/>
                </a:solidFill>
              </a:rPr>
              <a:t> </a:t>
            </a:r>
            <a:r>
              <a:rPr lang="hr-HR" sz="2400" b="1" dirty="0" smtClean="0">
                <a:solidFill>
                  <a:srgbClr val="002060"/>
                </a:solidFill>
              </a:rPr>
              <a:t> u generatorskom </a:t>
            </a:r>
            <a:r>
              <a:rPr lang="hr-HR" sz="2400" b="1" dirty="0">
                <a:solidFill>
                  <a:srgbClr val="002060"/>
                </a:solidFill>
              </a:rPr>
              <a:t>režimu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2847096" y="565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Protok 34 m</a:t>
            </a:r>
            <a:r>
              <a:rPr lang="hr-HR" sz="2400" b="1" baseline="30000" dirty="0" smtClean="0">
                <a:solidFill>
                  <a:srgbClr val="002060"/>
                </a:solidFill>
              </a:rPr>
              <a:t>3</a:t>
            </a:r>
            <a:r>
              <a:rPr lang="hr-HR" sz="2400" b="1" dirty="0" smtClean="0">
                <a:solidFill>
                  <a:srgbClr val="002060"/>
                </a:solidFill>
              </a:rPr>
              <a:t>/s</a:t>
            </a:r>
            <a:r>
              <a:rPr lang="hr-HR" sz="2400" b="1" baseline="30000" dirty="0" smtClean="0">
                <a:solidFill>
                  <a:srgbClr val="002060"/>
                </a:solidFill>
              </a:rPr>
              <a:t> </a:t>
            </a:r>
            <a:r>
              <a:rPr lang="hr-HR" sz="2400" b="1" dirty="0" smtClean="0">
                <a:solidFill>
                  <a:srgbClr val="002060"/>
                </a:solidFill>
              </a:rPr>
              <a:t> u pumpnom režimu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1719567" y="483365"/>
            <a:ext cx="8752867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Primjer ugrađenog sistema NZC – RHE </a:t>
            </a:r>
            <a:r>
              <a:rPr lang="hr-HR" sz="3200" b="1" dirty="0" err="1" smtClean="0">
                <a:solidFill>
                  <a:schemeClr val="tx1"/>
                </a:solidFill>
              </a:rPr>
              <a:t>Avče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9" y="1310712"/>
            <a:ext cx="6171262" cy="4897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Označba mesta vsebine 2"/>
          <p:cNvSpPr txBox="1">
            <a:spLocks/>
          </p:cNvSpPr>
          <p:nvPr/>
        </p:nvSpPr>
        <p:spPr>
          <a:xfrm>
            <a:off x="6660000" y="1620000"/>
            <a:ext cx="5455217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Konfiguracija UZ senzora 1E4P</a:t>
            </a: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6660000" y="2340000"/>
            <a:ext cx="5455217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err="1" smtClean="0">
                <a:solidFill>
                  <a:srgbClr val="002060"/>
                </a:solidFill>
                <a:latin typeface="+mj-lt"/>
              </a:rPr>
              <a:t>Okidna</a:t>
            </a: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 petlja Ne-Sigurna – Blaga </a:t>
            </a:r>
          </a:p>
        </p:txBody>
      </p:sp>
      <p:sp>
        <p:nvSpPr>
          <p:cNvPr id="26" name="Označba mesta vsebine 2"/>
          <p:cNvSpPr txBox="1">
            <a:spLocks/>
          </p:cNvSpPr>
          <p:nvPr/>
        </p:nvSpPr>
        <p:spPr>
          <a:xfrm>
            <a:off x="6660000" y="3060000"/>
            <a:ext cx="5455217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Testiranje za različite režime rada</a:t>
            </a:r>
          </a:p>
        </p:txBody>
      </p:sp>
      <p:sp>
        <p:nvSpPr>
          <p:cNvPr id="27" name="Označba mesta vsebine 2"/>
          <p:cNvSpPr txBox="1">
            <a:spLocks/>
          </p:cNvSpPr>
          <p:nvPr/>
        </p:nvSpPr>
        <p:spPr>
          <a:xfrm>
            <a:off x="6660000" y="3960000"/>
            <a:ext cx="5455217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Bez kvarova na sistemu od puštanja u pogon</a:t>
            </a:r>
          </a:p>
        </p:txBody>
      </p:sp>
    </p:spTree>
    <p:extLst>
      <p:ext uri="{BB962C8B-B14F-4D97-AF65-F5344CB8AC3E}">
        <p14:creationId xmlns:p14="http://schemas.microsoft.com/office/powerpoint/2010/main" val="21275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1719567" y="483365"/>
            <a:ext cx="8752867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Primjer ugrađenog sistema NZC – RHE </a:t>
            </a:r>
            <a:r>
              <a:rPr lang="hr-HR" sz="3200" b="1" dirty="0" err="1" smtClean="0">
                <a:solidFill>
                  <a:schemeClr val="tx1"/>
                </a:solidFill>
              </a:rPr>
              <a:t>Avče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24" name="Označba mesta vsebine 2"/>
          <p:cNvSpPr txBox="1">
            <a:spLocks/>
          </p:cNvSpPr>
          <p:nvPr/>
        </p:nvSpPr>
        <p:spPr>
          <a:xfrm>
            <a:off x="456518" y="1692000"/>
            <a:ext cx="5353974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2060"/>
              </a:buClr>
              <a:buNone/>
            </a:pPr>
            <a:r>
              <a:rPr lang="hr-HR" sz="2400" b="1" dirty="0">
                <a:solidFill>
                  <a:srgbClr val="002060"/>
                </a:solidFill>
              </a:rPr>
              <a:t>Mjerenje protoka u generatorskom režimu rada – zaustavljanje turbine</a:t>
            </a:r>
            <a:endParaRPr lang="hr-HR" sz="24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4" name="Slika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520000"/>
            <a:ext cx="5940000" cy="3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lika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520000"/>
            <a:ext cx="5940000" cy="34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6356190" y="1692000"/>
            <a:ext cx="5438411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2060"/>
              </a:buClr>
              <a:buNone/>
            </a:pPr>
            <a:r>
              <a:rPr lang="hr-HR" sz="2400" b="1" dirty="0">
                <a:solidFill>
                  <a:srgbClr val="002060"/>
                </a:solidFill>
              </a:rPr>
              <a:t>Mjerenje protoka u </a:t>
            </a:r>
            <a:r>
              <a:rPr lang="hr-HR" sz="2400" b="1" dirty="0" smtClean="0">
                <a:solidFill>
                  <a:srgbClr val="002060"/>
                </a:solidFill>
              </a:rPr>
              <a:t>pumpnom režimu </a:t>
            </a:r>
            <a:r>
              <a:rPr lang="hr-HR" sz="2400" b="1" dirty="0">
                <a:solidFill>
                  <a:srgbClr val="002060"/>
                </a:solidFill>
              </a:rPr>
              <a:t>rada – </a:t>
            </a:r>
            <a:r>
              <a:rPr lang="hr-HR" sz="2400" b="1" dirty="0" smtClean="0">
                <a:solidFill>
                  <a:srgbClr val="002060"/>
                </a:solidFill>
              </a:rPr>
              <a:t>povećanje snage</a:t>
            </a:r>
            <a:endParaRPr lang="hr-HR" sz="2400" b="1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2852176" y="133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Izgrađena 1967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1139505" y="483365"/>
            <a:ext cx="9912990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Mogućnost primjene sistema NZC na HE </a:t>
            </a:r>
            <a:r>
              <a:rPr lang="hr-HR" sz="3200" b="1" dirty="0" err="1" smtClean="0">
                <a:solidFill>
                  <a:schemeClr val="tx1"/>
                </a:solidFill>
              </a:rPr>
              <a:t>Perućica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2852175" y="1878475"/>
            <a:ext cx="6847409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Akumulacije </a:t>
            </a:r>
            <a:r>
              <a:rPr lang="hr-HR" sz="2400" b="1" dirty="0" err="1" smtClean="0">
                <a:solidFill>
                  <a:srgbClr val="002060"/>
                </a:solidFill>
                <a:latin typeface="+mj-lt"/>
              </a:rPr>
              <a:t>Krupac</a:t>
            </a: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, Slano, </a:t>
            </a:r>
            <a:r>
              <a:rPr lang="hr-HR" sz="2400" b="1" dirty="0" err="1" smtClean="0">
                <a:solidFill>
                  <a:srgbClr val="002060"/>
                </a:solidFill>
                <a:latin typeface="+mj-lt"/>
              </a:rPr>
              <a:t>retenzija</a:t>
            </a: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hr-HR" sz="2400" b="1" dirty="0" err="1" smtClean="0">
                <a:solidFill>
                  <a:srgbClr val="002060"/>
                </a:solidFill>
                <a:latin typeface="+mj-lt"/>
              </a:rPr>
              <a:t>Vrtac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2847096" y="241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Sedam </a:t>
            </a:r>
            <a:r>
              <a:rPr lang="hr-HR" sz="2400" b="1" dirty="0" err="1" smtClean="0">
                <a:solidFill>
                  <a:srgbClr val="002060"/>
                </a:solidFill>
                <a:latin typeface="+mj-lt"/>
              </a:rPr>
              <a:t>Pelton</a:t>
            </a: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 turbina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2847096" y="349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Dovodni </a:t>
            </a:r>
            <a:r>
              <a:rPr lang="hr-HR" sz="2400" b="1" dirty="0" smtClean="0">
                <a:solidFill>
                  <a:srgbClr val="002060"/>
                </a:solidFill>
              </a:rPr>
              <a:t>tunel 3.323 </a:t>
            </a:r>
            <a:r>
              <a:rPr lang="hr-HR" sz="2400" b="1" dirty="0" smtClean="0">
                <a:solidFill>
                  <a:srgbClr val="002060"/>
                </a:solidFill>
              </a:rPr>
              <a:t>m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2847096" y="2958475"/>
            <a:ext cx="6487648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Snaga 307 MW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2847096" y="4212000"/>
            <a:ext cx="6487648" cy="1986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Tri cjevovoda</a:t>
            </a:r>
            <a:endParaRPr lang="hr-HR" sz="2400" b="1" u="sng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</a:rPr>
              <a:t>Cjevovod 1 – 1.851 m,  17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hr-HR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/s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</a:rPr>
              <a:t>Cjevovod 2 – 1.883 m,  25,5 m</a:t>
            </a:r>
            <a:r>
              <a:rPr lang="hr-HR" sz="24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</a:rPr>
              <a:t>/s</a:t>
            </a:r>
            <a:endParaRPr lang="hr-HR" sz="24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>
                <a:solidFill>
                  <a:schemeClr val="accent6">
                    <a:lumMod val="75000"/>
                  </a:schemeClr>
                </a:solidFill>
              </a:rPr>
              <a:t>Cjevovod 3 – 1.919 m, 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25,5 m</a:t>
            </a:r>
            <a:r>
              <a:rPr lang="hr-HR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/s</a:t>
            </a:r>
            <a:endParaRPr lang="hr-HR" sz="2400" b="1" baseline="-25000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hr-HR" sz="2000" b="1" baseline="-25000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4" grpId="0"/>
      <p:bldP spid="15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1139505" y="483365"/>
            <a:ext cx="9912990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Mogućnost primjene sistema NZC na HE </a:t>
            </a:r>
            <a:r>
              <a:rPr lang="hr-HR" sz="3200" b="1" dirty="0" err="1" smtClean="0">
                <a:solidFill>
                  <a:schemeClr val="tx1"/>
                </a:solidFill>
              </a:rPr>
              <a:t>Perućica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9" name="Slika 18"/>
          <p:cNvPicPr/>
          <p:nvPr/>
        </p:nvPicPr>
        <p:blipFill>
          <a:blip r:embed="rId4"/>
          <a:stretch>
            <a:fillRect/>
          </a:stretch>
        </p:blipFill>
        <p:spPr>
          <a:xfrm>
            <a:off x="355634" y="1310712"/>
            <a:ext cx="7200000" cy="5040000"/>
          </a:xfrm>
          <a:prstGeom prst="rect">
            <a:avLst/>
          </a:prstGeom>
        </p:spPr>
      </p:pic>
      <p:sp>
        <p:nvSpPr>
          <p:cNvPr id="20" name="Označba mesta vsebine 2"/>
          <p:cNvSpPr txBox="1">
            <a:spLocks/>
          </p:cNvSpPr>
          <p:nvPr/>
        </p:nvSpPr>
        <p:spPr>
          <a:xfrm>
            <a:off x="7560000" y="1440000"/>
            <a:ext cx="4636366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Mjerenje protoka na svakom cjevovodu (gore, dole)</a:t>
            </a: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7560000" y="3348000"/>
            <a:ext cx="4636366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Prekidač diferencijalnog pritiska na svakom cjevovodu</a:t>
            </a:r>
          </a:p>
        </p:txBody>
      </p:sp>
      <p:sp>
        <p:nvSpPr>
          <p:cNvPr id="22" name="Označba mesta vsebine 2"/>
          <p:cNvSpPr txBox="1">
            <a:spLocks/>
          </p:cNvSpPr>
          <p:nvPr/>
        </p:nvSpPr>
        <p:spPr>
          <a:xfrm>
            <a:off x="7545474" y="5292000"/>
            <a:ext cx="4636366" cy="1135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Zajednički PLC za sistem NZC za sva tri cjevovoda (gore, dole)</a:t>
            </a:r>
          </a:p>
        </p:txBody>
      </p:sp>
      <p:sp>
        <p:nvSpPr>
          <p:cNvPr id="24" name="Označba mesta vsebine 2"/>
          <p:cNvSpPr txBox="1">
            <a:spLocks/>
          </p:cNvSpPr>
          <p:nvPr/>
        </p:nvSpPr>
        <p:spPr>
          <a:xfrm>
            <a:off x="7560000" y="2088000"/>
            <a:ext cx="4636366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Konfiguracija UZ senzora 1E4P</a:t>
            </a:r>
          </a:p>
        </p:txBody>
      </p:sp>
      <p:sp>
        <p:nvSpPr>
          <p:cNvPr id="25" name="Označba mesta vsebine 2"/>
          <p:cNvSpPr txBox="1">
            <a:spLocks/>
          </p:cNvSpPr>
          <p:nvPr/>
        </p:nvSpPr>
        <p:spPr>
          <a:xfrm>
            <a:off x="7560000" y="2628000"/>
            <a:ext cx="4636366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Vanjska ili unutrašnja ugradnja</a:t>
            </a:r>
          </a:p>
        </p:txBody>
      </p:sp>
      <p:sp>
        <p:nvSpPr>
          <p:cNvPr id="26" name="Označba mesta vsebine 2"/>
          <p:cNvSpPr txBox="1">
            <a:spLocks/>
          </p:cNvSpPr>
          <p:nvPr/>
        </p:nvSpPr>
        <p:spPr>
          <a:xfrm>
            <a:off x="7560000" y="4140000"/>
            <a:ext cx="4636366" cy="1135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Zajednička računska jedinca za mjerenje protoka za sva tri cjevovoda (gore, dole)</a:t>
            </a:r>
          </a:p>
        </p:txBody>
      </p:sp>
    </p:spTree>
    <p:extLst>
      <p:ext uri="{BB962C8B-B14F-4D97-AF65-F5344CB8AC3E}">
        <p14:creationId xmlns:p14="http://schemas.microsoft.com/office/powerpoint/2010/main" val="35725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1139505" y="483365"/>
            <a:ext cx="9912990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Mogućnost primjene sistema NZC na HE </a:t>
            </a:r>
            <a:r>
              <a:rPr lang="hr-HR" sz="3200" b="1" dirty="0" err="1" smtClean="0">
                <a:solidFill>
                  <a:schemeClr val="tx1"/>
                </a:solidFill>
              </a:rPr>
              <a:t>Perućica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6" name="Slika 15"/>
          <p:cNvPicPr/>
          <p:nvPr/>
        </p:nvPicPr>
        <p:blipFill>
          <a:blip r:embed="rId4"/>
          <a:stretch>
            <a:fillRect/>
          </a:stretch>
        </p:blipFill>
        <p:spPr>
          <a:xfrm>
            <a:off x="72000" y="1188000"/>
            <a:ext cx="7560000" cy="5040000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7704000" y="1296000"/>
            <a:ext cx="4439210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Ne-Sigurna reakcija – Blaga</a:t>
            </a: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7704000" y="2016000"/>
            <a:ext cx="4439210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Bakrena veza između gornje i donje lokacije</a:t>
            </a:r>
          </a:p>
        </p:txBody>
      </p:sp>
      <p:sp>
        <p:nvSpPr>
          <p:cNvPr id="27" name="Označba mesta vsebine 2"/>
          <p:cNvSpPr txBox="1">
            <a:spLocks/>
          </p:cNvSpPr>
          <p:nvPr/>
        </p:nvSpPr>
        <p:spPr>
          <a:xfrm>
            <a:off x="7704000" y="2855575"/>
            <a:ext cx="4439210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Optička veza između gornje i donje lokacije</a:t>
            </a:r>
          </a:p>
        </p:txBody>
      </p:sp>
      <p:sp>
        <p:nvSpPr>
          <p:cNvPr id="28" name="Označba mesta vsebine 2"/>
          <p:cNvSpPr txBox="1">
            <a:spLocks/>
          </p:cNvSpPr>
          <p:nvPr/>
        </p:nvSpPr>
        <p:spPr>
          <a:xfrm>
            <a:off x="7704000" y="3875150"/>
            <a:ext cx="4439210" cy="694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Nužan novi sistem upravljanja leptiricama u </a:t>
            </a:r>
            <a:r>
              <a:rPr lang="hr-HR" sz="2200" b="1" dirty="0" err="1" smtClean="0">
                <a:solidFill>
                  <a:srgbClr val="002060"/>
                </a:solidFill>
                <a:latin typeface="+mj-lt"/>
              </a:rPr>
              <a:t>zatvaračnici</a:t>
            </a: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 Povija</a:t>
            </a:r>
          </a:p>
        </p:txBody>
      </p:sp>
      <p:sp>
        <p:nvSpPr>
          <p:cNvPr id="29" name="Označba mesta vsebine 2"/>
          <p:cNvSpPr txBox="1">
            <a:spLocks/>
          </p:cNvSpPr>
          <p:nvPr/>
        </p:nvSpPr>
        <p:spPr>
          <a:xfrm>
            <a:off x="7704000" y="4786725"/>
            <a:ext cx="4439210" cy="1200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200" b="1" dirty="0" smtClean="0">
                <a:solidFill>
                  <a:srgbClr val="002060"/>
                </a:solidFill>
                <a:latin typeface="+mj-lt"/>
              </a:rPr>
              <a:t>Jednostavno prilagođavanje sistema NZC novom sistemu upravljanja leptiricama</a:t>
            </a:r>
          </a:p>
        </p:txBody>
      </p:sp>
    </p:spTree>
    <p:extLst>
      <p:ext uri="{BB962C8B-B14F-4D97-AF65-F5344CB8AC3E}">
        <p14:creationId xmlns:p14="http://schemas.microsoft.com/office/powerpoint/2010/main" val="321307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4559160" y="483365"/>
            <a:ext cx="3073680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Zaključne misli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875575" y="1323295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  <a:latin typeface="+mj-lt"/>
              </a:rPr>
              <a:t>Autonoman rad</a:t>
            </a:r>
            <a:endParaRPr lang="hr-HR" sz="2400" b="1" baseline="-25000" dirty="0" smtClean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Označba mesta vsebine 2"/>
          <p:cNvSpPr txBox="1">
            <a:spLocks/>
          </p:cNvSpPr>
          <p:nvPr/>
        </p:nvSpPr>
        <p:spPr>
          <a:xfrm>
            <a:off x="875575" y="1828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Aktivan nadzor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značba mesta vsebine 2"/>
          <p:cNvSpPr txBox="1">
            <a:spLocks/>
          </p:cNvSpPr>
          <p:nvPr/>
        </p:nvSpPr>
        <p:spPr>
          <a:xfrm>
            <a:off x="875575" y="2332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Nužne informacije sistemu upravljanja zatvarača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Označba mesta vsebine 2"/>
          <p:cNvSpPr txBox="1">
            <a:spLocks/>
          </p:cNvSpPr>
          <p:nvPr/>
        </p:nvSpPr>
        <p:spPr>
          <a:xfrm>
            <a:off x="875575" y="2836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Gotovo nužna primjena ovog sistema za velike hidro-energetske objekte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Označba mesta vsebine 2"/>
          <p:cNvSpPr txBox="1">
            <a:spLocks/>
          </p:cNvSpPr>
          <p:nvPr/>
        </p:nvSpPr>
        <p:spPr>
          <a:xfrm>
            <a:off x="875575" y="3340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Objekti na geološki trusnim </a:t>
            </a:r>
            <a:r>
              <a:rPr lang="hr-HR" sz="2400" b="1" dirty="0" err="1" smtClean="0">
                <a:solidFill>
                  <a:srgbClr val="002060"/>
                </a:solidFill>
              </a:rPr>
              <a:t>područijma</a:t>
            </a:r>
            <a:r>
              <a:rPr lang="hr-HR" sz="2400" b="1" dirty="0" smtClean="0">
                <a:solidFill>
                  <a:srgbClr val="002060"/>
                </a:solidFill>
              </a:rPr>
              <a:t> </a:t>
            </a:r>
            <a:r>
              <a:rPr lang="hr-HR" sz="2400" b="1" dirty="0">
                <a:solidFill>
                  <a:srgbClr val="002060"/>
                </a:solidFill>
              </a:rPr>
              <a:t>naročito osjetljivi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Označba mesta vsebine 2"/>
          <p:cNvSpPr txBox="1">
            <a:spLocks/>
          </p:cNvSpPr>
          <p:nvPr/>
        </p:nvSpPr>
        <p:spPr>
          <a:xfrm>
            <a:off x="875575" y="3844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smtClean="0">
                <a:solidFill>
                  <a:srgbClr val="002060"/>
                </a:solidFill>
              </a:rPr>
              <a:t>Skupa, </a:t>
            </a:r>
            <a:r>
              <a:rPr lang="hr-HR" sz="2400" b="1" dirty="0">
                <a:solidFill>
                  <a:srgbClr val="002060"/>
                </a:solidFill>
              </a:rPr>
              <a:t>ali opravdana investicija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značba mesta vsebine 2"/>
          <p:cNvSpPr txBox="1">
            <a:spLocks/>
          </p:cNvSpPr>
          <p:nvPr/>
        </p:nvSpPr>
        <p:spPr>
          <a:xfrm>
            <a:off x="875575" y="4348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Lom cjevovoda je opasnost za živote ljudi i materijalna dobra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Označba mesta vsebine 2"/>
          <p:cNvSpPr txBox="1">
            <a:spLocks/>
          </p:cNvSpPr>
          <p:nvPr/>
        </p:nvSpPr>
        <p:spPr>
          <a:xfrm>
            <a:off x="875575" y="4852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Prekid proizvodnje električne energije na duži period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Označba mesta vsebine 2"/>
          <p:cNvSpPr txBox="1">
            <a:spLocks/>
          </p:cNvSpPr>
          <p:nvPr/>
        </p:nvSpPr>
        <p:spPr>
          <a:xfrm>
            <a:off x="875575" y="5356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Za instalaciju nužna vrhunska oprema i iskusni izvođači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Označba mesta vsebine 2"/>
          <p:cNvSpPr txBox="1">
            <a:spLocks/>
          </p:cNvSpPr>
          <p:nvPr/>
        </p:nvSpPr>
        <p:spPr>
          <a:xfrm>
            <a:off x="875575" y="5860250"/>
            <a:ext cx="11328000" cy="4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Integracija sistema NZC u proces upravljanja zatvaračkim elementima</a:t>
            </a:r>
            <a:endParaRPr lang="hr-HR" sz="2400" b="1" baseline="-25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5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23" name="Označba mesta vsebine 2"/>
          <p:cNvSpPr txBox="1">
            <a:spLocks/>
          </p:cNvSpPr>
          <p:nvPr/>
        </p:nvSpPr>
        <p:spPr>
          <a:xfrm>
            <a:off x="4559160" y="483365"/>
            <a:ext cx="3073680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Zaključne misli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9" name="Slika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1296000"/>
            <a:ext cx="6698120" cy="487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1296000"/>
            <a:ext cx="4559006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pic>
        <p:nvPicPr>
          <p:cNvPr id="13" name="Slika 1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53248"/>
            <a:ext cx="12191999" cy="5713772"/>
          </a:xfrm>
          <a:prstGeom prst="rect">
            <a:avLst/>
          </a:prstGeom>
        </p:spPr>
      </p:pic>
      <p:sp>
        <p:nvSpPr>
          <p:cNvPr id="12" name="Označba mesta vsebine 2"/>
          <p:cNvSpPr txBox="1">
            <a:spLocks/>
          </p:cNvSpPr>
          <p:nvPr/>
        </p:nvSpPr>
        <p:spPr>
          <a:xfrm>
            <a:off x="-111313" y="663409"/>
            <a:ext cx="4082506" cy="96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PRINCIP SISTEMA ZA NADZOR I ZAŠTITU CJEVOVODA</a:t>
            </a:r>
          </a:p>
        </p:txBody>
      </p:sp>
    </p:spTree>
    <p:extLst>
      <p:ext uri="{BB962C8B-B14F-4D97-AF65-F5344CB8AC3E}">
        <p14:creationId xmlns:p14="http://schemas.microsoft.com/office/powerpoint/2010/main" val="33205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pic>
        <p:nvPicPr>
          <p:cNvPr id="13" name="Slika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" y="653249"/>
            <a:ext cx="6645778" cy="3408798"/>
          </a:xfrm>
          <a:prstGeom prst="rect">
            <a:avLst/>
          </a:prstGeom>
        </p:spPr>
      </p:pic>
      <p:sp>
        <p:nvSpPr>
          <p:cNvPr id="11" name="Označba mesta vsebine 2"/>
          <p:cNvSpPr txBox="1">
            <a:spLocks/>
          </p:cNvSpPr>
          <p:nvPr/>
        </p:nvSpPr>
        <p:spPr>
          <a:xfrm>
            <a:off x="6660000" y="720000"/>
            <a:ext cx="5453642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 dirty="0" smtClean="0">
                <a:solidFill>
                  <a:schemeClr val="tx1"/>
                </a:solidFill>
              </a:rPr>
              <a:t>Osnovne komponente sistema</a:t>
            </a:r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6660000" y="1440000"/>
            <a:ext cx="533918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Oprema za mjerenje protoka</a:t>
            </a:r>
          </a:p>
        </p:txBody>
      </p:sp>
      <p:sp>
        <p:nvSpPr>
          <p:cNvPr id="17" name="Označba mesta vsebine 2"/>
          <p:cNvSpPr txBox="1">
            <a:spLocks/>
          </p:cNvSpPr>
          <p:nvPr/>
        </p:nvSpPr>
        <p:spPr>
          <a:xfrm>
            <a:off x="6660000" y="2016000"/>
            <a:ext cx="5339181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Oprema za mjerenje </a:t>
            </a:r>
            <a:r>
              <a:rPr lang="hr-HR" sz="2400" b="1" dirty="0" err="1">
                <a:solidFill>
                  <a:srgbClr val="002060"/>
                </a:solidFill>
              </a:rPr>
              <a:t>dif</a:t>
            </a:r>
            <a:r>
              <a:rPr lang="hr-HR" sz="2400" b="1" dirty="0">
                <a:solidFill>
                  <a:srgbClr val="002060"/>
                </a:solidFill>
              </a:rPr>
              <a:t>. pritiska</a:t>
            </a: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6660000" y="2592000"/>
            <a:ext cx="553605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>
                <a:solidFill>
                  <a:srgbClr val="002060"/>
                </a:solidFill>
              </a:rPr>
              <a:t>Procesna i vizualizacijska oprema</a:t>
            </a:r>
          </a:p>
        </p:txBody>
      </p:sp>
      <p:sp>
        <p:nvSpPr>
          <p:cNvPr id="19" name="Označba mesta vsebine 2"/>
          <p:cNvSpPr txBox="1">
            <a:spLocks/>
          </p:cNvSpPr>
          <p:nvPr/>
        </p:nvSpPr>
        <p:spPr>
          <a:xfrm>
            <a:off x="180000" y="3960000"/>
            <a:ext cx="5453642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>
                <a:solidFill>
                  <a:schemeClr val="tx1"/>
                </a:solidFill>
              </a:rPr>
              <a:t>Karakteristike</a:t>
            </a:r>
            <a:r>
              <a:rPr lang="hr-HR" sz="2800" b="1" dirty="0">
                <a:solidFill>
                  <a:schemeClr val="tx1"/>
                </a:solidFill>
              </a:rPr>
              <a:t> sistema</a:t>
            </a: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180000" y="4500000"/>
            <a:ext cx="660524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hr-HR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Autonoman rad</a:t>
            </a: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180000" y="4932000"/>
            <a:ext cx="6605246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hr-H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Redundantna veza među mjernim mjestima</a:t>
            </a:r>
          </a:p>
        </p:txBody>
      </p:sp>
      <p:sp>
        <p:nvSpPr>
          <p:cNvPr id="22" name="Označba mesta vsebine 2"/>
          <p:cNvSpPr txBox="1">
            <a:spLocks/>
          </p:cNvSpPr>
          <p:nvPr/>
        </p:nvSpPr>
        <p:spPr>
          <a:xfrm>
            <a:off x="180000" y="5364000"/>
            <a:ext cx="6848805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hr-HR" sz="2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Bitne informacije uvijek na raspolaganju</a:t>
            </a:r>
          </a:p>
        </p:txBody>
      </p:sp>
      <p:sp>
        <p:nvSpPr>
          <p:cNvPr id="23" name="Označba mesta vsebine 2"/>
          <p:cNvSpPr txBox="1">
            <a:spLocks/>
          </p:cNvSpPr>
          <p:nvPr/>
        </p:nvSpPr>
        <p:spPr>
          <a:xfrm>
            <a:off x="178843" y="5796000"/>
            <a:ext cx="6848805" cy="658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hr-HR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Veza sa nadzornim sistemom elektrane</a:t>
            </a:r>
            <a:endParaRPr lang="hr-HR" sz="2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4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1799467" y="639143"/>
            <a:ext cx="8593066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>
                <a:solidFill>
                  <a:schemeClr val="tx1"/>
                </a:solidFill>
              </a:rPr>
              <a:t>Uobičajeni  načini mjerenja protoka na HE</a:t>
            </a:r>
          </a:p>
        </p:txBody>
      </p:sp>
      <p:sp>
        <p:nvSpPr>
          <p:cNvPr id="17" name="Označba mesta vsebine 2"/>
          <p:cNvSpPr txBox="1">
            <a:spLocks/>
          </p:cNvSpPr>
          <p:nvPr/>
        </p:nvSpPr>
        <p:spPr>
          <a:xfrm>
            <a:off x="720000" y="1440000"/>
            <a:ext cx="10545971" cy="1395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Ultrazvučno mjerenje </a:t>
            </a:r>
            <a:r>
              <a:rPr lang="hr-HR" sz="2400" b="1" dirty="0" err="1" smtClean="0">
                <a:solidFill>
                  <a:srgbClr val="002060"/>
                </a:solidFill>
              </a:rPr>
              <a:t>tranzijentnog</a:t>
            </a:r>
            <a:r>
              <a:rPr lang="hr-HR" sz="2400" b="1" dirty="0" smtClean="0">
                <a:solidFill>
                  <a:srgbClr val="002060"/>
                </a:solidFill>
              </a:rPr>
              <a:t> vremena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Baždarenje na suho, bez kalibracije, za cjevovode velikih </a:t>
            </a:r>
            <a:r>
              <a:rPr lang="hr-HR" sz="2200" b="1" dirty="0" err="1" smtClean="0">
                <a:solidFill>
                  <a:schemeClr val="accent6">
                    <a:lumMod val="75000"/>
                  </a:schemeClr>
                </a:solidFill>
              </a:rPr>
              <a:t>prečnika</a:t>
            </a: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, visoka </a:t>
            </a:r>
            <a:r>
              <a:rPr lang="hr-HR" sz="2200" b="1" dirty="0" err="1" smtClean="0">
                <a:solidFill>
                  <a:schemeClr val="accent6">
                    <a:lumMod val="75000"/>
                  </a:schemeClr>
                </a:solidFill>
              </a:rPr>
              <a:t>tačnost</a:t>
            </a:r>
            <a:r>
              <a:rPr lang="hr-HR" sz="2200" b="1" dirty="0" smtClean="0">
                <a:solidFill>
                  <a:schemeClr val="accent6">
                    <a:lumMod val="75000"/>
                  </a:schemeClr>
                </a:solidFill>
              </a:rPr>
              <a:t> mjerenja, visoka cijena, zahtjeva montaža</a:t>
            </a: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720000" y="3096000"/>
            <a:ext cx="10545971" cy="1395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600" b="1" dirty="0">
                <a:solidFill>
                  <a:srgbClr val="002060"/>
                </a:solidFill>
              </a:rPr>
              <a:t>M</a:t>
            </a:r>
            <a:r>
              <a:rPr lang="hr-HR" sz="2600" b="1" dirty="0" smtClean="0">
                <a:solidFill>
                  <a:srgbClr val="002060"/>
                </a:solidFill>
              </a:rPr>
              <a:t>jerenje diferencijalnog pritiska (</a:t>
            </a:r>
            <a:r>
              <a:rPr lang="hr-HR" sz="2600" b="1" dirty="0" err="1" smtClean="0">
                <a:solidFill>
                  <a:srgbClr val="002060"/>
                </a:solidFill>
              </a:rPr>
              <a:t>Winter</a:t>
            </a:r>
            <a:r>
              <a:rPr lang="hr-HR" sz="2600" b="1" dirty="0" smtClean="0">
                <a:solidFill>
                  <a:srgbClr val="002060"/>
                </a:solidFill>
              </a:rPr>
              <a:t>-Kennedy)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Pogodan za većinu gasova i fluida, vrlo raširen, troškovi zavisni od promjera, osjetljivi na promjene gustoće i pritiska,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uslovno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visoka cijena ugradnje, relativno skupo održavanje</a:t>
            </a: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720000" y="4752000"/>
            <a:ext cx="10545971" cy="1395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600" b="1" dirty="0" smtClean="0">
                <a:solidFill>
                  <a:srgbClr val="002060"/>
                </a:solidFill>
              </a:rPr>
              <a:t>Preko mjerenja nivoa vode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Jednostavna ugradnja, niski troškovi, primjereno samo za kanale, slaba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tačnost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tačnost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zavisi od mnogo faktora, često bez nedvosmislene veze između nivoa i protoka</a:t>
            </a:r>
          </a:p>
        </p:txBody>
      </p:sp>
    </p:spTree>
    <p:extLst>
      <p:ext uri="{BB962C8B-B14F-4D97-AF65-F5344CB8AC3E}">
        <p14:creationId xmlns:p14="http://schemas.microsoft.com/office/powerpoint/2010/main" val="127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3075699" y="639143"/>
            <a:ext cx="6040603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Ultrazvučno mjerenja protoka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17" name="Označba mesta vsebine 2"/>
          <p:cNvSpPr txBox="1">
            <a:spLocks/>
          </p:cNvSpPr>
          <p:nvPr/>
        </p:nvSpPr>
        <p:spPr>
          <a:xfrm>
            <a:off x="720000" y="1440000"/>
            <a:ext cx="10537279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Direktno mjerenje fizikalne veličine - </a:t>
            </a:r>
            <a:r>
              <a:rPr lang="hr-HR" sz="2400" b="1" dirty="0" err="1" smtClean="0">
                <a:solidFill>
                  <a:srgbClr val="002060"/>
                </a:solidFill>
              </a:rPr>
              <a:t>tranzijentno</a:t>
            </a:r>
            <a:r>
              <a:rPr lang="hr-HR" sz="2400" b="1" dirty="0" smtClean="0">
                <a:solidFill>
                  <a:srgbClr val="002060"/>
                </a:solidFill>
              </a:rPr>
              <a:t> vrijeme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720000" y="2015262"/>
            <a:ext cx="9094559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err="1" smtClean="0">
                <a:solidFill>
                  <a:srgbClr val="002060"/>
                </a:solidFill>
              </a:rPr>
              <a:t>Tranzijentno</a:t>
            </a:r>
            <a:r>
              <a:rPr lang="hr-HR" sz="2400" b="1" dirty="0" smtClean="0">
                <a:solidFill>
                  <a:srgbClr val="002060"/>
                </a:solidFill>
              </a:rPr>
              <a:t> vrijeme direktno proporcionalno protoku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5" name="Označba mesta vsebine 2"/>
          <p:cNvSpPr txBox="1">
            <a:spLocks/>
          </p:cNvSpPr>
          <p:nvPr/>
        </p:nvSpPr>
        <p:spPr>
          <a:xfrm>
            <a:off x="719999" y="2592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Izlaza veličina (protok) zavisna od samo jedne promjenljive (vrijeme)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719999" y="3168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Bez zavisnosti od funkcijske aproksimacije ili tabelarne povezanosti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19" name="Označba mesta vsebine 2"/>
          <p:cNvSpPr txBox="1">
            <a:spLocks/>
          </p:cNvSpPr>
          <p:nvPr/>
        </p:nvSpPr>
        <p:spPr>
          <a:xfrm>
            <a:off x="719998" y="3744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Ugradnja različitog broja senzorskih parova u zavisnosti od potreba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719997" y="4536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smtClean="0">
                <a:solidFill>
                  <a:srgbClr val="002060"/>
                </a:solidFill>
              </a:rPr>
              <a:t>Vrlo velika </a:t>
            </a:r>
            <a:r>
              <a:rPr lang="hr-HR" sz="2400" b="1" dirty="0" err="1" smtClean="0">
                <a:solidFill>
                  <a:srgbClr val="002060"/>
                </a:solidFill>
              </a:rPr>
              <a:t>tačnost</a:t>
            </a:r>
            <a:r>
              <a:rPr lang="hr-HR" sz="2400" b="1" dirty="0" smtClean="0">
                <a:solidFill>
                  <a:srgbClr val="002060"/>
                </a:solidFill>
              </a:rPr>
              <a:t> mjerenja (ne za </a:t>
            </a:r>
            <a:r>
              <a:rPr lang="hr-HR" sz="2400" b="1" dirty="0" err="1" smtClean="0">
                <a:solidFill>
                  <a:srgbClr val="002060"/>
                </a:solidFill>
              </a:rPr>
              <a:t>tzv</a:t>
            </a:r>
            <a:r>
              <a:rPr lang="hr-HR" sz="2400" b="1" dirty="0" smtClean="0">
                <a:solidFill>
                  <a:srgbClr val="002060"/>
                </a:solidFill>
              </a:rPr>
              <a:t> „</a:t>
            </a:r>
            <a:r>
              <a:rPr lang="hr-HR" sz="2400" b="1" dirty="0" err="1" smtClean="0">
                <a:solidFill>
                  <a:srgbClr val="002060"/>
                </a:solidFill>
              </a:rPr>
              <a:t>Clamp</a:t>
            </a:r>
            <a:r>
              <a:rPr lang="hr-HR" sz="2400" b="1" dirty="0" smtClean="0">
                <a:solidFill>
                  <a:srgbClr val="002060"/>
                </a:solidFill>
              </a:rPr>
              <a:t>-on” metodu) od 0,5% u realnim </a:t>
            </a:r>
            <a:r>
              <a:rPr lang="hr-HR" sz="2400" b="1" dirty="0" err="1" smtClean="0">
                <a:solidFill>
                  <a:srgbClr val="002060"/>
                </a:solidFill>
              </a:rPr>
              <a:t>uslovima</a:t>
            </a:r>
            <a:r>
              <a:rPr lang="hr-HR" sz="2400" b="1" dirty="0" smtClean="0">
                <a:solidFill>
                  <a:srgbClr val="002060"/>
                </a:solidFill>
              </a:rPr>
              <a:t>; u zadnje dvije godine čak i do 0,35% </a:t>
            </a:r>
            <a:endParaRPr lang="hr-HR" sz="2400" b="1" dirty="0">
              <a:solidFill>
                <a:srgbClr val="002060"/>
              </a:solidFill>
            </a:endParaRP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719996" y="5472000"/>
            <a:ext cx="10699841" cy="73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hr-HR" sz="2400" b="1" dirty="0" err="1" smtClean="0">
                <a:solidFill>
                  <a:srgbClr val="002060"/>
                </a:solidFill>
              </a:rPr>
              <a:t>Tačnost</a:t>
            </a:r>
            <a:r>
              <a:rPr lang="hr-HR" sz="2400" b="1" dirty="0" smtClean="0">
                <a:solidFill>
                  <a:srgbClr val="002060"/>
                </a:solidFill>
              </a:rPr>
              <a:t> zavisna od lokacije mjerenja, broja senzorskih parova i upotrijebljenih standarda</a:t>
            </a:r>
            <a:endParaRPr lang="hr-H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2" name="Označba mesta vsebine 2"/>
          <p:cNvSpPr txBox="1">
            <a:spLocks/>
          </p:cNvSpPr>
          <p:nvPr/>
        </p:nvSpPr>
        <p:spPr>
          <a:xfrm>
            <a:off x="7560000" y="1080000"/>
            <a:ext cx="4082506" cy="96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PRINCIPIJELNI PRIKAZ ULTRAZVUČNOG MJERENJA PROTOKA</a:t>
            </a:r>
          </a:p>
        </p:txBody>
      </p:sp>
      <p:pic>
        <p:nvPicPr>
          <p:cNvPr id="11" name="Slika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60000" y="648000"/>
            <a:ext cx="6979920" cy="56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2" name="Označba mesta vsebine 2"/>
          <p:cNvSpPr txBox="1">
            <a:spLocks/>
          </p:cNvSpPr>
          <p:nvPr/>
        </p:nvSpPr>
        <p:spPr>
          <a:xfrm>
            <a:off x="8280000" y="1728000"/>
            <a:ext cx="4082506" cy="96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RAZLIČITE LOKACIJE ZA UGRADNJU UZ SENZORA 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(JEDAN SENZORSKI PAR, TAČNOST 1%)</a:t>
            </a:r>
          </a:p>
        </p:txBody>
      </p:sp>
      <p:pic>
        <p:nvPicPr>
          <p:cNvPr id="13" name="Slika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6000" y="971550"/>
            <a:ext cx="8678007" cy="244221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" y="3846828"/>
            <a:ext cx="8635777" cy="1991362"/>
          </a:xfrm>
          <a:prstGeom prst="rect">
            <a:avLst/>
          </a:prstGeom>
        </p:spPr>
      </p:pic>
      <p:sp>
        <p:nvSpPr>
          <p:cNvPr id="14" name="Označba mesta vsebine 2"/>
          <p:cNvSpPr txBox="1">
            <a:spLocks/>
          </p:cNvSpPr>
          <p:nvPr/>
        </p:nvSpPr>
        <p:spPr>
          <a:xfrm>
            <a:off x="8280000" y="4428000"/>
            <a:ext cx="4082506" cy="96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PRIMJERI KONFIGURACIJE 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rgbClr val="002060"/>
                </a:solidFill>
              </a:rPr>
              <a:t>UZ SENZORA</a:t>
            </a:r>
          </a:p>
        </p:txBody>
      </p:sp>
    </p:spTree>
    <p:extLst>
      <p:ext uri="{BB962C8B-B14F-4D97-AF65-F5344CB8AC3E}">
        <p14:creationId xmlns:p14="http://schemas.microsoft.com/office/powerpoint/2010/main" val="245192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60" y="50801"/>
            <a:ext cx="6004560" cy="4267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Sistem za nadzor i zaštitu cjevovoda</a:t>
            </a:r>
            <a:endParaRPr lang="hr-HR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Slika 4" descr="logo CG KO CIG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5217"/>
            <a:ext cx="924560" cy="533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aven povezovalnik 6"/>
          <p:cNvCxnSpPr/>
          <p:nvPr/>
        </p:nvCxnSpPr>
        <p:spPr>
          <a:xfrm>
            <a:off x="0" y="54864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0" y="6431281"/>
            <a:ext cx="12181840" cy="0"/>
          </a:xfrm>
          <a:prstGeom prst="line">
            <a:avLst/>
          </a:prstGeom>
          <a:ln w="28575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značba mesta vsebine 2"/>
          <p:cNvSpPr txBox="1">
            <a:spLocks/>
          </p:cNvSpPr>
          <p:nvPr/>
        </p:nvSpPr>
        <p:spPr>
          <a:xfrm>
            <a:off x="10160" y="6410961"/>
            <a:ext cx="1818640" cy="4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Omar Latifić</a:t>
            </a:r>
            <a:endParaRPr lang="hr-HR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280" y="6495543"/>
            <a:ext cx="842142" cy="298196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926050" y="468000"/>
            <a:ext cx="10339901" cy="827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b="1" dirty="0" smtClean="0">
                <a:solidFill>
                  <a:schemeClr val="tx1"/>
                </a:solidFill>
              </a:rPr>
              <a:t>Ultrazvučno mjerenja protoka – matematički prikaz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/>
          <p:nvPr/>
        </p:nvPicPr>
        <p:blipFill>
          <a:blip r:embed="rId5"/>
          <a:stretch>
            <a:fillRect/>
          </a:stretch>
        </p:blipFill>
        <p:spPr>
          <a:xfrm>
            <a:off x="221551" y="1425051"/>
            <a:ext cx="5096234" cy="389878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9639" y="4775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53934"/>
              </p:ext>
            </p:extLst>
          </p:nvPr>
        </p:nvGraphicFramePr>
        <p:xfrm>
          <a:off x="6120000" y="1260000"/>
          <a:ext cx="22860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načba" r:id="rId6" imgW="1524000" imgH="431800" progId="Equation.3">
                  <p:embed/>
                </p:oleObj>
              </mc:Choice>
              <mc:Fallback>
                <p:oleObj name="Enačba" r:id="rId6" imgW="15240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000" y="1260000"/>
                        <a:ext cx="2286000" cy="647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288823" y="28526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11" name="Predm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212794"/>
              </p:ext>
            </p:extLst>
          </p:nvPr>
        </p:nvGraphicFramePr>
        <p:xfrm>
          <a:off x="9360000" y="1260000"/>
          <a:ext cx="22860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načba" r:id="rId8" imgW="1524000" imgH="431800" progId="Equation.3">
                  <p:embed/>
                </p:oleObj>
              </mc:Choice>
              <mc:Fallback>
                <p:oleObj name="Enačba" r:id="rId8" imgW="15240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0000" y="1260000"/>
                        <a:ext cx="2286000" cy="647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13" name="Predm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783027"/>
              </p:ext>
            </p:extLst>
          </p:nvPr>
        </p:nvGraphicFramePr>
        <p:xfrm>
          <a:off x="5760000" y="2016000"/>
          <a:ext cx="62293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načba" r:id="rId10" imgW="4152900" imgH="482600" progId="Equation.3">
                  <p:embed/>
                </p:oleObj>
              </mc:Choice>
              <mc:Fallback>
                <p:oleObj name="Enačba" r:id="rId10" imgW="41529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000" y="2016000"/>
                        <a:ext cx="622935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ravokotnik 22"/>
          <p:cNvSpPr/>
          <p:nvPr/>
        </p:nvSpPr>
        <p:spPr>
          <a:xfrm>
            <a:off x="5940000" y="2880000"/>
            <a:ext cx="6096000" cy="1659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r-HR" sz="1600" i="1" baseline="-25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vrijeme (s) putanje </a:t>
            </a:r>
            <a:r>
              <a:rPr lang="hr-HR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 signala 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tačke 1 do tačke 2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r-HR" sz="1600" i="1" baseline="-25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vrijeme (s) putanje </a:t>
            </a:r>
            <a:r>
              <a:rPr lang="hr-HR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 signala 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tačke 2 do tačke 1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brzina (m/s) propagacije ultrazvučnog signala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1600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sl-SI" sz="1600" i="1" baseline="-25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brzina (m/s) medija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ugao (°) između smjera putanje </a:t>
            </a:r>
            <a:r>
              <a:rPr lang="hr-HR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 signala 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središnje </a:t>
            </a:r>
            <a:r>
              <a:rPr lang="hr-HR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dužna [m] putanje ultrazvučnog signala </a:t>
            </a:r>
            <a:endParaRPr lang="sl-SI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569" y="8464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graphicFrame>
        <p:nvGraphicFramePr>
          <p:cNvPr id="25" name="Predm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895871"/>
              </p:ext>
            </p:extLst>
          </p:nvPr>
        </p:nvGraphicFramePr>
        <p:xfrm>
          <a:off x="7740000" y="4968000"/>
          <a:ext cx="2170758" cy="38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načba" r:id="rId12" imgW="1447172" imgH="253890" progId="Equation.3">
                  <p:embed/>
                </p:oleObj>
              </mc:Choice>
              <mc:Fallback>
                <p:oleObj name="Enačba" r:id="rId12" imgW="1447172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000" y="4968000"/>
                        <a:ext cx="2170758" cy="380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Pravokotnik 25"/>
          <p:cNvSpPr/>
          <p:nvPr/>
        </p:nvSpPr>
        <p:spPr>
          <a:xfrm>
            <a:off x="5328000" y="5508000"/>
            <a:ext cx="6822440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protok (m</a:t>
            </a:r>
            <a:r>
              <a:rPr lang="hr-HR" sz="16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/s) na mjestu mjerenja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površina (m</a:t>
            </a:r>
            <a:r>
              <a:rPr lang="hr-HR" sz="16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presjeka </a:t>
            </a:r>
            <a:r>
              <a:rPr lang="hr-HR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kroz 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koji teče medij na mjestu mjerenja</a:t>
            </a:r>
            <a:endParaRPr lang="sl-SI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r-HR" sz="1600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r-HR" sz="1600" i="1" baseline="-25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hr-HR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hidraulični koeficijent</a:t>
            </a:r>
            <a:endParaRPr lang="sl-SI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802</TotalTime>
  <Words>1414</Words>
  <Application>Microsoft Office PowerPoint</Application>
  <PresentationFormat>Širokozaslonsko</PresentationFormat>
  <Paragraphs>326</Paragraphs>
  <Slides>28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7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Rezina</vt:lpstr>
      <vt:lpstr>Enačba</vt:lpstr>
      <vt:lpstr>SISTEM ZA NADZOR I ZAŠTITU CJEVOVODA NA HIDROELEKTRANAMA SA VELIKIM PADOM SA MOGUĆNOŠĆU PRIMJENE NA HE „PERUĆICA“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 ZA NADZOR I ZAŠTITU CJEVOVODA NA HIDROELEKTRANAMA SA VELIKIM PADOM SA MOGUĆNOŠĆU PRIMJENE NA HE „PERUĆICA“</dc:title>
  <dc:creator>Omar L</dc:creator>
  <cp:lastModifiedBy>Omar L</cp:lastModifiedBy>
  <cp:revision>63</cp:revision>
  <dcterms:created xsi:type="dcterms:W3CDTF">2017-04-29T21:30:17Z</dcterms:created>
  <dcterms:modified xsi:type="dcterms:W3CDTF">2017-05-04T13:24:05Z</dcterms:modified>
</cp:coreProperties>
</file>