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05" r:id="rId8"/>
  </p:sldMasterIdLst>
  <p:notesMasterIdLst>
    <p:notesMasterId r:id="rId28"/>
  </p:notesMasterIdLst>
  <p:sldIdLst>
    <p:sldId id="256" r:id="rId9"/>
    <p:sldId id="257" r:id="rId10"/>
    <p:sldId id="295" r:id="rId11"/>
    <p:sldId id="311" r:id="rId12"/>
    <p:sldId id="296" r:id="rId13"/>
    <p:sldId id="312" r:id="rId14"/>
    <p:sldId id="313" r:id="rId15"/>
    <p:sldId id="314" r:id="rId16"/>
    <p:sldId id="315" r:id="rId17"/>
    <p:sldId id="316" r:id="rId18"/>
    <p:sldId id="318" r:id="rId19"/>
    <p:sldId id="325" r:id="rId20"/>
    <p:sldId id="322" r:id="rId21"/>
    <p:sldId id="320" r:id="rId22"/>
    <p:sldId id="317" r:id="rId23"/>
    <p:sldId id="321" r:id="rId24"/>
    <p:sldId id="323" r:id="rId25"/>
    <p:sldId id="293" r:id="rId26"/>
    <p:sldId id="32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4F"/>
    <a:srgbClr val="1AB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C2B75-1CF6-48F3-AA82-12F9F95B91B9}" type="datetimeFigureOut">
              <a:rPr lang="en-US" smtClean="0"/>
              <a:t>11-May-17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A2A78-D7D4-440D-8C25-C9206E197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/>
        </p:nvSpPr>
        <p:spPr bwMode="auto">
          <a:xfrm>
            <a:off x="984253" y="-4763"/>
            <a:ext cx="1063625" cy="2782888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rgbClr val="1AB7EA"/>
          </a:solidFill>
          <a:ln>
            <a:noFill/>
          </a:ln>
        </p:spPr>
      </p:sp>
      <p:sp>
        <p:nvSpPr>
          <p:cNvPr id="23" name="Freeform 7"/>
          <p:cNvSpPr/>
          <p:nvPr/>
        </p:nvSpPr>
        <p:spPr bwMode="auto">
          <a:xfrm>
            <a:off x="546101" y="-4763"/>
            <a:ext cx="1035051" cy="2673350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003D4F"/>
          </a:solidFill>
          <a:ln>
            <a:noFill/>
          </a:ln>
        </p:spPr>
      </p:sp>
      <p:sp>
        <p:nvSpPr>
          <p:cNvPr id="24" name="Freeform 9"/>
          <p:cNvSpPr/>
          <p:nvPr/>
        </p:nvSpPr>
        <p:spPr bwMode="auto">
          <a:xfrm>
            <a:off x="546101" y="2582862"/>
            <a:ext cx="2693987" cy="4275138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25" name="Freeform 10"/>
          <p:cNvSpPr/>
          <p:nvPr/>
        </p:nvSpPr>
        <p:spPr bwMode="auto">
          <a:xfrm>
            <a:off x="989013" y="2692400"/>
            <a:ext cx="3332163" cy="4165600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6" name="Freeform 11"/>
          <p:cNvSpPr/>
          <p:nvPr/>
        </p:nvSpPr>
        <p:spPr bwMode="auto">
          <a:xfrm>
            <a:off x="984249" y="2687641"/>
            <a:ext cx="4576763" cy="4170363"/>
          </a:xfrm>
          <a:custGeom>
            <a:avLst/>
            <a:gdLst/>
            <a:ahLst/>
            <a:cxnLst/>
            <a:rect l="0" t="0" r="r" b="b"/>
            <a:pathLst>
              <a:path w="2883" h="2627">
                <a:moveTo>
                  <a:pt x="0" y="0"/>
                </a:moveTo>
                <a:lnTo>
                  <a:pt x="3" y="3"/>
                </a:lnTo>
                <a:lnTo>
                  <a:pt x="2102" y="2627"/>
                </a:lnTo>
                <a:lnTo>
                  <a:pt x="2883" y="2627"/>
                </a:lnTo>
                <a:lnTo>
                  <a:pt x="225" y="57"/>
                </a:lnTo>
                <a:lnTo>
                  <a:pt x="0" y="0"/>
                </a:lnTo>
                <a:close/>
              </a:path>
            </a:pathLst>
          </a:custGeom>
          <a:solidFill>
            <a:srgbClr val="1AB7EA"/>
          </a:solidFill>
          <a:ln>
            <a:noFill/>
          </a:ln>
        </p:spPr>
      </p:sp>
      <p:sp>
        <p:nvSpPr>
          <p:cNvPr id="27" name="Freeform 12"/>
          <p:cNvSpPr/>
          <p:nvPr/>
        </p:nvSpPr>
        <p:spPr bwMode="auto">
          <a:xfrm>
            <a:off x="546103" y="2578100"/>
            <a:ext cx="3584575" cy="427990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003D4F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3" y="1380072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9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174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4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1614-9720-4C30-8D45-196E511CA5C1}" type="datetime1">
              <a:rPr lang="en-US" smtClean="0"/>
              <a:t>11-May-17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5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2BD5-92B7-443B-B6EC-ACC80424D8C6}" type="datetime1">
              <a:rPr lang="en-US" smtClean="0"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8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4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4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57E0-F511-4E39-90A9-70D10F49BB06}" type="datetime1">
              <a:rPr lang="en-US" smtClean="0"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2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5A3-4FBF-45AD-B85B-5452C10A5ABF}" type="datetime1">
              <a:rPr lang="en-US" smtClean="0"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5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4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5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E6F4-E1AD-4611-8FF7-A2F13B92C621}" type="datetime1">
              <a:rPr lang="en-US" smtClean="0"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4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CFB-7C31-45A1-AD1E-E374ADBC555D}" type="datetime1">
              <a:rPr lang="en-US" smtClean="0"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E3D-FA4E-4182-9D69-3BB3798B3FC9}" type="datetime1">
              <a:rPr lang="en-US" smtClean="0"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8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8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4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522D-3F41-419A-89A7-DE2341E0DDF0}" type="datetime1">
              <a:rPr lang="en-US" smtClean="0"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5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756829"/>
            <a:ext cx="10958512" cy="1137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1901056"/>
            <a:ext cx="10958511" cy="44819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KONCEPT BUDU</a:t>
            </a:r>
            <a:r>
              <a:rPr lang="sr-Latn-ME" dirty="0"/>
              <a:t>Ć</a:t>
            </a:r>
            <a:r>
              <a:rPr lang="en-US" dirty="0"/>
              <a:t>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6508259"/>
            <a:ext cx="806756" cy="365125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6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1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5484-CAA7-4110-A917-3091E931CCC0}" type="datetime1">
              <a:rPr lang="en-US" smtClean="0"/>
              <a:t>11-May-17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508259"/>
            <a:ext cx="8856355" cy="365125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KONCEPT BUDU</a:t>
            </a:r>
            <a:r>
              <a:rPr lang="sr-Latn-ME" dirty="0"/>
              <a:t>Ć</a:t>
            </a:r>
            <a:r>
              <a:rPr lang="en-US" dirty="0"/>
              <a:t>EG SISTEMA UPRAVLJANJA U HE PIVA</a:t>
            </a:r>
          </a:p>
        </p:txBody>
      </p:sp>
    </p:spTree>
    <p:extLst>
      <p:ext uri="{BB962C8B-B14F-4D97-AF65-F5344CB8AC3E}">
        <p14:creationId xmlns:p14="http://schemas.microsoft.com/office/powerpoint/2010/main" val="8894698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4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5" y="2667003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6DC7-EF6F-44BF-9103-A74609C64EE7}" type="datetime1">
              <a:rPr lang="en-US" smtClean="0"/>
              <a:t>11-May-17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5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90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2CB-7B5A-421D-B043-BB6B490F282F}" type="datetime1">
              <a:rPr lang="en-US" smtClean="0"/>
              <a:t>11-May-17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4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B82-B216-4493-B52F-4F7ED5AB6700}" type="datetime1">
              <a:rPr lang="en-US" smtClean="0"/>
              <a:t>11-May-17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1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72F8-7379-4C54-BE35-194A324679D2}" type="datetime1">
              <a:rPr lang="en-US" smtClean="0"/>
              <a:t>11-May-17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7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5" y="685803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4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9598-662E-4256-8D6A-9C8AD1FA3957}" type="datetime1">
              <a:rPr lang="en-US" smtClean="0"/>
              <a:t>11-May-17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63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6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3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6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54BC-9C76-4F4C-AAE6-8E58104F5972}" type="datetime1">
              <a:rPr lang="en-US" smtClean="0"/>
              <a:t>11-May-17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1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74485" y="6489659"/>
            <a:ext cx="11617515" cy="368345"/>
          </a:xfrm>
          <a:prstGeom prst="rect">
            <a:avLst/>
          </a:prstGeom>
          <a:solidFill>
            <a:srgbClr val="003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40" y="6496146"/>
            <a:ext cx="12192000" cy="0"/>
          </a:xfrm>
          <a:prstGeom prst="line">
            <a:avLst/>
          </a:prstGeom>
          <a:ln>
            <a:solidFill>
              <a:srgbClr val="003D4F">
                <a:alpha val="2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764179"/>
            <a:ext cx="12192000" cy="0"/>
          </a:xfrm>
          <a:prstGeom prst="line">
            <a:avLst/>
          </a:prstGeom>
          <a:ln>
            <a:solidFill>
              <a:srgbClr val="003D4F">
                <a:alpha val="2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4"/>
            <a:ext cx="12192000" cy="764179"/>
          </a:xfrm>
          <a:prstGeom prst="rect">
            <a:avLst/>
          </a:prstGeom>
          <a:gradFill>
            <a:gsLst>
              <a:gs pos="0">
                <a:schemeClr val="bg1">
                  <a:tint val="90000"/>
                  <a:lumMod val="110000"/>
                  <a:alpha val="26000"/>
                </a:schemeClr>
              </a:gs>
              <a:gs pos="100000">
                <a:schemeClr val="bg1">
                  <a:shade val="64000"/>
                  <a:lumMod val="9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3" y="756829"/>
            <a:ext cx="10702924" cy="11372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1901056"/>
            <a:ext cx="10702923" cy="44819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508259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fld id="{439E5C40-0482-4258-9675-238FB1BABD05}" type="datetime1">
              <a:rPr lang="en-US" smtClean="0"/>
              <a:pPr/>
              <a:t>11-May-17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1" y="6508259"/>
            <a:ext cx="88563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 b="0" i="0">
                <a:solidFill>
                  <a:schemeClr val="bg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KONCEPT BUDU</a:t>
            </a:r>
            <a:r>
              <a:rPr lang="sr-Latn-ME" dirty="0"/>
              <a:t>Ć</a:t>
            </a:r>
            <a:r>
              <a:rPr lang="en-US" dirty="0"/>
              <a:t>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9" y="6508260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fld id="{7631A1CB-D975-45B1-85B6-309F10C0EC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5" y="59196"/>
            <a:ext cx="1457325" cy="65722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057400" y="220655"/>
            <a:ext cx="819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D4F"/>
                </a:solidFill>
              </a:rPr>
              <a:t>V SAVJETOVANJE CG KO CIGRE</a:t>
            </a:r>
            <a:endParaRPr lang="en-US" sz="2000" b="0" dirty="0">
              <a:solidFill>
                <a:srgbClr val="003D4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771533"/>
            <a:ext cx="357187" cy="6086468"/>
          </a:xfrm>
          <a:prstGeom prst="rect">
            <a:avLst/>
          </a:prstGeom>
          <a:solidFill>
            <a:srgbClr val="1A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385765" y="771118"/>
            <a:ext cx="160147" cy="6086885"/>
          </a:xfrm>
          <a:prstGeom prst="rect">
            <a:avLst/>
          </a:prstGeom>
          <a:solidFill>
            <a:srgbClr val="003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601" y="-38319"/>
            <a:ext cx="1070283" cy="7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0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19" r:id="rId14"/>
    <p:sldLayoutId id="2147484320" r:id="rId15"/>
    <p:sldLayoutId id="2147484321" r:id="rId16"/>
    <p:sldLayoutId id="2147484322" r:id="rId17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2800" b="1" kern="1200" cap="none">
          <a:ln w="3175" cmpd="sng">
            <a:noFill/>
          </a:ln>
          <a:solidFill>
            <a:srgbClr val="003D4F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Arial Narrow" panose="020B0606020202030204" pitchFamily="34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Arial Narrow" panose="020B0606020202030204" pitchFamily="34" charset="0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Arial Narrow" panose="020B0606020202030204" pitchFamily="34" charset="0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Arial Narrow" panose="020B0606020202030204" pitchFamily="34" charset="0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Arial Narrow" panose="020B060602020203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2718" y="2241462"/>
            <a:ext cx="8574623" cy="2616199"/>
          </a:xfrm>
        </p:spPr>
        <p:txBody>
          <a:bodyPr>
            <a:normAutofit/>
          </a:bodyPr>
          <a:lstStyle/>
          <a:p>
            <a:r>
              <a:rPr lang="en-US" sz="4800" dirty="0"/>
              <a:t>KONCEPT BUDUĆEG SISTEMA UPRAVLJANJA U HE PIVA</a:t>
            </a:r>
            <a:endParaRPr lang="en-US" sz="4800" dirty="0">
              <a:solidFill>
                <a:srgbClr val="1AB7E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0423" y="5694221"/>
            <a:ext cx="6987645" cy="10688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3D4F"/>
                </a:solidFill>
              </a:rPr>
              <a:t>GOJKO BLAGOJEVIC, dipl. el. </a:t>
            </a:r>
            <a:r>
              <a:rPr lang="en-US" b="1" dirty="0" err="1">
                <a:solidFill>
                  <a:srgbClr val="003D4F"/>
                </a:solidFill>
              </a:rPr>
              <a:t>ing</a:t>
            </a:r>
            <a:r>
              <a:rPr lang="en-US" b="1" dirty="0">
                <a:solidFill>
                  <a:srgbClr val="003D4F"/>
                </a:solidFill>
              </a:rPr>
              <a:t>.</a:t>
            </a:r>
            <a:br>
              <a:rPr lang="en-US" b="1" dirty="0">
                <a:solidFill>
                  <a:srgbClr val="003D4F"/>
                </a:solidFill>
              </a:rPr>
            </a:br>
            <a:r>
              <a:rPr lang="sr-Latn-ME" b="1" dirty="0">
                <a:solidFill>
                  <a:srgbClr val="003D4F"/>
                </a:solidFill>
              </a:rPr>
              <a:t>BOŠKO BOŽOVIĆ</a:t>
            </a:r>
            <a:r>
              <a:rPr lang="en-US" b="1" dirty="0">
                <a:solidFill>
                  <a:srgbClr val="003D4F"/>
                </a:solidFill>
              </a:rPr>
              <a:t>, dipl. el. </a:t>
            </a:r>
            <a:r>
              <a:rPr lang="en-US" b="1" dirty="0" err="1">
                <a:solidFill>
                  <a:srgbClr val="003D4F"/>
                </a:solidFill>
              </a:rPr>
              <a:t>Ing</a:t>
            </a:r>
            <a:r>
              <a:rPr lang="en-US" b="1" dirty="0">
                <a:solidFill>
                  <a:srgbClr val="003D4F"/>
                </a:solidFill>
              </a:rPr>
              <a:t>.</a:t>
            </a:r>
            <a:br>
              <a:rPr lang="en-US" b="1" dirty="0">
                <a:solidFill>
                  <a:srgbClr val="003D4F"/>
                </a:solidFill>
              </a:rPr>
            </a:br>
            <a:r>
              <a:rPr lang="en-US" b="1" dirty="0">
                <a:solidFill>
                  <a:srgbClr val="003D4F"/>
                </a:solidFill>
              </a:rPr>
              <a:t>IGOR TODOROVI</a:t>
            </a:r>
            <a:r>
              <a:rPr lang="sr-Latn-ME" b="1" dirty="0">
                <a:solidFill>
                  <a:srgbClr val="003D4F"/>
                </a:solidFill>
              </a:rPr>
              <a:t>Ć, spec. prim. rač.</a:t>
            </a:r>
            <a:endParaRPr lang="en-US" b="1" dirty="0">
              <a:solidFill>
                <a:srgbClr val="003D4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13" y="163806"/>
            <a:ext cx="1619212" cy="7302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2989" y="203240"/>
            <a:ext cx="504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SAVJETOVANJE CG KO CIGRE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46" y="27592"/>
            <a:ext cx="1280175" cy="9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4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700" dirty="0"/>
              <a:t>KOMANDNA TABLA AGREGATA</a:t>
            </a:r>
            <a:endParaRPr lang="en-US" dirty="0">
              <a:solidFill>
                <a:srgbClr val="1AB7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2171207"/>
            <a:ext cx="10958511" cy="3218212"/>
          </a:xfrm>
        </p:spPr>
        <p:txBody>
          <a:bodyPr numCol="2">
            <a:noAutofit/>
          </a:bodyPr>
          <a:lstStyle/>
          <a:p>
            <a:endParaRPr lang="sr-Latn-ME" dirty="0"/>
          </a:p>
          <a:p>
            <a:r>
              <a:rPr lang="sr-Latn-ME" dirty="0"/>
              <a:t>Nivo upravljanja</a:t>
            </a:r>
          </a:p>
          <a:p>
            <a:pPr lvl="1"/>
            <a:r>
              <a:rPr lang="sr-Latn-ME" dirty="0"/>
              <a:t>Lokalno</a:t>
            </a:r>
          </a:p>
          <a:p>
            <a:pPr lvl="1"/>
            <a:r>
              <a:rPr lang="sr-Latn-ME" dirty="0"/>
              <a:t>Daljinski</a:t>
            </a:r>
          </a:p>
          <a:p>
            <a:r>
              <a:rPr lang="sr-Latn-ME" dirty="0"/>
              <a:t>Način upravljanja</a:t>
            </a:r>
          </a:p>
          <a:p>
            <a:pPr lvl="1"/>
            <a:r>
              <a:rPr lang="sr-Latn-ME" dirty="0"/>
              <a:t>Ručno upravljanje</a:t>
            </a:r>
          </a:p>
          <a:p>
            <a:pPr lvl="1"/>
            <a:r>
              <a:rPr lang="sr-Latn-ME" dirty="0"/>
              <a:t>Automatsko upravljanje </a:t>
            </a:r>
          </a:p>
          <a:p>
            <a:pPr lvl="1"/>
            <a:endParaRPr lang="sr-Latn-ME" dirty="0"/>
          </a:p>
          <a:p>
            <a:pPr marL="457189" lvl="1" indent="0">
              <a:buNone/>
            </a:pPr>
            <a:endParaRPr lang="sr-Latn-ME" dirty="0"/>
          </a:p>
          <a:p>
            <a:r>
              <a:rPr lang="sr-Latn-ME" dirty="0"/>
              <a:t>Start sekvence</a:t>
            </a:r>
          </a:p>
          <a:p>
            <a:pPr lvl="1"/>
            <a:r>
              <a:rPr lang="sr-Latn-ME" dirty="0"/>
              <a:t>Uključenje blok transformatora na 220kV sabirnice</a:t>
            </a:r>
          </a:p>
          <a:p>
            <a:pPr lvl="1"/>
            <a:r>
              <a:rPr lang="sr-Latn-ME" dirty="0"/>
              <a:t>Start agregata</a:t>
            </a:r>
          </a:p>
          <a:p>
            <a:r>
              <a:rPr lang="sr-Latn-ME" dirty="0"/>
              <a:t>Stop sekvence</a:t>
            </a:r>
          </a:p>
          <a:p>
            <a:pPr lvl="1"/>
            <a:r>
              <a:rPr lang="sr-Latn-ME" dirty="0"/>
              <a:t>Isključenje blok transformatora sa 220kV sabirnica</a:t>
            </a:r>
          </a:p>
          <a:p>
            <a:pPr lvl="1"/>
            <a:r>
              <a:rPr lang="sr-Latn-ME" dirty="0"/>
              <a:t>Stop agregata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0329" y="789653"/>
            <a:ext cx="11651673" cy="567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98" y="789652"/>
            <a:ext cx="7719573" cy="5677041"/>
          </a:xfrm>
        </p:spPr>
      </p:pic>
    </p:spTree>
    <p:extLst>
      <p:ext uri="{BB962C8B-B14F-4D97-AF65-F5344CB8AC3E}">
        <p14:creationId xmlns:p14="http://schemas.microsoft.com/office/powerpoint/2010/main" val="386063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SISTEM ZA ANALIZU I ARHIVIRANJE DOGAĐAJA I KVAROVA NA NIVOU AGREGATA</a:t>
            </a:r>
            <a:endParaRPr lang="en-US" dirty="0">
              <a:solidFill>
                <a:srgbClr val="1AB7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2586845"/>
            <a:ext cx="10958511" cy="3218212"/>
          </a:xfrm>
        </p:spPr>
        <p:txBody>
          <a:bodyPr numCol="1">
            <a:noAutofit/>
          </a:bodyPr>
          <a:lstStyle/>
          <a:p>
            <a:endParaRPr lang="sr-Latn-ME" dirty="0"/>
          </a:p>
          <a:p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agregati</a:t>
            </a:r>
            <a:r>
              <a:rPr lang="en-US" dirty="0"/>
              <a:t> </a:t>
            </a:r>
            <a:r>
              <a:rPr lang="sr-Latn-ME" dirty="0"/>
              <a:t>će biti opremljeni snimačima događaja i kvarova – Fault recorder</a:t>
            </a:r>
          </a:p>
          <a:p>
            <a:pPr lvl="1"/>
            <a:r>
              <a:rPr lang="sr-Latn-ME" dirty="0"/>
              <a:t>Visoka frekvenciaj semplovanja analognih veličina</a:t>
            </a:r>
          </a:p>
          <a:p>
            <a:pPr lvl="1"/>
            <a:r>
              <a:rPr lang="sr-Latn-ME" dirty="0"/>
              <a:t>Digitalni inputi</a:t>
            </a:r>
          </a:p>
          <a:p>
            <a:pPr lvl="1"/>
            <a:r>
              <a:rPr lang="sr-Latn-ME" dirty="0"/>
              <a:t>Vremenska sinhronizacija</a:t>
            </a:r>
          </a:p>
          <a:p>
            <a:r>
              <a:rPr lang="sr-Latn-ME" dirty="0"/>
              <a:t>Na nivou elektrane će postojati server sa softverom za arhiviranje i analizu zapisa kvarova sa Fault recorder uređaja kao i zaštitnih releja agregata, dalekovoda i sabirnica  koji </a:t>
            </a:r>
            <a:r>
              <a:rPr lang="en-US" dirty="0" err="1"/>
              <a:t>će</a:t>
            </a:r>
            <a:r>
              <a:rPr lang="en-US" dirty="0"/>
              <a:t>  </a:t>
            </a:r>
            <a:r>
              <a:rPr lang="en-US" dirty="0" err="1"/>
              <a:t>omogućiti</a:t>
            </a:r>
            <a:r>
              <a:rPr lang="en-US" dirty="0"/>
              <a:t>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snimljenih</a:t>
            </a:r>
            <a:r>
              <a:rPr lang="en-US" dirty="0"/>
              <a:t> </a:t>
            </a:r>
            <a:r>
              <a:rPr lang="en-US" dirty="0" err="1"/>
              <a:t>zapisa</a:t>
            </a:r>
            <a:r>
              <a:rPr lang="en-US" dirty="0"/>
              <a:t> u </a:t>
            </a:r>
            <a:r>
              <a:rPr lang="en-US" dirty="0" err="1"/>
              <a:t>tabelarnom</a:t>
            </a:r>
            <a:r>
              <a:rPr lang="en-US" dirty="0"/>
              <a:t> i </a:t>
            </a:r>
            <a:r>
              <a:rPr lang="en-US" dirty="0" err="1"/>
              <a:t>grafičkom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sr-Latn-ME" dirty="0"/>
              <a:t>kao i </a:t>
            </a:r>
            <a:r>
              <a:rPr lang="en-US" dirty="0" err="1"/>
              <a:t>komfor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fazorsku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prelaznih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i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analognih</a:t>
            </a:r>
            <a:r>
              <a:rPr lang="en-US" dirty="0"/>
              <a:t> 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mogućnošću</a:t>
            </a:r>
            <a:r>
              <a:rPr lang="en-US" dirty="0"/>
              <a:t> </a:t>
            </a:r>
            <a:r>
              <a:rPr lang="en-US" dirty="0" err="1"/>
              <a:t>uporednog</a:t>
            </a:r>
            <a:r>
              <a:rPr lang="en-US" dirty="0"/>
              <a:t>, </a:t>
            </a:r>
            <a:r>
              <a:rPr lang="en-US" dirty="0" err="1"/>
              <a:t>vremenski</a:t>
            </a:r>
            <a:r>
              <a:rPr lang="en-US" dirty="0"/>
              <a:t> </a:t>
            </a:r>
            <a:r>
              <a:rPr lang="en-US" dirty="0" err="1"/>
              <a:t>sinhronizovanog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zapisa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.</a:t>
            </a:r>
          </a:p>
          <a:p>
            <a:endParaRPr lang="sr-Latn-ME" dirty="0"/>
          </a:p>
          <a:p>
            <a:endParaRPr lang="sr-Latn-M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UPRAVLJANJE NA NIVOU ELEKTRANE</a:t>
            </a:r>
            <a:endParaRPr lang="en-US" dirty="0">
              <a:solidFill>
                <a:srgbClr val="1AB7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65" y="2971383"/>
            <a:ext cx="11249891" cy="3218212"/>
          </a:xfrm>
        </p:spPr>
        <p:txBody>
          <a:bodyPr numCol="1">
            <a:noAutofit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elektrane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omogući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funkcionalnim</a:t>
            </a:r>
            <a:r>
              <a:rPr lang="en-US" dirty="0"/>
              <a:t> </a:t>
            </a:r>
            <a:r>
              <a:rPr lang="en-US" dirty="0" err="1"/>
              <a:t>cjelinama</a:t>
            </a:r>
            <a:r>
              <a:rPr lang="en-US" dirty="0"/>
              <a:t> u </a:t>
            </a:r>
            <a:r>
              <a:rPr lang="en-US" dirty="0" err="1"/>
              <a:t>elektrani</a:t>
            </a:r>
            <a:r>
              <a:rPr lang="en-US" dirty="0"/>
              <a:t> i to: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agregatima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pripadajućim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transformatorima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visokonaponskim</a:t>
            </a:r>
            <a:r>
              <a:rPr lang="en-US" dirty="0"/>
              <a:t> </a:t>
            </a:r>
            <a:r>
              <a:rPr lang="en-US" dirty="0" err="1"/>
              <a:t>razvodnim</a:t>
            </a:r>
            <a:r>
              <a:rPr lang="en-US" dirty="0"/>
              <a:t> </a:t>
            </a:r>
            <a:r>
              <a:rPr lang="en-US" dirty="0" err="1"/>
              <a:t>postrojenjem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sopstvenom</a:t>
            </a:r>
            <a:r>
              <a:rPr lang="en-US" dirty="0"/>
              <a:t> </a:t>
            </a:r>
            <a:r>
              <a:rPr lang="en-US" dirty="0" err="1"/>
              <a:t>potrošnjom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hidromehaničkom</a:t>
            </a:r>
            <a:r>
              <a:rPr lang="en-US" dirty="0"/>
              <a:t> </a:t>
            </a:r>
            <a:r>
              <a:rPr lang="en-US" dirty="0" err="1"/>
              <a:t>opremom</a:t>
            </a:r>
            <a:r>
              <a:rPr lang="en-US" dirty="0"/>
              <a:t> brane i </a:t>
            </a:r>
            <a:r>
              <a:rPr lang="en-US" dirty="0" err="1"/>
              <a:t>elektrane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sistemom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pripremu</a:t>
            </a:r>
            <a:r>
              <a:rPr lang="en-US" dirty="0"/>
              <a:t> </a:t>
            </a:r>
            <a:r>
              <a:rPr lang="en-US" dirty="0" err="1"/>
              <a:t>rashladne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i </a:t>
            </a:r>
            <a:r>
              <a:rPr lang="en-US" dirty="0" err="1"/>
              <a:t>drenažu</a:t>
            </a:r>
            <a:r>
              <a:rPr lang="en-US" dirty="0"/>
              <a:t>.</a:t>
            </a:r>
          </a:p>
          <a:p>
            <a:r>
              <a:rPr lang="en-US" dirty="0" err="1"/>
              <a:t>Hardverska</a:t>
            </a:r>
            <a:r>
              <a:rPr lang="en-US" dirty="0"/>
              <a:t> </a:t>
            </a:r>
            <a:r>
              <a:rPr lang="en-US" dirty="0" err="1"/>
              <a:t>platforma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elektrane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servera</a:t>
            </a:r>
            <a:r>
              <a:rPr lang="en-US" dirty="0"/>
              <a:t> i </a:t>
            </a:r>
            <a:r>
              <a:rPr lang="en-US" dirty="0" err="1"/>
              <a:t>operatorskih</a:t>
            </a:r>
            <a:r>
              <a:rPr lang="en-US" dirty="0"/>
              <a:t> </a:t>
            </a:r>
            <a:r>
              <a:rPr lang="en-US" dirty="0" err="1"/>
              <a:t>stanica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Komunikacionu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činiti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Layer 2 </a:t>
            </a:r>
            <a:r>
              <a:rPr lang="en-US" dirty="0" err="1"/>
              <a:t>komunikaciona</a:t>
            </a:r>
            <a:r>
              <a:rPr lang="en-US" dirty="0"/>
              <a:t> switch-a </a:t>
            </a:r>
            <a:r>
              <a:rPr lang="en-US" dirty="0" err="1"/>
              <a:t>smještena</a:t>
            </a:r>
            <a:r>
              <a:rPr lang="en-US" dirty="0"/>
              <a:t> u </a:t>
            </a:r>
            <a:r>
              <a:rPr lang="en-US" dirty="0" err="1"/>
              <a:t>komunikacionom</a:t>
            </a:r>
            <a:r>
              <a:rPr lang="en-US" dirty="0"/>
              <a:t> </a:t>
            </a:r>
            <a:r>
              <a:rPr lang="en-US" dirty="0" err="1"/>
              <a:t>ormaru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funkcionalna</a:t>
            </a:r>
            <a:r>
              <a:rPr lang="en-US" dirty="0"/>
              <a:t> </a:t>
            </a:r>
            <a:r>
              <a:rPr lang="en-US" dirty="0" err="1"/>
              <a:t>cjelina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komunikacione</a:t>
            </a:r>
            <a:r>
              <a:rPr lang="en-US" dirty="0"/>
              <a:t> </a:t>
            </a:r>
            <a:r>
              <a:rPr lang="en-US" dirty="0" err="1"/>
              <a:t>uređaje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sr-Latn-ME" dirty="0"/>
          </a:p>
          <a:p>
            <a:pPr marL="457189" lvl="1" indent="0">
              <a:buNone/>
            </a:pPr>
            <a:endParaRPr lang="sr-Latn-M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0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0329" y="789653"/>
            <a:ext cx="11651673" cy="567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9" y="799198"/>
            <a:ext cx="7800109" cy="5667495"/>
          </a:xfrm>
        </p:spPr>
      </p:pic>
    </p:spTree>
    <p:extLst>
      <p:ext uri="{BB962C8B-B14F-4D97-AF65-F5344CB8AC3E}">
        <p14:creationId xmlns:p14="http://schemas.microsoft.com/office/powerpoint/2010/main" val="106094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GRUPNO UPRAVLJANJE ELEKTRANOM</a:t>
            </a:r>
            <a:endParaRPr lang="en-US" dirty="0">
              <a:solidFill>
                <a:srgbClr val="1AB7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2753098"/>
            <a:ext cx="10958511" cy="3218212"/>
          </a:xfrm>
        </p:spPr>
        <p:txBody>
          <a:bodyPr numCol="1">
            <a:noAutofit/>
          </a:bodyPr>
          <a:lstStyle/>
          <a:p>
            <a:pPr algn="just"/>
            <a:r>
              <a:rPr lang="sr-Latn-ME" sz="2200" dirty="0"/>
              <a:t>Kontroler na nivou elektrane koji ima zadatak da </a:t>
            </a:r>
            <a:r>
              <a:rPr lang="en-US" sz="2200" dirty="0" err="1"/>
              <a:t>optimizuje</a:t>
            </a:r>
            <a:r>
              <a:rPr lang="en-US" sz="2200" dirty="0"/>
              <a:t> </a:t>
            </a:r>
            <a:r>
              <a:rPr lang="en-US" sz="2200" dirty="0" err="1"/>
              <a:t>proizvodnju</a:t>
            </a:r>
            <a:r>
              <a:rPr lang="en-US" sz="2200" dirty="0"/>
              <a:t> i </a:t>
            </a:r>
            <a:r>
              <a:rPr lang="en-US" sz="2200" dirty="0" err="1"/>
              <a:t>upravljanje</a:t>
            </a:r>
            <a:r>
              <a:rPr lang="en-US" sz="2200" dirty="0"/>
              <a:t> </a:t>
            </a:r>
            <a:r>
              <a:rPr lang="en-US" sz="2200" dirty="0" err="1"/>
              <a:t>elektranom</a:t>
            </a:r>
            <a:r>
              <a:rPr lang="en-US" sz="2200" dirty="0"/>
              <a:t> </a:t>
            </a:r>
            <a:r>
              <a:rPr lang="en-US" sz="2200" dirty="0" err="1"/>
              <a:t>kroz</a:t>
            </a:r>
            <a:r>
              <a:rPr lang="en-US" sz="2200" dirty="0"/>
              <a:t> </a:t>
            </a:r>
            <a:r>
              <a:rPr lang="en-US" sz="2200" dirty="0" err="1"/>
              <a:t>udruženo</a:t>
            </a:r>
            <a:r>
              <a:rPr lang="en-US" sz="2200" dirty="0"/>
              <a:t> </a:t>
            </a:r>
            <a:r>
              <a:rPr lang="en-US" sz="2200" dirty="0" err="1"/>
              <a:t>upravljanje</a:t>
            </a:r>
            <a:r>
              <a:rPr lang="en-US" sz="2200" dirty="0"/>
              <a:t> </a:t>
            </a:r>
            <a:r>
              <a:rPr lang="en-US" sz="2200" dirty="0" err="1"/>
              <a:t>agregatima</a:t>
            </a:r>
            <a:r>
              <a:rPr lang="en-US" sz="2200" dirty="0"/>
              <a:t>, </a:t>
            </a:r>
            <a:r>
              <a:rPr lang="en-US" sz="2200" dirty="0" err="1"/>
              <a:t>sopstvenom</a:t>
            </a:r>
            <a:r>
              <a:rPr lang="en-US" sz="2200" dirty="0"/>
              <a:t> </a:t>
            </a:r>
            <a:r>
              <a:rPr lang="en-US" sz="2200" dirty="0" err="1"/>
              <a:t>potrošnjom</a:t>
            </a:r>
            <a:r>
              <a:rPr lang="en-US" sz="2200" dirty="0"/>
              <a:t>, </a:t>
            </a:r>
            <a:r>
              <a:rPr lang="en-US" sz="2200" dirty="0" err="1"/>
              <a:t>sistemima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pripremu</a:t>
            </a:r>
            <a:r>
              <a:rPr lang="en-US" sz="2200" dirty="0"/>
              <a:t> </a:t>
            </a:r>
            <a:r>
              <a:rPr lang="en-US" sz="2200" dirty="0" err="1"/>
              <a:t>rashladne</a:t>
            </a:r>
            <a:r>
              <a:rPr lang="en-US" sz="2200" dirty="0"/>
              <a:t> </a:t>
            </a:r>
            <a:r>
              <a:rPr lang="en-US" sz="2200" dirty="0" err="1"/>
              <a:t>vode</a:t>
            </a:r>
            <a:r>
              <a:rPr lang="en-US" sz="2200" dirty="0"/>
              <a:t> i </a:t>
            </a:r>
            <a:r>
              <a:rPr lang="en-US" sz="2200" dirty="0" err="1"/>
              <a:t>komprimovanog</a:t>
            </a:r>
            <a:r>
              <a:rPr lang="en-US" sz="2200" dirty="0"/>
              <a:t> </a:t>
            </a:r>
            <a:r>
              <a:rPr lang="en-US" sz="2200" dirty="0" err="1"/>
              <a:t>vazduha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i </a:t>
            </a:r>
            <a:r>
              <a:rPr lang="en-US" sz="2200" dirty="0" err="1"/>
              <a:t>drenažnim</a:t>
            </a:r>
            <a:r>
              <a:rPr lang="en-US" sz="2200" dirty="0"/>
              <a:t> </a:t>
            </a:r>
            <a:r>
              <a:rPr lang="en-US" sz="2200" dirty="0" err="1"/>
              <a:t>sistemom</a:t>
            </a:r>
            <a:r>
              <a:rPr lang="en-US" sz="2200" dirty="0"/>
              <a:t> </a:t>
            </a:r>
            <a:r>
              <a:rPr lang="en-US" sz="2200" dirty="0" err="1"/>
              <a:t>elektrane</a:t>
            </a:r>
            <a:r>
              <a:rPr lang="en-US" sz="2200" dirty="0"/>
              <a:t> i brane. </a:t>
            </a:r>
            <a:endParaRPr lang="sr-Latn-ME" sz="2200" dirty="0"/>
          </a:p>
          <a:p>
            <a:pPr algn="just"/>
            <a:r>
              <a:rPr lang="en-US" sz="2200" dirty="0" err="1"/>
              <a:t>Grupno</a:t>
            </a:r>
            <a:r>
              <a:rPr lang="en-US" sz="2200" dirty="0"/>
              <a:t> </a:t>
            </a:r>
            <a:r>
              <a:rPr lang="en-US" sz="2200" dirty="0" err="1"/>
              <a:t>upravljanje</a:t>
            </a:r>
            <a:r>
              <a:rPr lang="en-US" sz="2200" dirty="0"/>
              <a:t> </a:t>
            </a:r>
            <a:r>
              <a:rPr lang="en-US" sz="2200" dirty="0" err="1"/>
              <a:t>je</a:t>
            </a:r>
            <a:r>
              <a:rPr lang="en-US" sz="2200" dirty="0"/>
              <a:t> </a:t>
            </a:r>
            <a:r>
              <a:rPr lang="en-US" sz="2200" dirty="0" err="1"/>
              <a:t>napredni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je</a:t>
            </a:r>
            <a:r>
              <a:rPr lang="en-US" sz="2200" dirty="0"/>
              <a:t> u </a:t>
            </a:r>
            <a:r>
              <a:rPr lang="en-US" sz="2200" dirty="0" err="1"/>
              <a:t>stalnoj</a:t>
            </a:r>
            <a:r>
              <a:rPr lang="en-US" sz="2200" dirty="0"/>
              <a:t> </a:t>
            </a:r>
            <a:r>
              <a:rPr lang="en-US" sz="2200" dirty="0" err="1"/>
              <a:t>interakciji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sistemom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planiranje</a:t>
            </a:r>
            <a:r>
              <a:rPr lang="en-US" sz="2200" dirty="0"/>
              <a:t> </a:t>
            </a:r>
            <a:r>
              <a:rPr lang="en-US" sz="2200" dirty="0" err="1"/>
              <a:t>proizvodnje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jedne</a:t>
            </a:r>
            <a:r>
              <a:rPr lang="en-US" sz="2200" dirty="0"/>
              <a:t> </a:t>
            </a:r>
            <a:r>
              <a:rPr lang="en-US" sz="2200" dirty="0" err="1"/>
              <a:t>strane</a:t>
            </a:r>
            <a:r>
              <a:rPr lang="en-US" sz="2200" dirty="0"/>
              <a:t> i </a:t>
            </a:r>
            <a:r>
              <a:rPr lang="en-US" sz="2200" dirty="0" err="1"/>
              <a:t>sistemom</a:t>
            </a:r>
            <a:r>
              <a:rPr lang="en-US" sz="2200" dirty="0"/>
              <a:t> </a:t>
            </a:r>
            <a:r>
              <a:rPr lang="en-US" sz="2200" dirty="0" err="1"/>
              <a:t>upravljanja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nivou</a:t>
            </a:r>
            <a:r>
              <a:rPr lang="en-US" sz="2200" dirty="0"/>
              <a:t> </a:t>
            </a:r>
            <a:r>
              <a:rPr lang="en-US" sz="2200" dirty="0" err="1"/>
              <a:t>funkcionalnih</a:t>
            </a:r>
            <a:r>
              <a:rPr lang="en-US" sz="2200" dirty="0"/>
              <a:t> </a:t>
            </a:r>
            <a:r>
              <a:rPr lang="en-US" sz="2200" dirty="0" err="1"/>
              <a:t>cjelina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druge</a:t>
            </a:r>
            <a:r>
              <a:rPr lang="en-US" sz="2200" dirty="0"/>
              <a:t> </a:t>
            </a:r>
            <a:r>
              <a:rPr lang="en-US" sz="2200" dirty="0" err="1"/>
              <a:t>strane</a:t>
            </a:r>
            <a:r>
              <a:rPr lang="en-US" sz="2200" dirty="0"/>
              <a:t>. </a:t>
            </a:r>
            <a:endParaRPr lang="sr-Latn-ME" sz="2200" dirty="0"/>
          </a:p>
          <a:p>
            <a:pPr algn="just"/>
            <a:r>
              <a:rPr lang="en-US" sz="2200" dirty="0" err="1"/>
              <a:t>Učešće</a:t>
            </a:r>
            <a:r>
              <a:rPr lang="en-US" sz="2200" dirty="0"/>
              <a:t> HE </a:t>
            </a:r>
            <a:r>
              <a:rPr lang="en-US" sz="2200" dirty="0" err="1"/>
              <a:t>Piva</a:t>
            </a:r>
            <a:r>
              <a:rPr lang="en-US" sz="2200" dirty="0"/>
              <a:t> u </a:t>
            </a:r>
            <a:r>
              <a:rPr lang="en-US" sz="2200" dirty="0" err="1"/>
              <a:t>sekundarnoj</a:t>
            </a:r>
            <a:r>
              <a:rPr lang="en-US" sz="2200" dirty="0"/>
              <a:t> </a:t>
            </a:r>
            <a:r>
              <a:rPr lang="en-US" sz="2200" dirty="0" err="1"/>
              <a:t>regulaciji</a:t>
            </a:r>
            <a:r>
              <a:rPr lang="en-US" sz="2200" dirty="0"/>
              <a:t> (AGC)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realizovano</a:t>
            </a:r>
            <a:r>
              <a:rPr lang="en-US" sz="2200" dirty="0"/>
              <a:t> </a:t>
            </a:r>
            <a:r>
              <a:rPr lang="en-US" sz="2200" dirty="0" err="1"/>
              <a:t>preko</a:t>
            </a:r>
            <a:r>
              <a:rPr lang="en-US" sz="2200" dirty="0"/>
              <a:t> </a:t>
            </a:r>
            <a:r>
              <a:rPr lang="en-US" sz="2200" dirty="0" err="1"/>
              <a:t>grupnog</a:t>
            </a:r>
            <a:r>
              <a:rPr lang="en-US" sz="2200" dirty="0"/>
              <a:t> </a:t>
            </a:r>
            <a:r>
              <a:rPr lang="en-US" sz="2200" dirty="0" err="1"/>
              <a:t>upravljanja</a:t>
            </a:r>
            <a:r>
              <a:rPr lang="en-US" sz="2200" dirty="0"/>
              <a:t> </a:t>
            </a:r>
            <a:r>
              <a:rPr lang="en-US" sz="2200" dirty="0" err="1"/>
              <a:t>elektranom</a:t>
            </a:r>
            <a:r>
              <a:rPr lang="en-US" sz="2200" dirty="0"/>
              <a:t> </a:t>
            </a:r>
            <a:endParaRPr lang="sr-Latn-ME" sz="2200" dirty="0"/>
          </a:p>
          <a:p>
            <a:pPr algn="just"/>
            <a:r>
              <a:rPr lang="en-US" sz="2200" dirty="0"/>
              <a:t>U </a:t>
            </a:r>
            <a:r>
              <a:rPr lang="en-US" sz="2200" dirty="0" err="1"/>
              <a:t>okviru</a:t>
            </a:r>
            <a:r>
              <a:rPr lang="en-US" sz="2200" dirty="0"/>
              <a:t> </a:t>
            </a:r>
            <a:r>
              <a:rPr lang="en-US" sz="2200" dirty="0" err="1"/>
              <a:t>sistema</a:t>
            </a:r>
            <a:r>
              <a:rPr lang="en-US" sz="2200" dirty="0"/>
              <a:t> </a:t>
            </a:r>
            <a:r>
              <a:rPr lang="en-US" sz="2200" dirty="0" err="1"/>
              <a:t>grupnog</a:t>
            </a:r>
            <a:r>
              <a:rPr lang="en-US" sz="2200" dirty="0"/>
              <a:t> </a:t>
            </a:r>
            <a:r>
              <a:rPr lang="en-US" sz="2200" dirty="0" err="1"/>
              <a:t>upravljanja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moguće</a:t>
            </a:r>
            <a:r>
              <a:rPr lang="en-US" sz="2200" dirty="0"/>
              <a:t> </a:t>
            </a:r>
            <a:r>
              <a:rPr lang="en-US" sz="2200" dirty="0" err="1"/>
              <a:t>birati</a:t>
            </a:r>
            <a:r>
              <a:rPr lang="en-US" sz="2200" dirty="0"/>
              <a:t> da li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prilikom</a:t>
            </a:r>
            <a:r>
              <a:rPr lang="en-US" sz="2200" dirty="0"/>
              <a:t> </a:t>
            </a:r>
            <a:r>
              <a:rPr lang="en-US" sz="2200" dirty="0" err="1"/>
              <a:t>upravljanja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aktivna</a:t>
            </a:r>
            <a:r>
              <a:rPr lang="en-US" sz="2200" dirty="0"/>
              <a:t> </a:t>
            </a:r>
            <a:r>
              <a:rPr lang="en-US" sz="2200" dirty="0" err="1"/>
              <a:t>primarna</a:t>
            </a:r>
            <a:r>
              <a:rPr lang="en-US" sz="2200" dirty="0"/>
              <a:t> </a:t>
            </a:r>
            <a:r>
              <a:rPr lang="en-US" sz="2200" dirty="0" err="1"/>
              <a:t>regulacija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agregatima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ona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isključena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nivou</a:t>
            </a:r>
            <a:r>
              <a:rPr lang="en-US" sz="2200" dirty="0"/>
              <a:t> </a:t>
            </a:r>
            <a:r>
              <a:rPr lang="en-US" sz="2200" dirty="0" err="1"/>
              <a:t>agregata</a:t>
            </a:r>
            <a:r>
              <a:rPr lang="en-US" sz="2200" dirty="0"/>
              <a:t> a </a:t>
            </a:r>
            <a:r>
              <a:rPr lang="en-US" sz="2200" dirty="0" err="1"/>
              <a:t>aktiviran</a:t>
            </a:r>
            <a:r>
              <a:rPr lang="en-US" sz="2200" dirty="0"/>
              <a:t> </a:t>
            </a:r>
            <a:r>
              <a:rPr lang="en-US" sz="2200" dirty="0" err="1"/>
              <a:t>grupni</a:t>
            </a:r>
            <a:r>
              <a:rPr lang="en-US" sz="2200" dirty="0"/>
              <a:t> regulator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sopstvenim</a:t>
            </a:r>
            <a:r>
              <a:rPr lang="en-US" sz="2200" dirty="0"/>
              <a:t> </a:t>
            </a:r>
            <a:r>
              <a:rPr lang="en-US" sz="2200" dirty="0" err="1"/>
              <a:t>statičkim</a:t>
            </a:r>
            <a:r>
              <a:rPr lang="en-US" sz="2200" dirty="0"/>
              <a:t> i </a:t>
            </a:r>
            <a:r>
              <a:rPr lang="en-US" sz="2200" dirty="0" err="1"/>
              <a:t>dinamičkim</a:t>
            </a:r>
            <a:r>
              <a:rPr lang="en-US" sz="2200" dirty="0"/>
              <a:t> </a:t>
            </a:r>
            <a:r>
              <a:rPr lang="en-US" sz="2200" dirty="0" err="1"/>
              <a:t>karakteristikama</a:t>
            </a:r>
            <a:r>
              <a:rPr lang="en-US" sz="2200" dirty="0"/>
              <a:t>. </a:t>
            </a:r>
            <a:endParaRPr lang="sr-Latn-ME" sz="2200" dirty="0"/>
          </a:p>
          <a:p>
            <a:pPr algn="just"/>
            <a:r>
              <a:rPr lang="en-US" sz="2200" dirty="0"/>
              <a:t>U </a:t>
            </a:r>
            <a:r>
              <a:rPr lang="en-US" sz="2200" dirty="0" err="1"/>
              <a:t>okviru</a:t>
            </a:r>
            <a:r>
              <a:rPr lang="en-US" sz="2200" dirty="0"/>
              <a:t> </a:t>
            </a:r>
            <a:r>
              <a:rPr lang="en-US" sz="2200" dirty="0" err="1"/>
              <a:t>grupnog</a:t>
            </a:r>
            <a:r>
              <a:rPr lang="en-US" sz="2200" dirty="0"/>
              <a:t> </a:t>
            </a:r>
            <a:r>
              <a:rPr lang="en-US" sz="2200" dirty="0" err="1"/>
              <a:t>upravljanja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postojati</a:t>
            </a:r>
            <a:r>
              <a:rPr lang="en-US" sz="2200" dirty="0"/>
              <a:t> i scenario </a:t>
            </a:r>
            <a:r>
              <a:rPr lang="en-US" sz="2200" dirty="0" err="1"/>
              <a:t>za</a:t>
            </a:r>
            <a:r>
              <a:rPr lang="en-US" sz="2200" dirty="0"/>
              <a:t> black start </a:t>
            </a:r>
            <a:r>
              <a:rPr lang="en-US" sz="2200" dirty="0" err="1"/>
              <a:t>elektrane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endParaRPr lang="sr-Latn-ME" dirty="0"/>
          </a:p>
          <a:p>
            <a:pPr marL="457189" lvl="1" indent="0">
              <a:buNone/>
            </a:pPr>
            <a:endParaRPr lang="sr-Latn-M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/>
              <a:t>SISTEM ZA PLANIRANJE PROIZVODNJE I ANALIZU</a:t>
            </a:r>
            <a:endParaRPr lang="en-US" dirty="0">
              <a:solidFill>
                <a:srgbClr val="1AB7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2933210"/>
            <a:ext cx="10958511" cy="3218212"/>
          </a:xfrm>
        </p:spPr>
        <p:txBody>
          <a:bodyPr numCol="1">
            <a:noAutofit/>
          </a:bodyPr>
          <a:lstStyle/>
          <a:p>
            <a:r>
              <a:rPr lang="en-US" dirty="0"/>
              <a:t>Energy </a:t>
            </a:r>
            <a:r>
              <a:rPr lang="en-US" dirty="0" err="1"/>
              <a:t>managment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prikuplja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brojila</a:t>
            </a:r>
            <a:r>
              <a:rPr lang="en-US" dirty="0"/>
              <a:t> u </a:t>
            </a:r>
            <a:r>
              <a:rPr lang="en-US" dirty="0" err="1"/>
              <a:t>elektrani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bilansa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. </a:t>
            </a:r>
            <a:r>
              <a:rPr lang="en-US" dirty="0" err="1"/>
              <a:t>Planirano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posebne</a:t>
            </a:r>
            <a:r>
              <a:rPr lang="en-US" dirty="0"/>
              <a:t> </a:t>
            </a:r>
            <a:r>
              <a:rPr lang="en-US" dirty="0" err="1"/>
              <a:t>komunikacione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uvezati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brojila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elektrane</a:t>
            </a:r>
            <a:r>
              <a:rPr lang="en-US" dirty="0"/>
              <a:t> i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omogućiti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očitavanje</a:t>
            </a:r>
            <a:r>
              <a:rPr lang="en-US" dirty="0"/>
              <a:t> i </a:t>
            </a:r>
            <a:r>
              <a:rPr lang="en-US" dirty="0" err="1"/>
              <a:t>konfigurisanje</a:t>
            </a:r>
            <a:r>
              <a:rPr lang="en-US" dirty="0"/>
              <a:t>. </a:t>
            </a:r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omogući</a:t>
            </a:r>
            <a:r>
              <a:rPr lang="en-US" dirty="0"/>
              <a:t> </a:t>
            </a:r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godišnjih</a:t>
            </a:r>
            <a:r>
              <a:rPr lang="en-US" dirty="0"/>
              <a:t>, </a:t>
            </a:r>
            <a:r>
              <a:rPr lang="en-US" dirty="0" err="1"/>
              <a:t>mjesečnih</a:t>
            </a:r>
            <a:r>
              <a:rPr lang="en-US" dirty="0"/>
              <a:t>, </a:t>
            </a:r>
            <a:r>
              <a:rPr lang="en-US" dirty="0" err="1"/>
              <a:t>nedjeljnih</a:t>
            </a:r>
            <a:r>
              <a:rPr lang="en-US" dirty="0"/>
              <a:t>, </a:t>
            </a:r>
            <a:r>
              <a:rPr lang="en-US" dirty="0" err="1"/>
              <a:t>dnevnih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smjenskih</a:t>
            </a:r>
            <a:r>
              <a:rPr lang="en-US" dirty="0"/>
              <a:t>  </a:t>
            </a:r>
            <a:r>
              <a:rPr lang="en-US" dirty="0" err="1"/>
              <a:t>izvještaja</a:t>
            </a:r>
            <a:r>
              <a:rPr lang="en-US" dirty="0"/>
              <a:t>. </a:t>
            </a:r>
          </a:p>
          <a:p>
            <a:r>
              <a:rPr lang="en-US" dirty="0"/>
              <a:t>Energy </a:t>
            </a:r>
            <a:r>
              <a:rPr lang="en-US" dirty="0" err="1"/>
              <a:t>managment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vezan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SCADA </a:t>
            </a:r>
            <a:r>
              <a:rPr lang="en-US" dirty="0" err="1"/>
              <a:t>sistemom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sistemom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bilansa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preuzimati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izvještaja</a:t>
            </a:r>
            <a:r>
              <a:rPr lang="en-US" dirty="0"/>
              <a:t> o </a:t>
            </a:r>
            <a:r>
              <a:rPr lang="en-US" dirty="0" err="1"/>
              <a:t>proizvodnji</a:t>
            </a:r>
            <a:r>
              <a:rPr lang="en-US" dirty="0"/>
              <a:t> (</a:t>
            </a:r>
            <a:r>
              <a:rPr lang="en-US" dirty="0" err="1"/>
              <a:t>planirana</a:t>
            </a:r>
            <a:r>
              <a:rPr lang="en-US" dirty="0"/>
              <a:t>, </a:t>
            </a:r>
            <a:r>
              <a:rPr lang="en-US" dirty="0" err="1"/>
              <a:t>ostvarena</a:t>
            </a:r>
            <a:r>
              <a:rPr lang="en-US" dirty="0"/>
              <a:t>,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korisnog</a:t>
            </a:r>
            <a:r>
              <a:rPr lang="en-US" dirty="0"/>
              <a:t> </a:t>
            </a:r>
            <a:r>
              <a:rPr lang="en-US" dirty="0" err="1"/>
              <a:t>dejstva</a:t>
            </a:r>
            <a:r>
              <a:rPr lang="en-US" dirty="0"/>
              <a:t>, </a:t>
            </a:r>
            <a:r>
              <a:rPr lang="en-US" dirty="0" err="1"/>
              <a:t>utrošci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, </a:t>
            </a:r>
            <a:r>
              <a:rPr lang="en-US" dirty="0" err="1"/>
              <a:t>utrošci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...), </a:t>
            </a:r>
            <a:r>
              <a:rPr lang="en-US" dirty="0" err="1"/>
              <a:t>bilansima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 (</a:t>
            </a:r>
            <a:r>
              <a:rPr lang="en-US" dirty="0" err="1"/>
              <a:t>dotoci</a:t>
            </a:r>
            <a:r>
              <a:rPr lang="en-US" dirty="0"/>
              <a:t>, </a:t>
            </a:r>
            <a:r>
              <a:rPr lang="en-US" dirty="0" err="1"/>
              <a:t>potrošnja</a:t>
            </a:r>
            <a:r>
              <a:rPr lang="en-US" dirty="0"/>
              <a:t>, </a:t>
            </a:r>
            <a:r>
              <a:rPr lang="en-US" dirty="0" err="1"/>
              <a:t>rezerva</a:t>
            </a:r>
            <a:r>
              <a:rPr lang="en-US" dirty="0"/>
              <a:t>, </a:t>
            </a:r>
            <a:r>
              <a:rPr lang="en-US" dirty="0" err="1"/>
              <a:t>gubici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.),  </a:t>
            </a:r>
            <a:r>
              <a:rPr lang="en-US" dirty="0" err="1"/>
              <a:t>kvarovima</a:t>
            </a:r>
            <a:r>
              <a:rPr lang="en-US" dirty="0"/>
              <a:t> (</a:t>
            </a:r>
            <a:r>
              <a:rPr lang="en-US" dirty="0" err="1"/>
              <a:t>havarije</a:t>
            </a:r>
            <a:r>
              <a:rPr lang="en-US" dirty="0"/>
              <a:t>, </a:t>
            </a:r>
            <a:r>
              <a:rPr lang="en-US" dirty="0" err="1"/>
              <a:t>ispadi</a:t>
            </a:r>
            <a:r>
              <a:rPr lang="en-US" dirty="0"/>
              <a:t> </a:t>
            </a:r>
            <a:r>
              <a:rPr lang="en-US" dirty="0" err="1"/>
              <a:t>agregata</a:t>
            </a:r>
            <a:r>
              <a:rPr lang="en-US" dirty="0"/>
              <a:t>, </a:t>
            </a:r>
            <a:r>
              <a:rPr lang="en-US" dirty="0" err="1"/>
              <a:t>dalekovoda</a:t>
            </a:r>
            <a:r>
              <a:rPr lang="en-US" dirty="0"/>
              <a:t>, </a:t>
            </a:r>
            <a:r>
              <a:rPr lang="en-US" dirty="0" err="1"/>
              <a:t>kvarovi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opremi</a:t>
            </a:r>
            <a:r>
              <a:rPr lang="en-US" dirty="0"/>
              <a:t>), </a:t>
            </a:r>
            <a:r>
              <a:rPr lang="en-US" dirty="0" err="1"/>
              <a:t>zastojima</a:t>
            </a:r>
            <a:r>
              <a:rPr lang="en-US" dirty="0"/>
              <a:t> </a:t>
            </a:r>
            <a:r>
              <a:rPr lang="en-US" dirty="0" err="1"/>
              <a:t>agregata</a:t>
            </a:r>
            <a:r>
              <a:rPr lang="en-US" dirty="0"/>
              <a:t> (</a:t>
            </a:r>
            <a:r>
              <a:rPr lang="en-US" dirty="0" err="1"/>
              <a:t>planirani</a:t>
            </a:r>
            <a:r>
              <a:rPr lang="en-US" dirty="0"/>
              <a:t>, </a:t>
            </a:r>
            <a:r>
              <a:rPr lang="en-US" dirty="0" err="1"/>
              <a:t>neplanirani</a:t>
            </a:r>
            <a:r>
              <a:rPr lang="en-US" dirty="0"/>
              <a:t>),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i </a:t>
            </a:r>
            <a:r>
              <a:rPr lang="en-US" dirty="0" err="1"/>
              <a:t>vremenu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pojedinine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kreiranja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održavanje</a:t>
            </a:r>
            <a:endParaRPr lang="en-US" dirty="0"/>
          </a:p>
          <a:p>
            <a:pPr marL="0" indent="0">
              <a:buNone/>
            </a:pPr>
            <a:endParaRPr lang="sr-Latn-ME" dirty="0"/>
          </a:p>
          <a:p>
            <a:pPr marL="457189" lvl="1" indent="0">
              <a:buNone/>
            </a:pPr>
            <a:endParaRPr lang="sr-Latn-M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ZAKLJU</a:t>
            </a:r>
            <a:r>
              <a:rPr lang="sr-Latn-ME"/>
              <a:t>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1593275"/>
            <a:ext cx="10958511" cy="47897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Koncepcija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elektranom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savremeno</a:t>
            </a:r>
            <a:r>
              <a:rPr lang="en-US" dirty="0"/>
              <a:t> </a:t>
            </a:r>
            <a:r>
              <a:rPr lang="en-US" dirty="0" err="1"/>
              <a:t>tehnološko</a:t>
            </a:r>
            <a:r>
              <a:rPr lang="en-US" dirty="0"/>
              <a:t>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bazirano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mikroprocesorskim</a:t>
            </a:r>
            <a:r>
              <a:rPr lang="en-US" dirty="0"/>
              <a:t> </a:t>
            </a:r>
            <a:r>
              <a:rPr lang="en-US" dirty="0" err="1"/>
              <a:t>kontrolerima</a:t>
            </a:r>
            <a:r>
              <a:rPr lang="en-US" dirty="0"/>
              <a:t> i </a:t>
            </a:r>
            <a:r>
              <a:rPr lang="en-US" dirty="0" err="1"/>
              <a:t>komunikacionim</a:t>
            </a:r>
            <a:r>
              <a:rPr lang="en-US" dirty="0"/>
              <a:t> </a:t>
            </a:r>
            <a:r>
              <a:rPr lang="en-US" dirty="0" err="1"/>
              <a:t>mrežama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bi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odgovori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proizvodne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.</a:t>
            </a:r>
          </a:p>
          <a:p>
            <a:r>
              <a:rPr lang="en-US" dirty="0"/>
              <a:t>Novi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koncipiran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operateru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u </a:t>
            </a:r>
            <a:r>
              <a:rPr lang="en-US" dirty="0" err="1"/>
              <a:t>komandi</a:t>
            </a:r>
            <a:r>
              <a:rPr lang="en-US" dirty="0"/>
              <a:t> </a:t>
            </a:r>
            <a:r>
              <a:rPr lang="en-US" dirty="0" err="1"/>
              <a:t>elektrane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udaljenoj</a:t>
            </a:r>
            <a:r>
              <a:rPr lang="en-US" dirty="0"/>
              <a:t>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omogući</a:t>
            </a:r>
            <a:r>
              <a:rPr lang="en-US" dirty="0"/>
              <a:t> </a:t>
            </a:r>
            <a:r>
              <a:rPr lang="en-US" dirty="0" err="1"/>
              <a:t>jasan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u </a:t>
            </a:r>
            <a:r>
              <a:rPr lang="en-US" dirty="0" err="1"/>
              <a:t>elektrani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elektrane</a:t>
            </a:r>
            <a:r>
              <a:rPr lang="en-US" dirty="0"/>
              <a:t> u </a:t>
            </a:r>
            <a:r>
              <a:rPr lang="en-US" dirty="0" err="1"/>
              <a:t>cjelini</a:t>
            </a:r>
            <a:r>
              <a:rPr lang="en-US" dirty="0"/>
              <a:t>. </a:t>
            </a:r>
            <a:r>
              <a:rPr lang="en-US" dirty="0" err="1"/>
              <a:t>Interfejs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operaterima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rasterećen</a:t>
            </a:r>
            <a:r>
              <a:rPr lang="en-US" dirty="0"/>
              <a:t> od </a:t>
            </a:r>
            <a:r>
              <a:rPr lang="en-US" dirty="0" err="1"/>
              <a:t>suvišnih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i </a:t>
            </a:r>
            <a:r>
              <a:rPr lang="en-US" dirty="0" err="1"/>
              <a:t>prikaza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definisanim</a:t>
            </a:r>
            <a:r>
              <a:rPr lang="en-US" dirty="0"/>
              <a:t> </a:t>
            </a:r>
            <a:r>
              <a:rPr lang="en-US" dirty="0" err="1"/>
              <a:t>dijalozima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i </a:t>
            </a:r>
            <a:r>
              <a:rPr lang="en-US" dirty="0" err="1"/>
              <a:t>dvostepenim</a:t>
            </a:r>
            <a:r>
              <a:rPr lang="en-US" dirty="0"/>
              <a:t> </a:t>
            </a:r>
            <a:r>
              <a:rPr lang="en-US" dirty="0" err="1"/>
              <a:t>komandama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alarma</a:t>
            </a:r>
            <a:r>
              <a:rPr lang="en-US" dirty="0"/>
              <a:t> i </a:t>
            </a:r>
            <a:r>
              <a:rPr lang="en-US" dirty="0" err="1"/>
              <a:t>upozorenja</a:t>
            </a:r>
            <a:r>
              <a:rPr lang="en-US" dirty="0"/>
              <a:t> </a:t>
            </a:r>
            <a:r>
              <a:rPr lang="en-US" dirty="0" err="1"/>
              <a:t>realizovan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operateru</a:t>
            </a:r>
            <a:r>
              <a:rPr lang="en-US" dirty="0"/>
              <a:t> u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 </a:t>
            </a:r>
            <a:r>
              <a:rPr lang="en-US" dirty="0" err="1"/>
              <a:t>predočeni</a:t>
            </a:r>
            <a:r>
              <a:rPr lang="en-US" dirty="0"/>
              <a:t> </a:t>
            </a:r>
            <a:r>
              <a:rPr lang="en-US" dirty="0" err="1"/>
              <a:t>kvarovi</a:t>
            </a:r>
            <a:r>
              <a:rPr lang="en-US" dirty="0"/>
              <a:t> </a:t>
            </a:r>
            <a:r>
              <a:rPr lang="en-US" dirty="0" err="1"/>
              <a:t>sortirani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prioritetima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da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izbjegnuta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prikrivanja</a:t>
            </a:r>
            <a:r>
              <a:rPr lang="en-US" dirty="0"/>
              <a:t> </a:t>
            </a:r>
            <a:r>
              <a:rPr lang="en-US" dirty="0" err="1"/>
              <a:t>kvara</a:t>
            </a:r>
            <a:r>
              <a:rPr lang="en-US" dirty="0"/>
              <a:t>. </a:t>
            </a:r>
          </a:p>
          <a:p>
            <a:r>
              <a:rPr lang="en-US" dirty="0"/>
              <a:t>U </a:t>
            </a:r>
            <a:r>
              <a:rPr lang="en-US" dirty="0" err="1"/>
              <a:t>pozadini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moćna</a:t>
            </a:r>
            <a:r>
              <a:rPr lang="en-US" dirty="0"/>
              <a:t> </a:t>
            </a:r>
            <a:r>
              <a:rPr lang="en-US" dirty="0" err="1"/>
              <a:t>hardverska</a:t>
            </a:r>
            <a:r>
              <a:rPr lang="en-US" dirty="0"/>
              <a:t> </a:t>
            </a:r>
            <a:r>
              <a:rPr lang="en-US" dirty="0" err="1"/>
              <a:t>platforma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stepenom</a:t>
            </a:r>
            <a:r>
              <a:rPr lang="en-US" dirty="0"/>
              <a:t> </a:t>
            </a:r>
            <a:r>
              <a:rPr lang="en-US" dirty="0" err="1"/>
              <a:t>pouzdanosti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ogleda</a:t>
            </a:r>
            <a:r>
              <a:rPr lang="en-US" dirty="0"/>
              <a:t> u </a:t>
            </a:r>
            <a:r>
              <a:rPr lang="en-US" dirty="0" err="1"/>
              <a:t>potpunoj</a:t>
            </a:r>
            <a:r>
              <a:rPr lang="en-US" dirty="0"/>
              <a:t> </a:t>
            </a:r>
            <a:r>
              <a:rPr lang="en-US" dirty="0" err="1"/>
              <a:t>redudansi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onim</a:t>
            </a:r>
            <a:r>
              <a:rPr lang="en-US" dirty="0"/>
              <a:t> </a:t>
            </a:r>
            <a:r>
              <a:rPr lang="en-US" dirty="0" err="1"/>
              <a:t>pozicijama</a:t>
            </a:r>
            <a:r>
              <a:rPr lang="en-US" dirty="0"/>
              <a:t> u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od </a:t>
            </a:r>
            <a:r>
              <a:rPr lang="en-US" dirty="0" err="1"/>
              <a:t>ključnog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nesmetan</a:t>
            </a:r>
            <a:r>
              <a:rPr lang="en-US" dirty="0"/>
              <a:t> rad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u </a:t>
            </a:r>
            <a:r>
              <a:rPr lang="en-US" dirty="0" err="1"/>
              <a:t>realnom</a:t>
            </a:r>
            <a:r>
              <a:rPr lang="en-US" dirty="0"/>
              <a:t> </a:t>
            </a:r>
            <a:r>
              <a:rPr lang="en-US" dirty="0" err="1"/>
              <a:t>vremenu</a:t>
            </a:r>
            <a:r>
              <a:rPr lang="en-US" dirty="0"/>
              <a:t>. </a:t>
            </a:r>
          </a:p>
          <a:p>
            <a:r>
              <a:rPr lang="en-US" dirty="0"/>
              <a:t>Kao </a:t>
            </a:r>
            <a:r>
              <a:rPr lang="en-US" dirty="0" err="1"/>
              <a:t>proširenje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u </a:t>
            </a:r>
            <a:r>
              <a:rPr lang="en-US" dirty="0" err="1"/>
              <a:t>realnom</a:t>
            </a:r>
            <a:r>
              <a:rPr lang="en-US" dirty="0"/>
              <a:t> </a:t>
            </a:r>
            <a:r>
              <a:rPr lang="en-US" dirty="0" err="1"/>
              <a:t>vremenu</a:t>
            </a:r>
            <a:r>
              <a:rPr lang="en-US" dirty="0"/>
              <a:t> </a:t>
            </a:r>
            <a:r>
              <a:rPr lang="en-US" dirty="0" err="1"/>
              <a:t>predviđen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 i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pružiti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osoblju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bavi</a:t>
            </a:r>
            <a:r>
              <a:rPr lang="en-US" dirty="0"/>
              <a:t> </a:t>
            </a:r>
            <a:r>
              <a:rPr lang="en-US" dirty="0" err="1"/>
              <a:t>planiranjem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najoptimalniji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odgovorili</a:t>
            </a:r>
            <a:r>
              <a:rPr lang="en-US" dirty="0"/>
              <a:t> </a:t>
            </a:r>
            <a:r>
              <a:rPr lang="en-US" dirty="0" err="1"/>
              <a:t>zahtjevima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 </a:t>
            </a:r>
          </a:p>
          <a:p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planirani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 i </a:t>
            </a:r>
            <a:r>
              <a:rPr lang="en-US" dirty="0" err="1"/>
              <a:t>arhiviranje</a:t>
            </a:r>
            <a:r>
              <a:rPr lang="en-US" dirty="0"/>
              <a:t> </a:t>
            </a:r>
            <a:r>
              <a:rPr lang="en-US" dirty="0" err="1"/>
              <a:t>događaja</a:t>
            </a:r>
            <a:r>
              <a:rPr lang="en-US" dirty="0"/>
              <a:t> i </a:t>
            </a:r>
            <a:r>
              <a:rPr lang="en-US" dirty="0" err="1"/>
              <a:t>kvarova</a:t>
            </a:r>
            <a:r>
              <a:rPr lang="en-US" dirty="0"/>
              <a:t> </a:t>
            </a:r>
            <a:r>
              <a:rPr lang="en-US" dirty="0" err="1"/>
              <a:t>osoblju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bavi</a:t>
            </a:r>
            <a:r>
              <a:rPr lang="en-US" dirty="0"/>
              <a:t> </a:t>
            </a:r>
            <a:r>
              <a:rPr lang="en-US" dirty="0" err="1"/>
              <a:t>održavanjem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SCADA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dostupne</a:t>
            </a:r>
            <a:r>
              <a:rPr lang="en-US" dirty="0"/>
              <a:t> i </a:t>
            </a:r>
            <a:r>
              <a:rPr lang="en-US" dirty="0" err="1"/>
              <a:t>informacije</a:t>
            </a:r>
            <a:r>
              <a:rPr lang="en-US" dirty="0"/>
              <a:t> u </a:t>
            </a:r>
            <a:r>
              <a:rPr lang="en-US" dirty="0" err="1"/>
              <a:t>tranzijetnim</a:t>
            </a:r>
            <a:r>
              <a:rPr lang="en-US" dirty="0"/>
              <a:t> </a:t>
            </a:r>
            <a:r>
              <a:rPr lang="en-US" dirty="0" err="1"/>
              <a:t>periodima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stepenom</a:t>
            </a:r>
            <a:r>
              <a:rPr lang="en-US" dirty="0"/>
              <a:t> </a:t>
            </a:r>
            <a:r>
              <a:rPr lang="en-US" dirty="0" err="1"/>
              <a:t>uzorkovanja</a:t>
            </a:r>
            <a:r>
              <a:rPr lang="en-US" dirty="0"/>
              <a:t> </a:t>
            </a:r>
            <a:r>
              <a:rPr lang="en-US" dirty="0" err="1"/>
              <a:t>mjerenja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kompletnu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o </a:t>
            </a:r>
            <a:r>
              <a:rPr lang="en-US" dirty="0" err="1"/>
              <a:t>uslovima</a:t>
            </a:r>
            <a:r>
              <a:rPr lang="en-US" dirty="0"/>
              <a:t> pod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došlo</a:t>
            </a:r>
            <a:r>
              <a:rPr lang="en-US" dirty="0"/>
              <a:t> do </a:t>
            </a:r>
            <a:r>
              <a:rPr lang="en-US" dirty="0" err="1"/>
              <a:t>kvara</a:t>
            </a:r>
            <a:r>
              <a:rPr lang="en-US" dirty="0"/>
              <a:t>, </a:t>
            </a:r>
            <a:r>
              <a:rPr lang="en-US" dirty="0" err="1"/>
              <a:t>naprezanjima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izložena</a:t>
            </a:r>
            <a:r>
              <a:rPr lang="en-US" dirty="0"/>
              <a:t> </a:t>
            </a:r>
            <a:r>
              <a:rPr lang="en-US" dirty="0" err="1"/>
              <a:t>oprema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posledicama</a:t>
            </a:r>
            <a:r>
              <a:rPr lang="en-US" dirty="0"/>
              <a:t> </a:t>
            </a:r>
            <a:r>
              <a:rPr lang="en-US" dirty="0" err="1"/>
              <a:t>nastalim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kvara</a:t>
            </a:r>
            <a:r>
              <a:rPr lang="en-US" dirty="0"/>
              <a:t>.</a:t>
            </a:r>
          </a:p>
          <a:p>
            <a:r>
              <a:rPr lang="en-US" dirty="0"/>
              <a:t>Na </a:t>
            </a:r>
            <a:r>
              <a:rPr lang="en-US" dirty="0" err="1"/>
              <a:t>samom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grupno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biće</a:t>
            </a:r>
            <a:r>
              <a:rPr lang="en-US" dirty="0"/>
              <a:t> </a:t>
            </a:r>
            <a:r>
              <a:rPr lang="en-US" dirty="0" err="1"/>
              <a:t>realizovana</a:t>
            </a:r>
            <a:r>
              <a:rPr lang="en-US" dirty="0"/>
              <a:t> </a:t>
            </a:r>
            <a:r>
              <a:rPr lang="en-US" dirty="0" err="1"/>
              <a:t>dodatna</a:t>
            </a:r>
            <a:r>
              <a:rPr lang="en-US" dirty="0"/>
              <a:t> </a:t>
            </a:r>
            <a:r>
              <a:rPr lang="en-US" dirty="0" err="1"/>
              <a:t>optimizacija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a </a:t>
            </a:r>
            <a:r>
              <a:rPr lang="en-US" dirty="0" err="1"/>
              <a:t>elektrana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osposobljena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dirty="0" err="1"/>
              <a:t>pomoćnih</a:t>
            </a:r>
            <a:r>
              <a:rPr lang="en-US" dirty="0"/>
              <a:t> i </a:t>
            </a:r>
            <a:r>
              <a:rPr lang="en-US" dirty="0" err="1"/>
              <a:t>sistemskih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sekundarna</a:t>
            </a:r>
            <a:r>
              <a:rPr lang="en-US" dirty="0"/>
              <a:t> </a:t>
            </a:r>
            <a:r>
              <a:rPr lang="en-US" dirty="0" err="1"/>
              <a:t>regulacija</a:t>
            </a:r>
            <a:r>
              <a:rPr lang="en-US" dirty="0"/>
              <a:t> </a:t>
            </a:r>
            <a:r>
              <a:rPr lang="en-US" dirty="0" err="1"/>
              <a:t>aktivne</a:t>
            </a:r>
            <a:r>
              <a:rPr lang="en-US" dirty="0"/>
              <a:t> i </a:t>
            </a:r>
            <a:r>
              <a:rPr lang="en-US" dirty="0" err="1"/>
              <a:t>reaktivne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KONCEPT BUDU</a:t>
            </a:r>
            <a:r>
              <a:rPr lang="sr-Latn-ME"/>
              <a:t>Ć</a:t>
            </a:r>
            <a:r>
              <a:rPr lang="en-US"/>
              <a:t>EG SISTEMA UPRAVLJANJA U HE PIVA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1901055"/>
            <a:ext cx="10958511" cy="3777853"/>
          </a:xfrm>
        </p:spPr>
        <p:txBody>
          <a:bodyPr/>
          <a:lstStyle/>
          <a:p>
            <a:pPr marL="0" indent="0" algn="ctr">
              <a:buNone/>
            </a:pPr>
            <a:r>
              <a:rPr lang="sr-Latn-ME" dirty="0"/>
              <a:t>HVALA NA PAŽNJI!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PROJEKAT REKONSTRUKCIJE I MODERNIZACIJE HE PIVA - FAZA I / FAZA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9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Pitanja: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Da li se </a:t>
            </a:r>
            <a:r>
              <a:rPr lang="en-US" dirty="0" err="1"/>
              <a:t>očekuju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u </a:t>
            </a:r>
            <a:r>
              <a:rPr lang="en-US" dirty="0" err="1"/>
              <a:t>relizaciji</a:t>
            </a:r>
            <a:r>
              <a:rPr lang="en-US" dirty="0"/>
              <a:t> </a:t>
            </a:r>
            <a:r>
              <a:rPr lang="en-US" dirty="0" err="1"/>
              <a:t>budućeg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u HE </a:t>
            </a:r>
            <a:r>
              <a:rPr lang="en-US" dirty="0" err="1"/>
              <a:t>Piva</a:t>
            </a:r>
            <a:r>
              <a:rPr lang="en-US" dirty="0"/>
              <a:t> </a:t>
            </a:r>
            <a:r>
              <a:rPr lang="en-US" dirty="0" err="1"/>
              <a:t>budući</a:t>
            </a:r>
            <a:r>
              <a:rPr lang="en-US" dirty="0"/>
              <a:t> da </a:t>
            </a:r>
            <a:r>
              <a:rPr lang="en-US" dirty="0" err="1"/>
              <a:t>oprema</a:t>
            </a:r>
            <a:r>
              <a:rPr lang="en-US" dirty="0"/>
              <a:t>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kontroleri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funkcionalnih</a:t>
            </a:r>
            <a:r>
              <a:rPr lang="en-US" dirty="0"/>
              <a:t> </a:t>
            </a:r>
            <a:r>
              <a:rPr lang="en-US" dirty="0" err="1"/>
              <a:t>cjelina</a:t>
            </a:r>
            <a:r>
              <a:rPr lang="en-US" dirty="0"/>
              <a:t> ne </a:t>
            </a:r>
            <a:r>
              <a:rPr lang="en-US" dirty="0" err="1"/>
              <a:t>pripadaju</a:t>
            </a:r>
            <a:r>
              <a:rPr lang="en-US" dirty="0"/>
              <a:t> </a:t>
            </a:r>
            <a:r>
              <a:rPr lang="en-US" dirty="0" err="1"/>
              <a:t>istoj</a:t>
            </a:r>
            <a:r>
              <a:rPr lang="en-US" dirty="0"/>
              <a:t> </a:t>
            </a:r>
            <a:r>
              <a:rPr lang="en-US" dirty="0" err="1"/>
              <a:t>generaciji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Kakva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serverom</a:t>
            </a:r>
            <a:r>
              <a:rPr lang="en-US" dirty="0"/>
              <a:t> </a:t>
            </a:r>
            <a:r>
              <a:rPr lang="en-US" dirty="0" err="1"/>
              <a:t>opremljenim</a:t>
            </a:r>
            <a:r>
              <a:rPr lang="en-US" dirty="0"/>
              <a:t>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softverom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arhiviranje</a:t>
            </a:r>
            <a:r>
              <a:rPr lang="en-US" dirty="0"/>
              <a:t> i post mortem </a:t>
            </a:r>
            <a:r>
              <a:rPr lang="en-US" dirty="0" err="1"/>
              <a:t>analizu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KONCEPT BUDU</a:t>
            </a:r>
            <a:r>
              <a:rPr lang="sr-Latn-ME"/>
              <a:t>Ć</a:t>
            </a:r>
            <a:r>
              <a:rPr lang="en-US"/>
              <a:t>EG SISTEMA UPRAVLJANJA U HE PIVA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8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3"/>
            <a:ext cx="10018713" cy="988255"/>
          </a:xfrm>
          <a:noFill/>
        </p:spPr>
        <p:txBody>
          <a:bodyPr>
            <a:normAutofit/>
          </a:bodyPr>
          <a:lstStyle/>
          <a:p>
            <a:r>
              <a:rPr lang="sr-Latn-ME" dirty="0"/>
              <a:t>OSNOVNI PODACI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A207-8C01-4408-938C-A9A6EB248F5A}" type="datetime1">
              <a:rPr lang="en-US" smtClean="0"/>
              <a:t>11-May-17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1591" y="1339661"/>
            <a:ext cx="11048736" cy="54090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r-Latn-ME" sz="2800" dirty="0"/>
              <a:t>HE „Piva“ je</a:t>
            </a:r>
            <a:r>
              <a:rPr lang="en-US" sz="2800" dirty="0"/>
              <a:t> </a:t>
            </a:r>
            <a:r>
              <a:rPr lang="en-US" sz="2800" dirty="0" err="1"/>
              <a:t>akumulaciono</a:t>
            </a:r>
            <a:r>
              <a:rPr lang="en-US" sz="2800" dirty="0"/>
              <a:t> </a:t>
            </a:r>
            <a:r>
              <a:rPr lang="en-US" sz="2800" dirty="0" err="1"/>
              <a:t>pribransk</a:t>
            </a:r>
            <a:r>
              <a:rPr lang="sr-Latn-ME" sz="2800" dirty="0"/>
              <a:t>o</a:t>
            </a:r>
            <a:r>
              <a:rPr lang="en-US" sz="2800" dirty="0"/>
              <a:t> </a:t>
            </a:r>
            <a:r>
              <a:rPr lang="en-US" sz="2800" dirty="0" err="1"/>
              <a:t>postrojenje</a:t>
            </a:r>
            <a:r>
              <a:rPr lang="sr-Latn-ME" sz="2800" dirty="0"/>
              <a:t> pušteno u pogon 1976 godine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ME" sz="2800" dirty="0"/>
              <a:t>O</a:t>
            </a:r>
            <a:r>
              <a:rPr lang="en-US" sz="2800" dirty="0" err="1"/>
              <a:t>snovn</a:t>
            </a:r>
            <a:r>
              <a:rPr lang="sr-Latn-ME" sz="2800" dirty="0"/>
              <a:t>e</a:t>
            </a:r>
            <a:r>
              <a:rPr lang="en-US" sz="2800" dirty="0"/>
              <a:t> </a:t>
            </a:r>
            <a:r>
              <a:rPr lang="en-US" sz="2800" dirty="0" err="1"/>
              <a:t>tehničk</a:t>
            </a:r>
            <a:r>
              <a:rPr lang="sr-Latn-ME" sz="2800" dirty="0"/>
              <a:t>e k</a:t>
            </a:r>
            <a:r>
              <a:rPr lang="en-US" sz="2800" dirty="0" err="1"/>
              <a:t>akteristik</a:t>
            </a:r>
            <a:r>
              <a:rPr lang="sr-Latn-ME" sz="2800" dirty="0"/>
              <a:t>e</a:t>
            </a:r>
            <a:r>
              <a:rPr lang="en-US" sz="2800" dirty="0"/>
              <a:t>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sz="2400" dirty="0"/>
              <a:t>ukupna/korisna zapremina akumulacije ................................... 880x106 m3 / 790x106 m3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v-SE" sz="2400" dirty="0"/>
              <a:t>lučna brana - konstruktivna visina ...................................................... 220 m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sz="2400" dirty="0"/>
              <a:t>nominalni proticaj............................................................................... 3x80 m3/s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 err="1"/>
              <a:t>maks</a:t>
            </a:r>
            <a:r>
              <a:rPr lang="en-US" sz="2400" dirty="0"/>
              <a:t>. </a:t>
            </a:r>
            <a:r>
              <a:rPr lang="en-US" sz="2400" dirty="0" err="1"/>
              <a:t>bruto</a:t>
            </a:r>
            <a:r>
              <a:rPr lang="en-US" sz="2400" dirty="0"/>
              <a:t> pad ................................................................................. 185,8 m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turbine – 3 </a:t>
            </a:r>
            <a:r>
              <a:rPr lang="en-US" sz="2400" dirty="0" err="1"/>
              <a:t>kom</a:t>
            </a:r>
            <a:r>
              <a:rPr lang="en-US" sz="2400" dirty="0"/>
              <a:t>. </a:t>
            </a:r>
            <a:r>
              <a:rPr lang="en-US" sz="2400" dirty="0" err="1"/>
              <a:t>Tipa</a:t>
            </a:r>
            <a:r>
              <a:rPr lang="en-US" sz="2400" dirty="0"/>
              <a:t> FRANCIS ........................................................ 166.000 HP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v-SE" sz="2400" dirty="0"/>
              <a:t>generatori – 3 kom. trofazni ............................................................... 120 MVA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 err="1"/>
              <a:t>transformatori</a:t>
            </a:r>
            <a:r>
              <a:rPr lang="en-US" sz="2400" dirty="0"/>
              <a:t> – 3 </a:t>
            </a:r>
            <a:r>
              <a:rPr lang="en-US" sz="2400" dirty="0" err="1"/>
              <a:t>kom</a:t>
            </a:r>
            <a:r>
              <a:rPr lang="en-US" sz="2400" dirty="0"/>
              <a:t>. </a:t>
            </a:r>
            <a:r>
              <a:rPr lang="en-US" sz="2400" dirty="0" err="1"/>
              <a:t>trofazni</a:t>
            </a:r>
            <a:r>
              <a:rPr lang="en-US" sz="2400" dirty="0"/>
              <a:t> ....................................... 120 MVA, 15,75/245 kV</a:t>
            </a:r>
          </a:p>
        </p:txBody>
      </p:sp>
    </p:spTree>
    <p:extLst>
      <p:ext uri="{BB962C8B-B14F-4D97-AF65-F5344CB8AC3E}">
        <p14:creationId xmlns:p14="http://schemas.microsoft.com/office/powerpoint/2010/main" val="268071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100" dirty="0"/>
              <a:t>POSTOJEĆI SISTEM UPRAVLJANJA U HE PIVA</a:t>
            </a:r>
            <a:endParaRPr lang="en-US" dirty="0">
              <a:solidFill>
                <a:srgbClr val="1AB7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2829309"/>
            <a:ext cx="10958511" cy="4481921"/>
          </a:xfrm>
        </p:spPr>
        <p:txBody>
          <a:bodyPr>
            <a:normAutofit/>
          </a:bodyPr>
          <a:lstStyle/>
          <a:p>
            <a:r>
              <a:rPr lang="sr-Latn-ME" b="1" dirty="0"/>
              <a:t>Centralizovani sistem upravljanja</a:t>
            </a:r>
          </a:p>
          <a:p>
            <a:pPr lvl="1"/>
            <a:r>
              <a:rPr lang="sr-Latn-ME" b="1" dirty="0"/>
              <a:t>Relejna automatika agregata u komandi elektrane</a:t>
            </a:r>
            <a:endParaRPr lang="en-US" b="1" dirty="0"/>
          </a:p>
          <a:p>
            <a:pPr lvl="1"/>
            <a:r>
              <a:rPr lang="en-US" b="1" dirty="0" err="1"/>
              <a:t>Turbinski</a:t>
            </a:r>
            <a:r>
              <a:rPr lang="en-US" b="1" dirty="0"/>
              <a:t> regulator</a:t>
            </a:r>
            <a:r>
              <a:rPr lang="sr-Latn-ME" b="1" dirty="0"/>
              <a:t>i, električne zaštite agregata i dalekovoda u komandi elektrane</a:t>
            </a:r>
          </a:p>
          <a:p>
            <a:pPr marL="457189" lvl="1" indent="0">
              <a:buNone/>
            </a:pPr>
            <a:endParaRPr lang="en-US" b="1" dirty="0"/>
          </a:p>
          <a:p>
            <a:r>
              <a:rPr lang="en-US" b="1" dirty="0"/>
              <a:t>Ru</a:t>
            </a:r>
            <a:r>
              <a:rPr lang="sr-Latn-ME" b="1" dirty="0"/>
              <a:t>č</a:t>
            </a:r>
            <a:r>
              <a:rPr lang="en-US" b="1" dirty="0"/>
              <a:t>no i </a:t>
            </a:r>
            <a:r>
              <a:rPr lang="en-US" b="1" dirty="0" err="1"/>
              <a:t>automatsko</a:t>
            </a:r>
            <a:r>
              <a:rPr lang="en-US" b="1" dirty="0"/>
              <a:t> </a:t>
            </a:r>
            <a:r>
              <a:rPr lang="en-US" b="1" dirty="0" err="1"/>
              <a:t>upravljanje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komandne</a:t>
            </a:r>
            <a:r>
              <a:rPr lang="en-US" b="1" dirty="0"/>
              <a:t> table i </a:t>
            </a:r>
            <a:r>
              <a:rPr lang="en-US" b="1" dirty="0" err="1"/>
              <a:t>komandnog</a:t>
            </a:r>
            <a:r>
              <a:rPr lang="en-US" b="1" dirty="0"/>
              <a:t> </a:t>
            </a:r>
            <a:r>
              <a:rPr lang="en-US" b="1" dirty="0" err="1"/>
              <a:t>pulta</a:t>
            </a:r>
            <a:r>
              <a:rPr lang="en-US" b="1" dirty="0"/>
              <a:t>: </a:t>
            </a:r>
            <a:endParaRPr lang="sr-Latn-ME" b="1" dirty="0"/>
          </a:p>
          <a:p>
            <a:pPr lvl="1"/>
            <a:r>
              <a:rPr lang="sr-Latn-ME" b="1" dirty="0"/>
              <a:t>Agregatima</a:t>
            </a:r>
          </a:p>
          <a:p>
            <a:pPr lvl="1"/>
            <a:r>
              <a:rPr lang="sr-Latn-ME" b="1" dirty="0"/>
              <a:t>Postrojenjima</a:t>
            </a:r>
          </a:p>
          <a:p>
            <a:pPr lvl="1"/>
            <a:r>
              <a:rPr lang="sr-Latn-ME" b="1" dirty="0"/>
              <a:t>Hidromehaničkom opremom na brani</a:t>
            </a:r>
          </a:p>
          <a:p>
            <a:pPr lvl="1"/>
            <a:r>
              <a:rPr lang="sr-Latn-ME" b="1" dirty="0"/>
              <a:t>Klimatizacijom</a:t>
            </a:r>
          </a:p>
          <a:p>
            <a:endParaRPr lang="en-US" b="1" dirty="0"/>
          </a:p>
          <a:p>
            <a:endParaRPr lang="sr-Latn-ME" b="1" dirty="0"/>
          </a:p>
          <a:p>
            <a:endParaRPr lang="sr-Latn-ME" b="1" dirty="0"/>
          </a:p>
          <a:p>
            <a:endParaRPr lang="sr-Latn-ME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100" dirty="0"/>
              <a:t>POSTOJEĆI SISTEM UPRAVLJANJA U HE PIVA</a:t>
            </a:r>
            <a:endParaRPr lang="en-US" dirty="0">
              <a:solidFill>
                <a:srgbClr val="1AB7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086" y="2004957"/>
            <a:ext cx="10958511" cy="4423559"/>
          </a:xfrm>
        </p:spPr>
        <p:txBody>
          <a:bodyPr>
            <a:normAutofit fontScale="92500" lnSpcReduction="10000"/>
          </a:bodyPr>
          <a:lstStyle/>
          <a:p>
            <a:r>
              <a:rPr lang="sr-Latn-ME" b="1" dirty="0"/>
              <a:t>2000 godine - Priprema elektrane za uvođenje u tehnički sistem upravljanja</a:t>
            </a:r>
          </a:p>
          <a:p>
            <a:pPr lvl="1"/>
            <a:r>
              <a:rPr lang="sr-Latn-ME" dirty="0"/>
              <a:t>Instalacija RTU uređaja za prikupljanje informacija iz elektrane</a:t>
            </a:r>
            <a:endParaRPr lang="en-US" dirty="0"/>
          </a:p>
          <a:p>
            <a:pPr lvl="1"/>
            <a:r>
              <a:rPr lang="sr-Latn-ME" dirty="0"/>
              <a:t>Implementacija lokalnog SCADA sistema</a:t>
            </a:r>
          </a:p>
          <a:p>
            <a:pPr lvl="1"/>
            <a:r>
              <a:rPr lang="en-US" dirty="0" err="1"/>
              <a:t>Komandovanj</a:t>
            </a:r>
            <a:r>
              <a:rPr lang="sr-Latn-ME" dirty="0"/>
              <a:t>e nije izvedeno</a:t>
            </a:r>
          </a:p>
          <a:p>
            <a:pPr marL="457189" lvl="1" indent="0">
              <a:buNone/>
            </a:pPr>
            <a:endParaRPr lang="en-US" dirty="0"/>
          </a:p>
          <a:p>
            <a:r>
              <a:rPr lang="sr-Latn-ME" b="1" dirty="0"/>
              <a:t>2013-2015 godine – Impementacija SCADA sistema za upravljanje rekonstruisanom opremom – prelazno rješenje</a:t>
            </a:r>
          </a:p>
          <a:p>
            <a:pPr lvl="1"/>
            <a:r>
              <a:rPr lang="sr-Latn-ME" dirty="0"/>
              <a:t>Signalizacija el. zaštita agregata</a:t>
            </a:r>
          </a:p>
          <a:p>
            <a:pPr lvl="1"/>
            <a:r>
              <a:rPr lang="sr-Latn-ME" dirty="0"/>
              <a:t>Upravljanje razvodnim postojenjem</a:t>
            </a:r>
          </a:p>
          <a:p>
            <a:pPr lvl="1"/>
            <a:r>
              <a:rPr lang="sr-Latn-ME" dirty="0"/>
              <a:t>Upravljanje postrojenjem 220VDC i 230V, 50 Hz UPS</a:t>
            </a:r>
          </a:p>
          <a:p>
            <a:pPr lvl="1"/>
            <a:r>
              <a:rPr lang="sr-Latn-ME" dirty="0"/>
              <a:t>Upravljanje ulaznim zatvaračima</a:t>
            </a:r>
            <a:endParaRPr lang="sr-Latn-ME" b="1" dirty="0"/>
          </a:p>
          <a:p>
            <a:endParaRPr lang="sr-Latn-ME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700" dirty="0"/>
              <a:t>REKONSTRUKCIJA I MODERNIZACIJA SISTEMA UPRAVLJANJA</a:t>
            </a:r>
            <a:endParaRPr lang="en-US" dirty="0">
              <a:solidFill>
                <a:srgbClr val="1AB7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1773383"/>
            <a:ext cx="10958511" cy="3501228"/>
          </a:xfrm>
        </p:spPr>
        <p:txBody>
          <a:bodyPr>
            <a:normAutofit/>
          </a:bodyPr>
          <a:lstStyle/>
          <a:p>
            <a:r>
              <a:rPr lang="sr-Latn-ME" b="1" dirty="0"/>
              <a:t>RAZLOZI</a:t>
            </a:r>
            <a:r>
              <a:rPr lang="en-US" b="1" dirty="0"/>
              <a:t> I CILJEVI</a:t>
            </a:r>
            <a:r>
              <a:rPr lang="sr-Latn-ME" b="1" dirty="0"/>
              <a:t>:</a:t>
            </a:r>
          </a:p>
          <a:p>
            <a:pPr lvl="1"/>
            <a:r>
              <a:rPr lang="en-US" sz="2400" dirty="0" err="1"/>
              <a:t>Strogi</a:t>
            </a:r>
            <a:r>
              <a:rPr lang="en-US" sz="2400" dirty="0"/>
              <a:t> </a:t>
            </a:r>
            <a:r>
              <a:rPr lang="en-US" sz="2400" dirty="0" err="1"/>
              <a:t>zahtjevi</a:t>
            </a:r>
            <a:r>
              <a:rPr lang="en-US" sz="2400" dirty="0"/>
              <a:t> </a:t>
            </a:r>
            <a:r>
              <a:rPr lang="en-US" sz="2400" dirty="0" err="1"/>
              <a:t>tržišta</a:t>
            </a:r>
            <a:r>
              <a:rPr lang="en-US" sz="2400" dirty="0"/>
              <a:t> </a:t>
            </a:r>
            <a:r>
              <a:rPr lang="en-US" sz="2400" dirty="0" err="1"/>
              <a:t>električne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endParaRPr lang="en-US" sz="2400" dirty="0"/>
          </a:p>
          <a:p>
            <a:pPr lvl="1"/>
            <a:r>
              <a:rPr lang="en-US" sz="2400" dirty="0" err="1"/>
              <a:t>Optimizacija</a:t>
            </a:r>
            <a:r>
              <a:rPr lang="en-US" sz="2400" dirty="0"/>
              <a:t> </a:t>
            </a:r>
            <a:r>
              <a:rPr lang="en-US" sz="2400" dirty="0" err="1"/>
              <a:t>procesa</a:t>
            </a:r>
            <a:r>
              <a:rPr lang="en-US" sz="2400" dirty="0"/>
              <a:t> </a:t>
            </a:r>
            <a:r>
              <a:rPr lang="en-US" sz="2400" dirty="0" err="1"/>
              <a:t>proizvodnje</a:t>
            </a:r>
            <a:endParaRPr lang="en-US" sz="2400" dirty="0"/>
          </a:p>
          <a:p>
            <a:pPr lvl="1"/>
            <a:r>
              <a:rPr lang="en-US" sz="2400" dirty="0" err="1"/>
              <a:t>Produženje</a:t>
            </a:r>
            <a:r>
              <a:rPr lang="en-US" sz="2400" dirty="0"/>
              <a:t> </a:t>
            </a:r>
            <a:r>
              <a:rPr lang="en-US" sz="2400" dirty="0" err="1"/>
              <a:t>eksploatacionog</a:t>
            </a:r>
            <a:r>
              <a:rPr lang="en-US" sz="2400" dirty="0"/>
              <a:t> </a:t>
            </a:r>
            <a:r>
              <a:rPr lang="en-US" sz="2400" dirty="0" err="1"/>
              <a:t>perioda</a:t>
            </a:r>
            <a:r>
              <a:rPr lang="en-US" sz="2400" dirty="0"/>
              <a:t> </a:t>
            </a:r>
            <a:r>
              <a:rPr lang="en-US" sz="2400" dirty="0" err="1"/>
              <a:t>elektrane</a:t>
            </a:r>
            <a:endParaRPr lang="en-US" sz="2400" dirty="0"/>
          </a:p>
          <a:p>
            <a:pPr lvl="1"/>
            <a:r>
              <a:rPr lang="en-US" sz="2400" dirty="0" err="1"/>
              <a:t>Osposobljavanje</a:t>
            </a:r>
            <a:r>
              <a:rPr lang="en-US" sz="2400" dirty="0"/>
              <a:t> </a:t>
            </a:r>
            <a:r>
              <a:rPr lang="en-US" sz="2400" dirty="0" err="1"/>
              <a:t>elektrane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daljinsko</a:t>
            </a:r>
            <a:r>
              <a:rPr lang="en-US" sz="2400" dirty="0"/>
              <a:t> </a:t>
            </a:r>
            <a:r>
              <a:rPr lang="en-US" sz="2400" dirty="0" err="1"/>
              <a:t>upravljanje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err="1"/>
              <a:t>Osposobljavanje</a:t>
            </a:r>
            <a:r>
              <a:rPr lang="en-US" sz="2400" dirty="0"/>
              <a:t> </a:t>
            </a:r>
            <a:r>
              <a:rPr lang="en-US" sz="2400" dirty="0" err="1"/>
              <a:t>elektrane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pru</a:t>
            </a:r>
            <a:r>
              <a:rPr lang="sr-Latn-ME" sz="2400" dirty="0"/>
              <a:t>žanje </a:t>
            </a:r>
            <a:r>
              <a:rPr lang="en-US" sz="2400" dirty="0" err="1"/>
              <a:t>pomoćnih</a:t>
            </a:r>
            <a:r>
              <a:rPr lang="en-US" sz="2400" dirty="0"/>
              <a:t> i </a:t>
            </a:r>
            <a:r>
              <a:rPr lang="en-US" sz="2400" dirty="0" err="1"/>
              <a:t>sistemskih</a:t>
            </a:r>
            <a:r>
              <a:rPr lang="en-US" sz="2400" dirty="0"/>
              <a:t> </a:t>
            </a:r>
            <a:r>
              <a:rPr lang="en-US" sz="2400" dirty="0" err="1"/>
              <a:t>usluga</a:t>
            </a:r>
            <a:r>
              <a:rPr lang="en-US" sz="2400" dirty="0"/>
              <a:t> </a:t>
            </a:r>
            <a:endParaRPr lang="sr-Latn-M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5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KONCEPCIJA NOVOG SISTEMA UPRAVLJANJA ELEKTRANOM</a:t>
            </a:r>
            <a:endParaRPr lang="en-US" dirty="0">
              <a:solidFill>
                <a:srgbClr val="1AB7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1482431"/>
            <a:ext cx="10958511" cy="4281060"/>
          </a:xfrm>
        </p:spPr>
        <p:txBody>
          <a:bodyPr>
            <a:normAutofit/>
          </a:bodyPr>
          <a:lstStyle/>
          <a:p>
            <a:r>
              <a:rPr lang="en-US" b="1" dirty="0"/>
              <a:t>OSNOVNE KARAKTERISTIKE</a:t>
            </a:r>
            <a:endParaRPr lang="sr-Latn-ME" b="1" dirty="0"/>
          </a:p>
          <a:p>
            <a:pPr lvl="1"/>
            <a:r>
              <a:rPr lang="en-US" sz="2400" dirty="0" err="1"/>
              <a:t>Decentralizacija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upravljanja</a:t>
            </a:r>
            <a:endParaRPr lang="en-US" sz="2400" dirty="0"/>
          </a:p>
          <a:p>
            <a:pPr lvl="1"/>
            <a:r>
              <a:rPr lang="en-US" sz="2400" dirty="0" err="1"/>
              <a:t>Uvo</a:t>
            </a:r>
            <a:r>
              <a:rPr lang="sr-Latn-ME" sz="2400" dirty="0"/>
              <a:t>đenje mikroprocesorskih kontroletra</a:t>
            </a:r>
            <a:endParaRPr lang="en-US" sz="2400" dirty="0"/>
          </a:p>
          <a:p>
            <a:pPr lvl="1"/>
            <a:r>
              <a:rPr lang="sr-Latn-ME" sz="2400" dirty="0"/>
              <a:t>Hijerarhija upravljanja:</a:t>
            </a:r>
          </a:p>
          <a:p>
            <a:pPr lvl="2"/>
            <a:r>
              <a:rPr lang="sr-Latn-ME" sz="2200" dirty="0"/>
              <a:t>Nivo aparata/ funkcionalnih grupa</a:t>
            </a:r>
          </a:p>
          <a:p>
            <a:pPr lvl="2"/>
            <a:r>
              <a:rPr lang="sr-Latn-ME" sz="2200" dirty="0"/>
              <a:t>Nivo funkcionalnih cjelina – nivo agregata</a:t>
            </a:r>
          </a:p>
          <a:p>
            <a:pPr lvl="2"/>
            <a:r>
              <a:rPr lang="sr-Latn-ME" sz="2200" dirty="0"/>
              <a:t>Nivo elektrane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6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KONCEPCIJA NOVOG SISTEMA UPRAVLJANJA ELEKTRANOM</a:t>
            </a:r>
            <a:endParaRPr lang="en-US" dirty="0">
              <a:solidFill>
                <a:srgbClr val="1AB7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1894115"/>
            <a:ext cx="10958511" cy="42810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ME" sz="2800" dirty="0"/>
              <a:t>Novi sistem upravljanja HE Piva će obuhvatiti:</a:t>
            </a:r>
            <a:br>
              <a:rPr lang="sr-Latn-ME" sz="2800" dirty="0"/>
            </a:br>
            <a:endParaRPr lang="sr-Latn-ME" sz="2800" dirty="0"/>
          </a:p>
          <a:p>
            <a:pPr marL="285744" lvl="1"/>
            <a:r>
              <a:rPr lang="sr-Latn-ME" sz="2800" dirty="0"/>
              <a:t>Sistem upravljanja elektranom u realnom vremenu</a:t>
            </a:r>
          </a:p>
          <a:p>
            <a:pPr lvl="1"/>
            <a:r>
              <a:rPr lang="sr-Latn-ME" sz="2400" dirty="0"/>
              <a:t>Upravljanje funkcionalnim funkcionalnim cjelinama – upravljanje na nivou agregata</a:t>
            </a:r>
          </a:p>
          <a:p>
            <a:pPr lvl="1"/>
            <a:r>
              <a:rPr lang="sr-Latn-ME" sz="2400" dirty="0"/>
              <a:t>Sistem upravljanja na nivou elektrane</a:t>
            </a:r>
          </a:p>
          <a:p>
            <a:pPr lvl="1"/>
            <a:r>
              <a:rPr lang="sr-Latn-ME" sz="2400" dirty="0"/>
              <a:t>Grupno upravljanje</a:t>
            </a:r>
          </a:p>
          <a:p>
            <a:pPr lvl="1"/>
            <a:r>
              <a:rPr lang="sr-Latn-ME" sz="2400" dirty="0"/>
              <a:t>Sistem za analizu i arhiviranje kvarova</a:t>
            </a:r>
          </a:p>
          <a:p>
            <a:pPr lvl="1"/>
            <a:endParaRPr lang="en-US" sz="2400" dirty="0"/>
          </a:p>
          <a:p>
            <a:r>
              <a:rPr lang="sr-Latn-ME" sz="2800" dirty="0"/>
              <a:t>Sistem za planiranje proizvodnje i analizu </a:t>
            </a:r>
            <a:endParaRPr lang="en-US" sz="2800" dirty="0"/>
          </a:p>
          <a:p>
            <a:pPr lvl="1"/>
            <a:r>
              <a:rPr lang="sr-Latn-ME" sz="2400" dirty="0"/>
              <a:t>Sistem za mjerenje isporučene i utrošene energije na svim naponskim nivoima</a:t>
            </a:r>
          </a:p>
          <a:p>
            <a:pPr lvl="1"/>
            <a:r>
              <a:rPr lang="sr-Latn-ME" sz="2400" dirty="0"/>
              <a:t>Sistem za praćenje bilansa voda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700" dirty="0"/>
              <a:t>SISTEM UPRAVLJANJA NA NIVOU AGREGATA</a:t>
            </a:r>
            <a:endParaRPr lang="en-US" dirty="0">
              <a:solidFill>
                <a:srgbClr val="1AB7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1894115"/>
            <a:ext cx="10958511" cy="4281060"/>
          </a:xfrm>
        </p:spPr>
        <p:txBody>
          <a:bodyPr>
            <a:noAutofit/>
          </a:bodyPr>
          <a:lstStyle/>
          <a:p>
            <a:r>
              <a:rPr lang="sr-Latn-ME" dirty="0"/>
              <a:t>P</a:t>
            </a:r>
            <a:r>
              <a:rPr lang="en-US" dirty="0" err="1"/>
              <a:t>ostojeća</a:t>
            </a:r>
            <a:r>
              <a:rPr lang="en-US" dirty="0"/>
              <a:t> </a:t>
            </a:r>
            <a:r>
              <a:rPr lang="en-US" dirty="0" err="1"/>
              <a:t>centralizovana</a:t>
            </a:r>
            <a:r>
              <a:rPr lang="en-US" dirty="0"/>
              <a:t> </a:t>
            </a:r>
            <a:r>
              <a:rPr lang="en-US" dirty="0" err="1"/>
              <a:t>relejna</a:t>
            </a:r>
            <a:r>
              <a:rPr lang="en-US" dirty="0"/>
              <a:t> </a:t>
            </a:r>
            <a:r>
              <a:rPr lang="en-US" dirty="0" err="1"/>
              <a:t>automatika</a:t>
            </a:r>
            <a:r>
              <a:rPr lang="en-US" dirty="0"/>
              <a:t> </a:t>
            </a:r>
            <a:r>
              <a:rPr lang="en-US" dirty="0" err="1"/>
              <a:t>agregata</a:t>
            </a:r>
            <a:r>
              <a:rPr lang="en-US" dirty="0"/>
              <a:t> </a:t>
            </a:r>
            <a:r>
              <a:rPr lang="en-US" dirty="0" err="1"/>
              <a:t>biće</a:t>
            </a:r>
            <a:r>
              <a:rPr lang="en-US" dirty="0"/>
              <a:t> </a:t>
            </a:r>
            <a:r>
              <a:rPr lang="en-US" dirty="0" err="1"/>
              <a:t>zamijenjena</a:t>
            </a:r>
            <a:r>
              <a:rPr lang="en-US" dirty="0"/>
              <a:t> </a:t>
            </a:r>
            <a:r>
              <a:rPr lang="en-US" dirty="0" err="1"/>
              <a:t>novim</a:t>
            </a:r>
            <a:r>
              <a:rPr lang="en-US" dirty="0"/>
              <a:t> </a:t>
            </a:r>
            <a:r>
              <a:rPr lang="en-US" dirty="0" err="1"/>
              <a:t>distribuiranim</a:t>
            </a:r>
            <a:r>
              <a:rPr lang="en-US" dirty="0"/>
              <a:t> </a:t>
            </a:r>
            <a:r>
              <a:rPr lang="en-US" dirty="0" err="1"/>
              <a:t>sistemom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funkcionalne</a:t>
            </a:r>
            <a:r>
              <a:rPr lang="en-US" dirty="0"/>
              <a:t> </a:t>
            </a:r>
            <a:r>
              <a:rPr lang="en-US" dirty="0" err="1"/>
              <a:t>cjeline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agregat</a:t>
            </a:r>
            <a:r>
              <a:rPr lang="en-US" dirty="0"/>
              <a:t> i </a:t>
            </a:r>
            <a:r>
              <a:rPr lang="en-US" dirty="0" err="1"/>
              <a:t>pripadajući</a:t>
            </a:r>
            <a:r>
              <a:rPr lang="en-US" dirty="0"/>
              <a:t> </a:t>
            </a:r>
            <a:r>
              <a:rPr lang="en-US" dirty="0" err="1"/>
              <a:t>transformator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–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transformator</a:t>
            </a:r>
            <a:r>
              <a:rPr lang="en-US" dirty="0"/>
              <a:t>.</a:t>
            </a:r>
            <a:endParaRPr lang="sr-Latn-ME" dirty="0"/>
          </a:p>
          <a:p>
            <a:r>
              <a:rPr lang="en-US" dirty="0"/>
              <a:t>Novi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funkcionalne</a:t>
            </a:r>
            <a:r>
              <a:rPr lang="en-US" dirty="0"/>
              <a:t> </a:t>
            </a:r>
            <a:r>
              <a:rPr lang="en-US" dirty="0" err="1"/>
              <a:t>cjeline</a:t>
            </a:r>
            <a:r>
              <a:rPr lang="en-US" dirty="0"/>
              <a:t> </a:t>
            </a:r>
            <a:r>
              <a:rPr lang="en-US" dirty="0" err="1"/>
              <a:t>Agregat</a:t>
            </a:r>
            <a:r>
              <a:rPr lang="en-US" dirty="0"/>
              <a:t> – Blok </a:t>
            </a:r>
            <a:r>
              <a:rPr lang="en-US" dirty="0" err="1"/>
              <a:t>transformator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realizovan</a:t>
            </a:r>
            <a:r>
              <a:rPr lang="en-US" dirty="0"/>
              <a:t>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savremenih</a:t>
            </a:r>
            <a:r>
              <a:rPr lang="en-US" dirty="0"/>
              <a:t> </a:t>
            </a:r>
            <a:r>
              <a:rPr lang="en-US" dirty="0" err="1"/>
              <a:t>kontrolera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pojedinim</a:t>
            </a:r>
            <a:r>
              <a:rPr lang="en-US" dirty="0"/>
              <a:t> </a:t>
            </a:r>
            <a:r>
              <a:rPr lang="en-US" dirty="0" err="1"/>
              <a:t>funkcionalnim</a:t>
            </a:r>
            <a:r>
              <a:rPr lang="en-US" dirty="0"/>
              <a:t> </a:t>
            </a:r>
            <a:r>
              <a:rPr lang="en-US" dirty="0" err="1"/>
              <a:t>grupama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sr-Latn-ME" dirty="0"/>
              <a:t>:</a:t>
            </a:r>
          </a:p>
          <a:p>
            <a:pPr marL="742932" lvl="2"/>
            <a:r>
              <a:rPr lang="en-US" sz="2200" dirty="0" err="1"/>
              <a:t>turbinska</a:t>
            </a:r>
            <a:r>
              <a:rPr lang="en-US" sz="2200" dirty="0"/>
              <a:t> </a:t>
            </a:r>
            <a:r>
              <a:rPr lang="en-US" sz="2200" dirty="0" err="1"/>
              <a:t>regulacija</a:t>
            </a:r>
            <a:r>
              <a:rPr lang="en-US" sz="2200" dirty="0"/>
              <a:t> i </a:t>
            </a:r>
            <a:r>
              <a:rPr lang="en-US" sz="2200" dirty="0" err="1"/>
              <a:t>upravljanje</a:t>
            </a:r>
            <a:r>
              <a:rPr lang="en-US" sz="2200" dirty="0"/>
              <a:t> </a:t>
            </a:r>
            <a:r>
              <a:rPr lang="en-US" sz="2200" dirty="0" err="1"/>
              <a:t>turbinom</a:t>
            </a:r>
            <a:r>
              <a:rPr lang="en-US" sz="2200" dirty="0"/>
              <a:t>, </a:t>
            </a:r>
            <a:endParaRPr lang="sr-Latn-ME" sz="2200" dirty="0"/>
          </a:p>
          <a:p>
            <a:pPr marL="742932" lvl="2"/>
            <a:r>
              <a:rPr lang="en-US" sz="2200" dirty="0" err="1"/>
              <a:t>pobudni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 i </a:t>
            </a:r>
            <a:r>
              <a:rPr lang="en-US" sz="2200" dirty="0" err="1"/>
              <a:t>električno</a:t>
            </a:r>
            <a:r>
              <a:rPr lang="en-US" sz="2200" dirty="0"/>
              <a:t> </a:t>
            </a:r>
            <a:r>
              <a:rPr lang="en-US" sz="2200" dirty="0" err="1"/>
              <a:t>kočenje</a:t>
            </a:r>
            <a:r>
              <a:rPr lang="en-US" sz="2200" dirty="0"/>
              <a:t>,</a:t>
            </a:r>
            <a:endParaRPr lang="sr-Latn-ME" sz="2200" dirty="0"/>
          </a:p>
          <a:p>
            <a:pPr marL="742932" lvl="2"/>
            <a:r>
              <a:rPr lang="en-US" sz="2200" dirty="0" err="1"/>
              <a:t>oprema</a:t>
            </a:r>
            <a:r>
              <a:rPr lang="en-US" sz="2200" dirty="0"/>
              <a:t> u VN </a:t>
            </a:r>
            <a:r>
              <a:rPr lang="en-US" sz="2200" dirty="0" err="1"/>
              <a:t>polju</a:t>
            </a:r>
            <a:r>
              <a:rPr lang="en-US" sz="2200" dirty="0"/>
              <a:t> </a:t>
            </a:r>
            <a:r>
              <a:rPr lang="en-US" sz="2200" dirty="0" err="1"/>
              <a:t>blok</a:t>
            </a:r>
            <a:r>
              <a:rPr lang="en-US" sz="2200" dirty="0"/>
              <a:t> </a:t>
            </a:r>
            <a:r>
              <a:rPr lang="en-US" sz="2200" dirty="0" err="1"/>
              <a:t>transformatora</a:t>
            </a:r>
            <a:r>
              <a:rPr lang="en-US" sz="2200" dirty="0"/>
              <a:t>, </a:t>
            </a:r>
            <a:endParaRPr lang="sr-Latn-ME" sz="2200" dirty="0"/>
          </a:p>
          <a:p>
            <a:pPr marL="742932" lvl="2"/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električnih</a:t>
            </a:r>
            <a:r>
              <a:rPr lang="en-US" sz="2200" dirty="0"/>
              <a:t> </a:t>
            </a:r>
            <a:r>
              <a:rPr lang="sr-Latn-ME" sz="2200" dirty="0"/>
              <a:t>zaštita agregata</a:t>
            </a:r>
          </a:p>
          <a:p>
            <a:pPr marL="285744" lvl="1"/>
            <a:r>
              <a:rPr lang="sr-Latn-ME" sz="2400" dirty="0"/>
              <a:t>Master stanica na nivou agregata MSA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3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0329" y="789653"/>
            <a:ext cx="11651673" cy="567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22A-EDEE-4934-88CF-1822E05A6426}" type="datetime1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KONCEPT BUDUĆEG SISTEMA UPRAVLJANJA U HE PIVA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A1CB-D975-45B1-85B6-309F10C0ECB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88" y="789653"/>
            <a:ext cx="7914571" cy="5677041"/>
          </a:xfrm>
        </p:spPr>
      </p:pic>
    </p:spTree>
    <p:extLst>
      <p:ext uri="{BB962C8B-B14F-4D97-AF65-F5344CB8AC3E}">
        <p14:creationId xmlns:p14="http://schemas.microsoft.com/office/powerpoint/2010/main" val="2985435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2.xml><?xml version="1.0" encoding="utf-8"?>
<Control xmlns="http://schemas.microsoft.com/VisualStudio/2011/storyboarding/control">
  <Id Name="600d61f4-2d09-42e6-a6db-83e260e051ae" RevisionId="3c9eb7e9-0ea7-4fb5-adc7-dcc81ff0fb36" Stencil="172d6d98-e5c9-42e9-a209-79f7a94bbd38" StencilRevisionId="00000000-0000-0000-0000-000000000000" StencilVersion="0.0"/>
</Control>
</file>

<file path=customXml/item3.xml><?xml version="1.0" encoding="utf-8"?>
<Control xmlns="http://schemas.microsoft.com/VisualStudio/2011/storyboarding/control">
  <Id Name="9d9c56e0-6ca3-4298-b757-9c73dab947ac" RevisionId="993ea365-49c2-46dc-bf14-e971e460de1e" Stencil="172d6d98-e5c9-42e9-a209-79f7a94bbd38" StencilRevisionId="00000000-0000-0000-0000-000000000000" StencilVersion="0.0"/>
</Control>
</file>

<file path=customXml/item4.xml><?xml version="1.0" encoding="utf-8"?>
<Control xmlns="http://schemas.microsoft.com/VisualStudio/2011/storyboarding/control">
  <Id Name="366cd925-969f-44e1-b789-354cb31b0dfd" RevisionId="87c5073a-f3d6-4c7e-a7b7-c9586eacad3b" Stencil="172d6d98-e5c9-42e9-a209-79f7a94bbd38" StencilRevisionId="00000000-0000-0000-0000-000000000000" StencilVersion="0.0"/>
</Control>
</file>

<file path=customXml/item5.xml><?xml version="1.0" encoding="utf-8"?>
<Control xmlns="http://schemas.microsoft.com/VisualStudio/2011/storyboarding/control">
  <Id Name="System.Storyboarding.Common.TabGroupVertical" Revision="1" Stencil="System.Storyboarding.Common" StencilVersion="0.1"/>
</Control>
</file>

<file path=customXml/item6.xml><?xml version="1.0" encoding="utf-8"?>
<Control xmlns="http://schemas.microsoft.com/VisualStudio/2011/storyboarding/control">
  <Id Name="System.Storyboarding.WindowsPhone.AddressBar" Revision="1" Stencil="System.Storyboarding.WindowsPhone" StencilVersion="0.1"/>
</Control>
</file>

<file path=customXml/item7.xml><?xml version="1.0" encoding="utf-8"?>
<Control xmlns="http://schemas.microsoft.com/VisualStudio/2011/storyboarding/control">
  <Id Name="System.Storyboarding.Backgrounds.BrowserWindows8" Revision="1" Stencil="System.Storyboarding.Backgrounds" StencilVersion="0.1"/>
</Control>
</file>

<file path=customXml/itemProps1.xml><?xml version="1.0" encoding="utf-8"?>
<ds:datastoreItem xmlns:ds="http://schemas.openxmlformats.org/officeDocument/2006/customXml" ds:itemID="{C70BF63A-EC50-4306-9712-00582D4CD3BD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0D4DAEC8-7379-421E-B3E8-FF083F2516E4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DE7BE20B-BA3B-4BBB-A0E8-B6D05392D5B9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628EAB25-F23C-4A91-8FC2-DD3A0798056D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6E28A23C-49E3-4555-B44C-1C6DD91F42DF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6AD1A331-D408-48ED-AEAA-BAEFDD127AE9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3C295819-A298-49D9-A70C-6DFD5138B569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2447</TotalTime>
  <Words>1407</Words>
  <Application>Microsoft Office PowerPoint</Application>
  <PresentationFormat>Widescreen</PresentationFormat>
  <Paragraphs>178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Corbel</vt:lpstr>
      <vt:lpstr>Wingdings</vt:lpstr>
      <vt:lpstr>Parallax</vt:lpstr>
      <vt:lpstr>KONCEPT BUDUĆEG SISTEMA UPRAVLJANJA U HE PIVA</vt:lpstr>
      <vt:lpstr>OSNOVNI PODACI</vt:lpstr>
      <vt:lpstr>POSTOJEĆI SISTEM UPRAVLJANJA U HE PIVA</vt:lpstr>
      <vt:lpstr>POSTOJEĆI SISTEM UPRAVLJANJA U HE PIVA</vt:lpstr>
      <vt:lpstr>REKONSTRUKCIJA I MODERNIZACIJA SISTEMA UPRAVLJANJA</vt:lpstr>
      <vt:lpstr>KONCEPCIJA NOVOG SISTEMA UPRAVLJANJA ELEKTRANOM</vt:lpstr>
      <vt:lpstr>KONCEPCIJA NOVOG SISTEMA UPRAVLJANJA ELEKTRANOM</vt:lpstr>
      <vt:lpstr>SISTEM UPRAVLJANJA NA NIVOU AGREGATA</vt:lpstr>
      <vt:lpstr>PowerPoint Presentation</vt:lpstr>
      <vt:lpstr>KOMANDNA TABLA AGREGATA</vt:lpstr>
      <vt:lpstr>PowerPoint Presentation</vt:lpstr>
      <vt:lpstr>SISTEM ZA ANALIZU I ARHIVIRANJE DOGAĐAJA I KVAROVA NA NIVOU AGREGATA</vt:lpstr>
      <vt:lpstr>UPRAVLJANJE NA NIVOU ELEKTRANE</vt:lpstr>
      <vt:lpstr>PowerPoint Presentation</vt:lpstr>
      <vt:lpstr>GRUPNO UPRAVLJANJE ELEKTRANOM</vt:lpstr>
      <vt:lpstr>SISTEM ZA PLANIRANJE PROIZVODNJE I ANALIZU</vt:lpstr>
      <vt:lpstr>ZAKLJUČAK</vt:lpstr>
      <vt:lpstr>PowerPoint Presentation</vt:lpstr>
      <vt:lpstr>Pitanja: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Gojko Blagojevic</dc:creator>
  <cp:lastModifiedBy>Gojko Blagojevic</cp:lastModifiedBy>
  <cp:revision>134</cp:revision>
  <dcterms:created xsi:type="dcterms:W3CDTF">2017-03-21T08:57:34Z</dcterms:created>
  <dcterms:modified xsi:type="dcterms:W3CDTF">2017-05-11T12:53:53Z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