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05" r:id="rId8"/>
  </p:sldMasterIdLst>
  <p:notesMasterIdLst>
    <p:notesMasterId r:id="rId26"/>
  </p:notesMasterIdLst>
  <p:sldIdLst>
    <p:sldId id="256"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D4F"/>
    <a:srgbClr val="1AB7E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82" autoAdjust="0"/>
    <p:restoredTop sz="94660"/>
  </p:normalViewPr>
  <p:slideViewPr>
    <p:cSldViewPr snapToGrid="0">
      <p:cViewPr varScale="1">
        <p:scale>
          <a:sx n="127" d="100"/>
          <a:sy n="127" d="100"/>
        </p:scale>
        <p:origin x="138" y="25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notesMaster" Target="notesMasters/notesMaster1.xml"/><Relationship Id="rId80"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customXml" Target="../customXml/item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3.xml"/><Relationship Id="rId24" Type="http://schemas.openxmlformats.org/officeDocument/2006/relationships/slide" Target="slides/slide16.xml"/><Relationship Id="rId5" Type="http://schemas.openxmlformats.org/officeDocument/2006/relationships/customXml" Target="../customXml/item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1C2B75-1CF6-48F3-AA82-12F9F95B91B9}" type="datetimeFigureOut">
              <a:rPr lang="en-US" smtClean="0"/>
              <a:t>5/8/2017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8A2A78-D7D4-440D-8C25-C9206E19755A}" type="slidenum">
              <a:rPr lang="en-US" smtClean="0"/>
              <a:t>‹#›</a:t>
            </a:fld>
            <a:endParaRPr lang="en-US"/>
          </a:p>
        </p:txBody>
      </p:sp>
    </p:spTree>
    <p:extLst>
      <p:ext uri="{BB962C8B-B14F-4D97-AF65-F5344CB8AC3E}">
        <p14:creationId xmlns:p14="http://schemas.microsoft.com/office/powerpoint/2010/main" val="23233986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2" name="Freeform 6"/>
          <p:cNvSpPr/>
          <p:nvPr/>
        </p:nvSpPr>
        <p:spPr bwMode="auto">
          <a:xfrm>
            <a:off x="984252"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rgbClr val="1AB7EA"/>
          </a:solidFill>
          <a:ln>
            <a:noFill/>
          </a:ln>
        </p:spPr>
      </p:sp>
      <p:sp>
        <p:nvSpPr>
          <p:cNvPr id="23" name="Freeform 7"/>
          <p:cNvSpPr/>
          <p:nvPr/>
        </p:nvSpPr>
        <p:spPr bwMode="auto">
          <a:xfrm>
            <a:off x="546100" y="-4763"/>
            <a:ext cx="1035051"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rgbClr val="003D4F"/>
          </a:solidFill>
          <a:ln>
            <a:noFill/>
          </a:ln>
        </p:spPr>
      </p:sp>
      <p:sp>
        <p:nvSpPr>
          <p:cNvPr id="24" name="Freeform 9"/>
          <p:cNvSpPr/>
          <p:nvPr/>
        </p:nvSpPr>
        <p:spPr bwMode="auto">
          <a:xfrm>
            <a:off x="546101"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989012" y="2692400"/>
            <a:ext cx="3332163"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984249" y="2687639"/>
            <a:ext cx="4576763"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rgbClr val="1AB7EA"/>
          </a:solidFill>
          <a:ln>
            <a:noFill/>
          </a:ln>
        </p:spPr>
      </p:sp>
      <p:sp>
        <p:nvSpPr>
          <p:cNvPr id="27" name="Freeform 12"/>
          <p:cNvSpPr/>
          <p:nvPr/>
        </p:nvSpPr>
        <p:spPr bwMode="auto">
          <a:xfrm>
            <a:off x="546102"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rgbClr val="003D4F"/>
          </a:solidFill>
          <a:ln>
            <a:noFill/>
          </a:ln>
        </p:spPr>
      </p:sp>
      <p:sp>
        <p:nvSpPr>
          <p:cNvPr id="2" name="Title 1"/>
          <p:cNvSpPr>
            <a:spLocks noGrp="1"/>
          </p:cNvSpPr>
          <p:nvPr>
            <p:ph type="ctrTitle"/>
          </p:nvPr>
        </p:nvSpPr>
        <p:spPr>
          <a:xfrm>
            <a:off x="2928402" y="1380070"/>
            <a:ext cx="8574623"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8" y="3996267"/>
            <a:ext cx="6987645" cy="1388534"/>
          </a:xfrm>
        </p:spPr>
        <p:txBody>
          <a:bodyPr anchor="t">
            <a:normAutofit/>
          </a:bodyPr>
          <a:lstStyle>
            <a:lvl1pPr marL="0" indent="0" algn="r">
              <a:buNone/>
              <a:defRPr sz="2100">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169717444"/>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2" y="5299603"/>
            <a:ext cx="10018711" cy="493712"/>
          </a:xfrm>
        </p:spPr>
        <p:txBody>
          <a:bodyPr>
            <a:normAutofit/>
          </a:bodyPr>
          <a:lstStyle>
            <a:lvl1pPr marL="0" indent="0" algn="ctr">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93F1614-9720-4C30-8D45-196E511CA5C1}" type="datetime1">
              <a:rPr lang="en-US" smtClean="0"/>
              <a:t>5/8/2017</a:t>
            </a:fld>
            <a:endParaRPr lang="en-US"/>
          </a:p>
        </p:txBody>
      </p:sp>
      <p:sp>
        <p:nvSpPr>
          <p:cNvPr id="6" name="Footer Placeholder 5"/>
          <p:cNvSpPr>
            <a:spLocks noGrp="1"/>
          </p:cNvSpPr>
          <p:nvPr>
            <p:ph type="ftr" sz="quarter" idx="11"/>
          </p:nvPr>
        </p:nvSpPr>
        <p:spPr/>
        <p:txBody>
          <a:bodyPr/>
          <a:lstStyle/>
          <a:p>
            <a:r>
              <a:rPr lang="en-US"/>
              <a:t>PROJEKAT REKONSTRUKCIJE I MODERNIZACIJE HE PIVA - FAZA I / FAZA II</a:t>
            </a:r>
          </a:p>
        </p:txBody>
      </p:sp>
      <p:sp>
        <p:nvSpPr>
          <p:cNvPr id="7" name="Slide Number Placeholder 6"/>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1525848528"/>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4"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3" y="4343400"/>
            <a:ext cx="10018713" cy="1447800"/>
          </a:xfrm>
        </p:spPr>
        <p:txBody>
          <a:bodyPr anchor="ctr">
            <a:normAutofit/>
          </a:bodyPr>
          <a:lstStyle>
            <a:lvl1pPr marL="0" indent="0" algn="ctr">
              <a:buNone/>
              <a:defRPr sz="2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6DB2BD5-92B7-443B-B6EC-ACC80424D8C6}"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219428455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3" y="685801"/>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3" y="3428999"/>
            <a:ext cx="8532815" cy="381000"/>
          </a:xfrm>
        </p:spPr>
        <p:txBody>
          <a:bodyPr anchor="ctr">
            <a:normAutofit/>
          </a:bodyPr>
          <a:lstStyle>
            <a:lvl1pPr marL="0" indent="0">
              <a:buFontTx/>
              <a:buNone/>
              <a:defRPr sz="1800"/>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Edit Master text styles</a:t>
            </a:r>
          </a:p>
        </p:txBody>
      </p:sp>
      <p:sp>
        <p:nvSpPr>
          <p:cNvPr id="3" name="Text Placeholder 2"/>
          <p:cNvSpPr>
            <a:spLocks noGrp="1"/>
          </p:cNvSpPr>
          <p:nvPr>
            <p:ph type="body" idx="1"/>
          </p:nvPr>
        </p:nvSpPr>
        <p:spPr>
          <a:xfrm>
            <a:off x="1484312" y="4343400"/>
            <a:ext cx="10018711" cy="1447800"/>
          </a:xfrm>
        </p:spPr>
        <p:txBody>
          <a:bodyPr anchor="ctr">
            <a:normAutofit/>
          </a:bodyPr>
          <a:lstStyle>
            <a:lvl1pPr marL="0" indent="0" algn="ctr">
              <a:buNone/>
              <a:defRPr sz="2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15457E0-F511-4E39-90A9-70D10F49BB06}"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370092014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1" cy="860400"/>
          </a:xfrm>
        </p:spPr>
        <p:txBody>
          <a:bodyPr anchor="t">
            <a:normAutofit/>
          </a:bodyPr>
          <a:lstStyle>
            <a:lvl1pPr marL="0" indent="0" algn="r">
              <a:buNone/>
              <a:defRPr sz="2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C8A25A3-4FBF-45AD-B85B-5452C10A5ABF}"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772955945"/>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3" y="685801"/>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4" y="3886200"/>
            <a:ext cx="10018711"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2" y="4775200"/>
            <a:ext cx="10018711" cy="1016000"/>
          </a:xfrm>
        </p:spPr>
        <p:txBody>
          <a:bodyPr anchor="t">
            <a:normAutofit/>
          </a:bodyPr>
          <a:lstStyle>
            <a:lvl1pPr marL="0" indent="0" algn="r">
              <a:buNone/>
              <a:defRPr sz="18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E75E6F4-E1AD-4611-8FF7-A2F13B92C621}"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89934107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2"/>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3"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1484313" y="4343400"/>
            <a:ext cx="10018713" cy="1447800"/>
          </a:xfrm>
        </p:spPr>
        <p:txBody>
          <a:bodyPr anchor="t">
            <a:normAutofit/>
          </a:bodyPr>
          <a:lstStyle>
            <a:lvl1pPr marL="0" indent="0" algn="l">
              <a:buNone/>
              <a:defRPr sz="18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038CFB-7C31-45A1-AD1E-E374ADBC555D}"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2736884145"/>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6699E3D-FA4E-4182-9D69-3BB3798B3FC9}"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3039689967"/>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7"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3" y="685800"/>
            <a:ext cx="8019743" cy="51054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BA522D-3F41-419A-89A7-DE2341E0DDF0}" type="datetime1">
              <a:rPr lang="en-US" smtClean="0"/>
              <a:t>5/8/2017</a:t>
            </a:fld>
            <a:endParaRPr lang="en-US"/>
          </a:p>
        </p:txBody>
      </p:sp>
      <p:sp>
        <p:nvSpPr>
          <p:cNvPr id="5" name="Footer Placeholder 4"/>
          <p:cNvSpPr>
            <a:spLocks noGrp="1"/>
          </p:cNvSpPr>
          <p:nvPr>
            <p:ph type="ftr" sz="quarter" idx="11"/>
          </p:nvPr>
        </p:nvSpPr>
        <p:spPr/>
        <p:txBody>
          <a:bodyPr/>
          <a:lstStyle/>
          <a:p>
            <a:r>
              <a:rPr lang="en-US"/>
              <a:t>PROJEKAT REKONSTRUKCIJE I MODERNIZACIJE HE PIVA - FAZA I / FAZA II</a:t>
            </a:r>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147032562"/>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00101" y="756829"/>
            <a:ext cx="10958512" cy="1137286"/>
          </a:xfrm>
        </p:spPr>
        <p:txBody>
          <a:bodyPr/>
          <a:lstStyle/>
          <a:p>
            <a:r>
              <a:rPr lang="en-US"/>
              <a:t>Click to edit Master title style</a:t>
            </a:r>
            <a:endParaRPr lang="en-US" dirty="0"/>
          </a:p>
        </p:txBody>
      </p:sp>
      <p:sp>
        <p:nvSpPr>
          <p:cNvPr id="3" name="Content Placeholder 2"/>
          <p:cNvSpPr>
            <a:spLocks noGrp="1"/>
          </p:cNvSpPr>
          <p:nvPr>
            <p:ph idx="1"/>
          </p:nvPr>
        </p:nvSpPr>
        <p:spPr>
          <a:xfrm>
            <a:off x="800102" y="1901054"/>
            <a:ext cx="10958511" cy="4481921"/>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z="1100">
                <a:latin typeface="Arial Narrow" panose="020B0606020202030204" pitchFamily="34" charset="0"/>
              </a:defRPr>
            </a:lvl1pPr>
          </a:lstStyle>
          <a:p>
            <a:fld id="{3D99022A-EDEE-4934-88CF-1822E05A6426}" type="datetime1">
              <a:rPr lang="en-US" smtClean="0"/>
              <a:pPr/>
              <a:t>5/8/2017</a:t>
            </a:fld>
            <a:endParaRPr lang="en-US"/>
          </a:p>
        </p:txBody>
      </p:sp>
      <p:sp>
        <p:nvSpPr>
          <p:cNvPr id="5" name="Footer Placeholder 4"/>
          <p:cNvSpPr>
            <a:spLocks noGrp="1"/>
          </p:cNvSpPr>
          <p:nvPr>
            <p:ph type="ftr" sz="quarter" idx="11"/>
          </p:nvPr>
        </p:nvSpPr>
        <p:spPr/>
        <p:txBody>
          <a:bodyPr/>
          <a:lstStyle>
            <a:lvl1pPr>
              <a:defRPr sz="1100">
                <a:latin typeface="Arial Narrow" panose="020B0606020202030204" pitchFamily="34" charset="0"/>
              </a:defRPr>
            </a:lvl1pPr>
          </a:lstStyle>
          <a:p>
            <a:r>
              <a:rPr lang="en-US" dirty="0"/>
              <a:t>KONCEPT BUDU</a:t>
            </a:r>
            <a:r>
              <a:rPr lang="sr-Latn-ME" dirty="0"/>
              <a:t>Ć</a:t>
            </a:r>
            <a:r>
              <a:rPr lang="en-US" dirty="0"/>
              <a:t>EG SISTEMA UPRAVLJANJA U HE PIVA</a:t>
            </a:r>
          </a:p>
        </p:txBody>
      </p:sp>
      <p:sp>
        <p:nvSpPr>
          <p:cNvPr id="6" name="Slide Number Placeholder 5"/>
          <p:cNvSpPr>
            <a:spLocks noGrp="1"/>
          </p:cNvSpPr>
          <p:nvPr>
            <p:ph type="sldNum" sz="quarter" idx="12"/>
          </p:nvPr>
        </p:nvSpPr>
        <p:spPr>
          <a:xfrm>
            <a:off x="10951857" y="6508257"/>
            <a:ext cx="806756" cy="365125"/>
          </a:xfrm>
        </p:spPr>
        <p:txBody>
          <a:bodyPr/>
          <a:lstStyle>
            <a:lvl1pPr>
              <a:defRPr sz="1100">
                <a:latin typeface="Arial Narrow" panose="020B0606020202030204" pitchFamily="34" charset="0"/>
              </a:defRPr>
            </a:lvl1pPr>
          </a:lstStyle>
          <a:p>
            <a:fld id="{7631A1CB-D975-45B1-85B6-309F10C0ECBD}" type="slidenum">
              <a:rPr lang="en-US" smtClean="0"/>
              <a:pPr/>
              <a:t>‹#›</a:t>
            </a:fld>
            <a:endParaRPr lang="en-US"/>
          </a:p>
        </p:txBody>
      </p:sp>
    </p:spTree>
    <p:extLst>
      <p:ext uri="{BB962C8B-B14F-4D97-AF65-F5344CB8AC3E}">
        <p14:creationId xmlns:p14="http://schemas.microsoft.com/office/powerpoint/2010/main" val="3220860165"/>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80"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9" y="4777381"/>
            <a:ext cx="8930748" cy="860400"/>
          </a:xfrm>
        </p:spPr>
        <p:txBody>
          <a:bodyPr anchor="t">
            <a:normAutofit/>
          </a:bodyPr>
          <a:lstStyle>
            <a:lvl1pPr marL="0" indent="0" algn="r">
              <a:buNone/>
              <a:defRPr sz="2000">
                <a:solidFill>
                  <a:schemeClr val="tx1"/>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FF5484-CAA7-4110-A917-3091E931CCC0}" type="datetime1">
              <a:rPr lang="en-US" smtClean="0"/>
              <a:t>5/8/2017</a:t>
            </a:fld>
            <a:endParaRPr lang="en-US"/>
          </a:p>
        </p:txBody>
      </p:sp>
      <p:sp>
        <p:nvSpPr>
          <p:cNvPr id="6" name="Slide Number Placeholder 5"/>
          <p:cNvSpPr>
            <a:spLocks noGrp="1"/>
          </p:cNvSpPr>
          <p:nvPr>
            <p:ph type="sldNum" sz="quarter" idx="12"/>
          </p:nvPr>
        </p:nvSpPr>
        <p:spPr/>
        <p:txBody>
          <a:bodyPr/>
          <a:lstStyle/>
          <a:p>
            <a:fld id="{7631A1CB-D975-45B1-85B6-309F10C0ECBD}" type="slidenum">
              <a:rPr lang="en-US" smtClean="0"/>
              <a:pPr/>
              <a:t>‹#›</a:t>
            </a:fld>
            <a:endParaRPr lang="en-US"/>
          </a:p>
        </p:txBody>
      </p:sp>
      <p:sp>
        <p:nvSpPr>
          <p:cNvPr id="8" name="Footer Placeholder 4"/>
          <p:cNvSpPr>
            <a:spLocks noGrp="1"/>
          </p:cNvSpPr>
          <p:nvPr>
            <p:ph type="ftr" sz="quarter" idx="11"/>
          </p:nvPr>
        </p:nvSpPr>
        <p:spPr>
          <a:xfrm>
            <a:off x="800101" y="6508257"/>
            <a:ext cx="8856355" cy="365125"/>
          </a:xfrm>
        </p:spPr>
        <p:txBody>
          <a:bodyPr/>
          <a:lstStyle>
            <a:lvl1pPr>
              <a:defRPr sz="1100">
                <a:latin typeface="Arial Narrow" panose="020B0606020202030204" pitchFamily="34" charset="0"/>
              </a:defRPr>
            </a:lvl1pPr>
          </a:lstStyle>
          <a:p>
            <a:r>
              <a:rPr lang="en-US" dirty="0"/>
              <a:t>KONCEPT BUDU</a:t>
            </a:r>
            <a:r>
              <a:rPr lang="sr-Latn-ME" dirty="0"/>
              <a:t>Ć</a:t>
            </a:r>
            <a:r>
              <a:rPr lang="en-US" dirty="0"/>
              <a:t>EG SISTEMA UPRAVLJANJA U HE PIVA</a:t>
            </a:r>
          </a:p>
        </p:txBody>
      </p:sp>
    </p:spTree>
    <p:extLst>
      <p:ext uri="{BB962C8B-B14F-4D97-AF65-F5344CB8AC3E}">
        <p14:creationId xmlns:p14="http://schemas.microsoft.com/office/powerpoint/2010/main" val="889469887"/>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2"/>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4" y="2667001"/>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6B6DC7-EF6F-44BF-9103-A74609C64EE7}" type="datetime1">
              <a:rPr lang="en-US" smtClean="0"/>
              <a:t>5/8/2017</a:t>
            </a:fld>
            <a:endParaRPr lang="en-US"/>
          </a:p>
        </p:txBody>
      </p:sp>
      <p:sp>
        <p:nvSpPr>
          <p:cNvPr id="6" name="Footer Placeholder 5"/>
          <p:cNvSpPr>
            <a:spLocks noGrp="1"/>
          </p:cNvSpPr>
          <p:nvPr>
            <p:ph type="ftr" sz="quarter" idx="11"/>
          </p:nvPr>
        </p:nvSpPr>
        <p:spPr/>
        <p:txBody>
          <a:bodyPr/>
          <a:lstStyle/>
          <a:p>
            <a:r>
              <a:rPr lang="en-US"/>
              <a:t>PROJEKAT REKONSTRUKCIJE I MODERNIZACIJE HE PIVA - FAZA I / FAZA II</a:t>
            </a:r>
          </a:p>
        </p:txBody>
      </p:sp>
      <p:sp>
        <p:nvSpPr>
          <p:cNvPr id="7" name="Slide Number Placeholder 6"/>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597054790"/>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9" y="2667000"/>
            <a:ext cx="4622537" cy="576262"/>
          </a:xfrm>
        </p:spPr>
        <p:txBody>
          <a:bodyPr anchor="b">
            <a:noAutofit/>
          </a:bodyPr>
          <a:lstStyle>
            <a:lvl1pPr marL="0" indent="0">
              <a:buNone/>
              <a:defRPr sz="2800" b="0">
                <a:solidFill>
                  <a:schemeClr val="accent1">
                    <a:lumMod val="75000"/>
                  </a:schemeClr>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8AEC2CB-7B5A-421D-B043-BB6B490F282F}" type="datetime1">
              <a:rPr lang="en-US" smtClean="0"/>
              <a:t>5/8/2017</a:t>
            </a:fld>
            <a:endParaRPr lang="en-US"/>
          </a:p>
        </p:txBody>
      </p:sp>
      <p:sp>
        <p:nvSpPr>
          <p:cNvPr id="8" name="Footer Placeholder 7"/>
          <p:cNvSpPr>
            <a:spLocks noGrp="1"/>
          </p:cNvSpPr>
          <p:nvPr>
            <p:ph type="ftr" sz="quarter" idx="11"/>
          </p:nvPr>
        </p:nvSpPr>
        <p:spPr/>
        <p:txBody>
          <a:bodyPr/>
          <a:lstStyle/>
          <a:p>
            <a:r>
              <a:rPr lang="en-US"/>
              <a:t>PROJEKAT REKONSTRUKCIJE I MODERNIZACIJE HE PIVA - FAZA I / FAZA II</a:t>
            </a:r>
          </a:p>
        </p:txBody>
      </p:sp>
      <p:sp>
        <p:nvSpPr>
          <p:cNvPr id="9" name="Slide Number Placeholder 8"/>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2658646501"/>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FC97B82-B216-4493-B52F-4F7ED5AB6700}" type="datetime1">
              <a:rPr lang="en-US" smtClean="0"/>
              <a:t>5/8/2017</a:t>
            </a:fld>
            <a:endParaRPr lang="en-US"/>
          </a:p>
        </p:txBody>
      </p:sp>
      <p:sp>
        <p:nvSpPr>
          <p:cNvPr id="4" name="Footer Placeholder 3"/>
          <p:cNvSpPr>
            <a:spLocks noGrp="1"/>
          </p:cNvSpPr>
          <p:nvPr>
            <p:ph type="ftr" sz="quarter" idx="11"/>
          </p:nvPr>
        </p:nvSpPr>
        <p:spPr/>
        <p:txBody>
          <a:bodyPr/>
          <a:lstStyle/>
          <a:p>
            <a:r>
              <a:rPr lang="en-US"/>
              <a:t>PROJEKAT REKONSTRUKCIJE I MODERNIZACIJE HE PIVA - FAZA I / FAZA II</a:t>
            </a:r>
          </a:p>
        </p:txBody>
      </p:sp>
      <p:sp>
        <p:nvSpPr>
          <p:cNvPr id="5" name="Slide Number Placeholder 4"/>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3795117299"/>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672F8-7379-4C54-BE35-194A324679D2}" type="datetime1">
              <a:rPr lang="en-US" smtClean="0"/>
              <a:t>5/8/2017</a:t>
            </a:fld>
            <a:endParaRPr lang="en-US"/>
          </a:p>
        </p:txBody>
      </p:sp>
      <p:sp>
        <p:nvSpPr>
          <p:cNvPr id="3" name="Footer Placeholder 2"/>
          <p:cNvSpPr>
            <a:spLocks noGrp="1"/>
          </p:cNvSpPr>
          <p:nvPr>
            <p:ph type="ftr" sz="quarter" idx="11"/>
          </p:nvPr>
        </p:nvSpPr>
        <p:spPr/>
        <p:txBody>
          <a:bodyPr/>
          <a:lstStyle/>
          <a:p>
            <a:r>
              <a:rPr lang="en-US"/>
              <a:t>PROJEKAT REKONSTRUKCIJE I MODERNIZACIJE HE PIVA - FAZA I / FAZA II</a:t>
            </a:r>
          </a:p>
        </p:txBody>
      </p:sp>
      <p:sp>
        <p:nvSpPr>
          <p:cNvPr id="4" name="Slide Number Placeholder 3"/>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3627697224"/>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3"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4" y="685801"/>
            <a:ext cx="6240991"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3" y="2971800"/>
            <a:ext cx="3549121" cy="1828800"/>
          </a:xfrm>
        </p:spPr>
        <p:txBody>
          <a:bodyPr>
            <a:normAutofit/>
          </a:bodyPr>
          <a:lstStyle>
            <a:lvl1pPr marL="0" indent="0" algn="ctr">
              <a:buNone/>
              <a:defRPr sz="16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42E9598-662E-4256-8D6A-9C8AD1FA3957}" type="datetime1">
              <a:rPr lang="en-US" smtClean="0"/>
              <a:t>5/8/2017</a:t>
            </a:fld>
            <a:endParaRPr lang="en-US"/>
          </a:p>
        </p:txBody>
      </p:sp>
      <p:sp>
        <p:nvSpPr>
          <p:cNvPr id="6" name="Footer Placeholder 5"/>
          <p:cNvSpPr>
            <a:spLocks noGrp="1"/>
          </p:cNvSpPr>
          <p:nvPr>
            <p:ph type="ftr" sz="quarter" idx="11"/>
          </p:nvPr>
        </p:nvSpPr>
        <p:spPr/>
        <p:txBody>
          <a:bodyPr/>
          <a:lstStyle/>
          <a:p>
            <a:r>
              <a:rPr lang="en-US"/>
              <a:t>PROJEKAT REKONSTRUKCIJE I MODERNIZACIJE HE PIVA - FAZA I / FAZA II</a:t>
            </a:r>
          </a:p>
        </p:txBody>
      </p:sp>
      <p:sp>
        <p:nvSpPr>
          <p:cNvPr id="7" name="Slide Number Placeholder 6"/>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1498776359"/>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5" y="1752599"/>
            <a:ext cx="542615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5"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5" y="3124199"/>
            <a:ext cx="5426159" cy="1828800"/>
          </a:xfrm>
        </p:spPr>
        <p:txBody>
          <a:bodyPr>
            <a:normAutofit/>
          </a:bodyPr>
          <a:lstStyle>
            <a:lvl1pPr marL="0" indent="0" algn="ctr">
              <a:buNone/>
              <a:defRPr sz="18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E7A54BC-9C76-4F4C-AAE6-8E58104F5972}" type="datetime1">
              <a:rPr lang="en-US" smtClean="0"/>
              <a:t>5/8/2017</a:t>
            </a:fld>
            <a:endParaRPr lang="en-US"/>
          </a:p>
        </p:txBody>
      </p:sp>
      <p:sp>
        <p:nvSpPr>
          <p:cNvPr id="6" name="Footer Placeholder 5"/>
          <p:cNvSpPr>
            <a:spLocks noGrp="1"/>
          </p:cNvSpPr>
          <p:nvPr>
            <p:ph type="ftr" sz="quarter" idx="11"/>
          </p:nvPr>
        </p:nvSpPr>
        <p:spPr/>
        <p:txBody>
          <a:bodyPr/>
          <a:lstStyle/>
          <a:p>
            <a:r>
              <a:rPr lang="en-US"/>
              <a:t>PROJEKAT REKONSTRUKCIJE I MODERNIZACIJE HE PIVA - FAZA I / FAZA II</a:t>
            </a:r>
          </a:p>
        </p:txBody>
      </p:sp>
      <p:sp>
        <p:nvSpPr>
          <p:cNvPr id="7" name="Slide Number Placeholder 6"/>
          <p:cNvSpPr>
            <a:spLocks noGrp="1"/>
          </p:cNvSpPr>
          <p:nvPr>
            <p:ph type="sldNum" sz="quarter" idx="12"/>
          </p:nvPr>
        </p:nvSpPr>
        <p:spPr/>
        <p:txBody>
          <a:bodyPr/>
          <a:lstStyle/>
          <a:p>
            <a:fld id="{7631A1CB-D975-45B1-85B6-309F10C0ECBD}" type="slidenum">
              <a:rPr lang="en-US" smtClean="0"/>
              <a:pPr/>
              <a:t>‹#›</a:t>
            </a:fld>
            <a:endParaRPr lang="en-US"/>
          </a:p>
        </p:txBody>
      </p:sp>
    </p:spTree>
    <p:extLst>
      <p:ext uri="{BB962C8B-B14F-4D97-AF65-F5344CB8AC3E}">
        <p14:creationId xmlns:p14="http://schemas.microsoft.com/office/powerpoint/2010/main" val="85921393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1" name="Rectangle 20"/>
          <p:cNvSpPr/>
          <p:nvPr userDrawn="1"/>
        </p:nvSpPr>
        <p:spPr>
          <a:xfrm>
            <a:off x="574485" y="6489657"/>
            <a:ext cx="11617515" cy="368345"/>
          </a:xfrm>
          <a:prstGeom prst="rect">
            <a:avLst/>
          </a:prstGeom>
          <a:solidFill>
            <a:srgbClr val="003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solidFill>
                <a:schemeClr val="bg1"/>
              </a:solidFill>
            </a:endParaRPr>
          </a:p>
        </p:txBody>
      </p:sp>
      <p:cxnSp>
        <p:nvCxnSpPr>
          <p:cNvPr id="20" name="Straight Connector 19"/>
          <p:cNvCxnSpPr/>
          <p:nvPr userDrawn="1"/>
        </p:nvCxnSpPr>
        <p:spPr>
          <a:xfrm>
            <a:off x="640" y="6496146"/>
            <a:ext cx="12192000" cy="0"/>
          </a:xfrm>
          <a:prstGeom prst="line">
            <a:avLst/>
          </a:prstGeom>
          <a:ln>
            <a:solidFill>
              <a:srgbClr val="003D4F">
                <a:alpha val="24000"/>
              </a:srgb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764179"/>
            <a:ext cx="12192000" cy="0"/>
          </a:xfrm>
          <a:prstGeom prst="line">
            <a:avLst/>
          </a:prstGeom>
          <a:ln>
            <a:solidFill>
              <a:srgbClr val="003D4F">
                <a:alpha val="24000"/>
              </a:srgbClr>
            </a:solidFill>
          </a:ln>
        </p:spPr>
        <p:style>
          <a:lnRef idx="1">
            <a:schemeClr val="accent1"/>
          </a:lnRef>
          <a:fillRef idx="0">
            <a:schemeClr val="accent1"/>
          </a:fillRef>
          <a:effectRef idx="0">
            <a:schemeClr val="accent1"/>
          </a:effectRef>
          <a:fontRef idx="minor">
            <a:schemeClr val="tx1"/>
          </a:fontRef>
        </p:style>
      </p:cxnSp>
      <p:sp>
        <p:nvSpPr>
          <p:cNvPr id="16" name="Rectangle 15"/>
          <p:cNvSpPr/>
          <p:nvPr userDrawn="1"/>
        </p:nvSpPr>
        <p:spPr>
          <a:xfrm>
            <a:off x="0" y="2"/>
            <a:ext cx="12192000" cy="764179"/>
          </a:xfrm>
          <a:prstGeom prst="rect">
            <a:avLst/>
          </a:prstGeom>
          <a:gradFill>
            <a:gsLst>
              <a:gs pos="0">
                <a:schemeClr val="bg1">
                  <a:tint val="90000"/>
                  <a:lumMod val="110000"/>
                  <a:alpha val="26000"/>
                </a:schemeClr>
              </a:gs>
              <a:gs pos="100000">
                <a:schemeClr val="bg1">
                  <a:shade val="64000"/>
                  <a:lumMod val="98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800102" y="756829"/>
            <a:ext cx="10702924" cy="1137286"/>
          </a:xfrm>
          <a:prstGeom prst="rect">
            <a:avLst/>
          </a:prstGeom>
          <a:effectLst/>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00101" y="1901054"/>
            <a:ext cx="10702923" cy="4481921"/>
          </a:xfrm>
          <a:prstGeom prst="rect">
            <a:avLst/>
          </a:prstGeom>
          <a:noFill/>
          <a:ln>
            <a:noFill/>
          </a:ln>
        </p:spPr>
        <p:txBody>
          <a:bodyPr vert="horz" lIns="91440" tIns="45720" rIns="91440" bIns="45720" rtlCol="0" anchor="t">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9732656" y="6508257"/>
            <a:ext cx="1143000" cy="365125"/>
          </a:xfrm>
          <a:prstGeom prst="rect">
            <a:avLst/>
          </a:prstGeom>
        </p:spPr>
        <p:txBody>
          <a:bodyPr vert="horz" lIns="91440" tIns="45720" rIns="91440" bIns="45720" rtlCol="0" anchor="ctr"/>
          <a:lstStyle>
            <a:lvl1pPr algn="r">
              <a:defRPr sz="1000" b="0" i="0">
                <a:solidFill>
                  <a:schemeClr val="bg1"/>
                </a:solidFill>
                <a:effectLst/>
                <a:latin typeface="Arial Narrow" panose="020B0606020202030204" pitchFamily="34" charset="0"/>
              </a:defRPr>
            </a:lvl1pPr>
          </a:lstStyle>
          <a:p>
            <a:fld id="{439E5C40-0482-4258-9675-238FB1BABD05}" type="datetime1">
              <a:rPr lang="en-US" smtClean="0"/>
              <a:pPr/>
              <a:t>5/8/2017</a:t>
            </a:fld>
            <a:endParaRPr lang="en-US" dirty="0"/>
          </a:p>
        </p:txBody>
      </p:sp>
      <p:sp>
        <p:nvSpPr>
          <p:cNvPr id="5" name="Footer Placeholder 4"/>
          <p:cNvSpPr>
            <a:spLocks noGrp="1"/>
          </p:cNvSpPr>
          <p:nvPr>
            <p:ph type="ftr" sz="quarter" idx="3"/>
          </p:nvPr>
        </p:nvSpPr>
        <p:spPr>
          <a:xfrm>
            <a:off x="800101" y="6508257"/>
            <a:ext cx="8856355" cy="365125"/>
          </a:xfrm>
          <a:prstGeom prst="rect">
            <a:avLst/>
          </a:prstGeom>
        </p:spPr>
        <p:txBody>
          <a:bodyPr vert="horz" lIns="91440" tIns="45720" rIns="91440" bIns="45720" rtlCol="0" anchor="ctr"/>
          <a:lstStyle>
            <a:lvl1pPr algn="l">
              <a:defRPr sz="1051" b="0" i="0">
                <a:solidFill>
                  <a:schemeClr val="bg1"/>
                </a:solidFill>
                <a:effectLst/>
                <a:latin typeface="Arial Narrow" panose="020B0606020202030204" pitchFamily="34" charset="0"/>
              </a:defRPr>
            </a:lvl1pPr>
          </a:lstStyle>
          <a:p>
            <a:r>
              <a:rPr lang="en-US" dirty="0"/>
              <a:t>KONCEPT BUDU</a:t>
            </a:r>
            <a:r>
              <a:rPr lang="sr-Latn-ME" dirty="0"/>
              <a:t>Ć</a:t>
            </a:r>
            <a:r>
              <a:rPr lang="en-US" dirty="0"/>
              <a:t>EG SISTEMA UPRAVLJANJA U HE PIVA</a:t>
            </a:r>
          </a:p>
        </p:txBody>
      </p:sp>
      <p:sp>
        <p:nvSpPr>
          <p:cNvPr id="6" name="Slide Number Placeholder 5"/>
          <p:cNvSpPr>
            <a:spLocks noGrp="1"/>
          </p:cNvSpPr>
          <p:nvPr>
            <p:ph type="sldNum" sz="quarter" idx="4"/>
          </p:nvPr>
        </p:nvSpPr>
        <p:spPr>
          <a:xfrm>
            <a:off x="10951858" y="6508258"/>
            <a:ext cx="551167" cy="365125"/>
          </a:xfrm>
          <a:prstGeom prst="rect">
            <a:avLst/>
          </a:prstGeom>
        </p:spPr>
        <p:txBody>
          <a:bodyPr vert="horz" lIns="91440" tIns="45720" rIns="91440" bIns="45720" rtlCol="0" anchor="ctr"/>
          <a:lstStyle>
            <a:lvl1pPr algn="r">
              <a:defRPr sz="1000" b="0" i="0">
                <a:solidFill>
                  <a:schemeClr val="bg1"/>
                </a:solidFill>
                <a:effectLst/>
                <a:latin typeface="Arial Narrow" panose="020B0606020202030204" pitchFamily="34" charset="0"/>
              </a:defRPr>
            </a:lvl1pPr>
          </a:lstStyle>
          <a:p>
            <a:fld id="{7631A1CB-D975-45B1-85B6-309F10C0ECBD}" type="slidenum">
              <a:rPr lang="en-US" smtClean="0"/>
              <a:pPr/>
              <a:t>‹#›</a:t>
            </a:fld>
            <a:endParaRPr lang="en-US" dirty="0"/>
          </a:p>
        </p:txBody>
      </p:sp>
      <p:pic>
        <p:nvPicPr>
          <p:cNvPr id="14" name="Picture 13"/>
          <p:cNvPicPr>
            <a:picLocks noChangeAspect="1"/>
          </p:cNvPicPr>
          <p:nvPr userDrawn="1"/>
        </p:nvPicPr>
        <p:blipFill>
          <a:blip r:embed="rId19" cstate="print">
            <a:extLst>
              <a:ext uri="{28A0092B-C50C-407E-A947-70E740481C1C}">
                <a14:useLocalDpi xmlns:a14="http://schemas.microsoft.com/office/drawing/2010/main" val="0"/>
              </a:ext>
            </a:extLst>
          </a:blip>
          <a:stretch>
            <a:fillRect/>
          </a:stretch>
        </p:blipFill>
        <p:spPr>
          <a:xfrm>
            <a:off x="178594" y="59194"/>
            <a:ext cx="1457325" cy="657225"/>
          </a:xfrm>
          <a:prstGeom prst="rect">
            <a:avLst/>
          </a:prstGeom>
        </p:spPr>
      </p:pic>
      <p:sp>
        <p:nvSpPr>
          <p:cNvPr id="7" name="TextBox 6"/>
          <p:cNvSpPr txBox="1"/>
          <p:nvPr userDrawn="1"/>
        </p:nvSpPr>
        <p:spPr>
          <a:xfrm>
            <a:off x="2057400" y="220655"/>
            <a:ext cx="8193008" cy="400110"/>
          </a:xfrm>
          <a:prstGeom prst="rect">
            <a:avLst/>
          </a:prstGeom>
          <a:noFill/>
        </p:spPr>
        <p:txBody>
          <a:bodyPr wrap="square" rtlCol="0">
            <a:spAutoFit/>
          </a:bodyPr>
          <a:lstStyle/>
          <a:p>
            <a:pPr algn="ctr"/>
            <a:r>
              <a:rPr lang="en-US" sz="2000" b="1" dirty="0">
                <a:solidFill>
                  <a:srgbClr val="003D4F"/>
                </a:solidFill>
              </a:rPr>
              <a:t>V SAVJETOVANJE CG KO CIGRE</a:t>
            </a:r>
            <a:endParaRPr lang="en-US" sz="2000" b="0" dirty="0">
              <a:solidFill>
                <a:srgbClr val="003D4F"/>
              </a:solidFill>
            </a:endParaRPr>
          </a:p>
        </p:txBody>
      </p:sp>
      <p:sp>
        <p:nvSpPr>
          <p:cNvPr id="17" name="Rectangle 16"/>
          <p:cNvSpPr/>
          <p:nvPr userDrawn="1"/>
        </p:nvSpPr>
        <p:spPr>
          <a:xfrm>
            <a:off x="1" y="771533"/>
            <a:ext cx="357187" cy="6086468"/>
          </a:xfrm>
          <a:prstGeom prst="rect">
            <a:avLst/>
          </a:prstGeom>
          <a:solidFill>
            <a:srgbClr val="1AB7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9" name="Rectangle 18"/>
          <p:cNvSpPr/>
          <p:nvPr userDrawn="1"/>
        </p:nvSpPr>
        <p:spPr>
          <a:xfrm>
            <a:off x="385764" y="771117"/>
            <a:ext cx="160147" cy="6086885"/>
          </a:xfrm>
          <a:prstGeom prst="rect">
            <a:avLst/>
          </a:prstGeom>
          <a:solidFill>
            <a:srgbClr val="003D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9" name="Picture 8"/>
          <p:cNvPicPr>
            <a:picLocks noChangeAspect="1"/>
          </p:cNvPicPr>
          <p:nvPr userDrawn="1"/>
        </p:nvPicPr>
        <p:blipFill>
          <a:blip r:embed="rId20" cstate="print">
            <a:extLst>
              <a:ext uri="{28A0092B-C50C-407E-A947-70E740481C1C}">
                <a14:useLocalDpi xmlns:a14="http://schemas.microsoft.com/office/drawing/2010/main" val="0"/>
              </a:ext>
            </a:extLst>
          </a:blip>
          <a:stretch>
            <a:fillRect/>
          </a:stretch>
        </p:blipFill>
        <p:spPr>
          <a:xfrm>
            <a:off x="10916601" y="-38319"/>
            <a:ext cx="1070283" cy="790244"/>
          </a:xfrm>
          <a:prstGeom prst="rect">
            <a:avLst/>
          </a:prstGeom>
        </p:spPr>
      </p:pic>
    </p:spTree>
    <p:extLst>
      <p:ext uri="{BB962C8B-B14F-4D97-AF65-F5344CB8AC3E}">
        <p14:creationId xmlns:p14="http://schemas.microsoft.com/office/powerpoint/2010/main" val="1960208245"/>
      </p:ext>
    </p:extLst>
  </p:cSld>
  <p:clrMap bg1="lt1" tx1="dk1" bg2="lt2" tx2="dk2" accent1="accent1" accent2="accent2" accent3="accent3" accent4="accent4" accent5="accent5" accent6="accent6" hlink="hlink" folHlink="folHlink"/>
  <p:sldLayoutIdLst>
    <p:sldLayoutId id="2147484306" r:id="rId1"/>
    <p:sldLayoutId id="2147484307" r:id="rId2"/>
    <p:sldLayoutId id="2147484308" r:id="rId3"/>
    <p:sldLayoutId id="2147484309" r:id="rId4"/>
    <p:sldLayoutId id="2147484310" r:id="rId5"/>
    <p:sldLayoutId id="2147484311" r:id="rId6"/>
    <p:sldLayoutId id="2147484312" r:id="rId7"/>
    <p:sldLayoutId id="2147484313" r:id="rId8"/>
    <p:sldLayoutId id="2147484314" r:id="rId9"/>
    <p:sldLayoutId id="2147484315" r:id="rId10"/>
    <p:sldLayoutId id="2147484316" r:id="rId11"/>
    <p:sldLayoutId id="2147484317" r:id="rId12"/>
    <p:sldLayoutId id="2147484318" r:id="rId13"/>
    <p:sldLayoutId id="2147484319" r:id="rId14"/>
    <p:sldLayoutId id="2147484320" r:id="rId15"/>
    <p:sldLayoutId id="2147484321" r:id="rId16"/>
    <p:sldLayoutId id="2147484322" r:id="rId17"/>
  </p:sldLayoutIdLst>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hf hdr="0"/>
  <p:txStyles>
    <p:titleStyle>
      <a:lvl1pPr algn="ctr" defTabSz="457189" rtl="0" eaLnBrk="1" latinLnBrk="0" hangingPunct="1">
        <a:spcBef>
          <a:spcPct val="0"/>
        </a:spcBef>
        <a:buNone/>
        <a:defRPr sz="2800" b="1" kern="1200" cap="none">
          <a:ln w="3175" cmpd="sng">
            <a:noFill/>
          </a:ln>
          <a:solidFill>
            <a:srgbClr val="003D4F"/>
          </a:solidFill>
          <a:effectLst/>
          <a:latin typeface="Arial" panose="020B0604020202020204" pitchFamily="34" charset="0"/>
          <a:ea typeface="+mj-ea"/>
          <a:cs typeface="Arial" panose="020B060402020202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44" indent="-285744" algn="l" defTabSz="457189"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Arial Narrow" panose="020B0606020202030204" pitchFamily="34" charset="0"/>
          <a:ea typeface="+mn-ea"/>
          <a:cs typeface="+mn-cs"/>
        </a:defRPr>
      </a:lvl1pPr>
      <a:lvl2pPr marL="742932" indent="-285744" algn="l" defTabSz="457189"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Arial Narrow" panose="020B0606020202030204" pitchFamily="34" charset="0"/>
          <a:ea typeface="+mn-ea"/>
          <a:cs typeface="+mn-cs"/>
        </a:defRPr>
      </a:lvl2pPr>
      <a:lvl3pPr marL="1200121" indent="-285744" algn="l" defTabSz="457189"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Arial Narrow" panose="020B0606020202030204" pitchFamily="34" charset="0"/>
          <a:ea typeface="+mn-ea"/>
          <a:cs typeface="+mn-cs"/>
        </a:defRPr>
      </a:lvl3pPr>
      <a:lvl4pPr marL="1543012" indent="-171446" algn="l" defTabSz="457189"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Arial Narrow" panose="020B0606020202030204" pitchFamily="34" charset="0"/>
          <a:ea typeface="+mn-ea"/>
          <a:cs typeface="+mn-cs"/>
        </a:defRPr>
      </a:lvl4pPr>
      <a:lvl5pPr marL="2000201" indent="-171446" algn="l" defTabSz="45718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Arial Narrow" panose="020B0606020202030204" pitchFamily="34" charset="0"/>
          <a:ea typeface="+mn-ea"/>
          <a:cs typeface="+mn-cs"/>
        </a:defRPr>
      </a:lvl5pPr>
      <a:lvl6pPr marL="2514537" indent="-228594" algn="l" defTabSz="45718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726" indent="-228594" algn="l" defTabSz="45718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8914" indent="-228594" algn="l" defTabSz="45718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103" indent="-228594" algn="l" defTabSz="457189"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41458" y="4875045"/>
            <a:ext cx="7019032" cy="1004321"/>
          </a:xfrm>
        </p:spPr>
        <p:txBody>
          <a:bodyPr>
            <a:normAutofit fontScale="25000" lnSpcReduction="20000"/>
          </a:bodyPr>
          <a:lstStyle/>
          <a:p>
            <a:pPr algn="l"/>
            <a:r>
              <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Autori: Daković Nikola, </a:t>
            </a:r>
            <a:endPar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gn="l"/>
            <a:r>
              <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Blagojević </a:t>
            </a:r>
            <a:r>
              <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Gojko, </a:t>
            </a:r>
            <a:endPar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pPr algn="l"/>
            <a:r>
              <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Todorović </a:t>
            </a:r>
            <a:r>
              <a:rPr lang="sr-Latn-ME" sz="7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Igor –EPCG AD Nikšić</a:t>
            </a:r>
          </a:p>
          <a:p>
            <a:endParaRPr lang="en-US" b="1" dirty="0">
              <a:solidFill>
                <a:srgbClr val="003D4F"/>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3113" y="163805"/>
            <a:ext cx="1619212" cy="730233"/>
          </a:xfrm>
          <a:prstGeom prst="rect">
            <a:avLst/>
          </a:prstGeom>
        </p:spPr>
      </p:pic>
      <p:sp>
        <p:nvSpPr>
          <p:cNvPr id="9" name="TextBox 8"/>
          <p:cNvSpPr txBox="1"/>
          <p:nvPr/>
        </p:nvSpPr>
        <p:spPr>
          <a:xfrm>
            <a:off x="4512989" y="203237"/>
            <a:ext cx="5040226" cy="461665"/>
          </a:xfrm>
          <a:prstGeom prst="rect">
            <a:avLst/>
          </a:prstGeom>
          <a:noFill/>
        </p:spPr>
        <p:txBody>
          <a:bodyPr wrap="none" rtlCol="0">
            <a:spAutoFit/>
          </a:bodyPr>
          <a:lstStyle/>
          <a:p>
            <a:pPr algn="ctr"/>
            <a:r>
              <a:rPr lang="en-US" sz="2400" b="1" dirty="0">
                <a:solidFill>
                  <a:srgbClr val="003D4F"/>
                </a:solidFill>
                <a:latin typeface="Arial" panose="020B0604020202020204" pitchFamily="34" charset="0"/>
                <a:cs typeface="Arial" panose="020B0604020202020204" pitchFamily="34" charset="0"/>
              </a:rPr>
              <a:t>V SAVJETOVANJE CG KO CIGRE</a:t>
            </a: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654146" y="27592"/>
            <a:ext cx="1280175" cy="945219"/>
          </a:xfrm>
          <a:prstGeom prst="rect">
            <a:avLst/>
          </a:prstGeom>
        </p:spPr>
      </p:pic>
      <p:sp>
        <p:nvSpPr>
          <p:cNvPr id="5" name="TextBox 4"/>
          <p:cNvSpPr txBox="1"/>
          <p:nvPr/>
        </p:nvSpPr>
        <p:spPr>
          <a:xfrm>
            <a:off x="2800139" y="2609077"/>
            <a:ext cx="8494095" cy="1354217"/>
          </a:xfrm>
          <a:prstGeom prst="rect">
            <a:avLst/>
          </a:prstGeom>
          <a:noFill/>
        </p:spPr>
        <p:txBody>
          <a:bodyPr wrap="square" rtlCol="0">
            <a:spAutoFit/>
          </a:bodyPr>
          <a:lstStyle/>
          <a:p>
            <a:r>
              <a:rPr lang="sr-Latn-ME" sz="3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MONITORING ZEMLJOSPOJEVA U </a:t>
            </a:r>
            <a:endParaRPr lang="sr-Latn-ME" sz="3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endParaRPr>
          </a:p>
          <a:p>
            <a:r>
              <a:rPr lang="sr-Latn-ME" sz="3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                SISTEMU </a:t>
            </a:r>
            <a:r>
              <a:rPr lang="sr-Latn-ME" sz="3200" b="1" dirty="0">
                <a:ln w="0"/>
                <a:effectLst>
                  <a:outerShdw blurRad="38100" dist="25400" dir="5400000" algn="ctr" rotWithShape="0">
                    <a:srgbClr val="6E747A">
                      <a:alpha val="43000"/>
                    </a:srgbClr>
                  </a:outerShdw>
                </a:effectLst>
                <a:latin typeface="Arial" panose="020B0604020202020204" pitchFamily="34" charset="0"/>
                <a:cs typeface="Arial" panose="020B0604020202020204" pitchFamily="34" charset="0"/>
              </a:rPr>
              <a:t>220V DC U HE „ PIVA“</a:t>
            </a:r>
          </a:p>
          <a:p>
            <a:endParaRPr lang="sr-Latn-ME" dirty="0"/>
          </a:p>
        </p:txBody>
      </p:sp>
    </p:spTree>
    <p:extLst>
      <p:ext uri="{BB962C8B-B14F-4D97-AF65-F5344CB8AC3E}">
        <p14:creationId xmlns:p14="http://schemas.microsoft.com/office/powerpoint/2010/main" val="578642620"/>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6529" y="1466858"/>
            <a:ext cx="10153279" cy="4855847"/>
          </a:xfrm>
          <a:prstGeom prst="rect">
            <a:avLst/>
          </a:prstGeom>
        </p:spPr>
      </p:pic>
      <p:sp>
        <p:nvSpPr>
          <p:cNvPr id="3" name="TextBox 2"/>
          <p:cNvSpPr txBox="1"/>
          <p:nvPr/>
        </p:nvSpPr>
        <p:spPr>
          <a:xfrm>
            <a:off x="3205771" y="6457890"/>
            <a:ext cx="4944979" cy="369332"/>
          </a:xfrm>
          <a:prstGeom prst="rect">
            <a:avLst/>
          </a:prstGeom>
          <a:noFill/>
        </p:spPr>
        <p:txBody>
          <a:bodyPr wrap="square" rtlCol="0">
            <a:spAutoFit/>
          </a:bodyPr>
          <a:lstStyle/>
          <a:p>
            <a:r>
              <a:rPr lang="sr-Latn-ME" dirty="0">
                <a:solidFill>
                  <a:schemeClr val="bg1"/>
                </a:solidFill>
                <a:latin typeface="Arial" panose="020B0604020202020204" pitchFamily="34" charset="0"/>
                <a:cs typeface="Arial" panose="020B0604020202020204" pitchFamily="34" charset="0"/>
              </a:rPr>
              <a:t>Blok šema monitoringa izolacije DC sistema</a:t>
            </a:r>
          </a:p>
        </p:txBody>
      </p:sp>
    </p:spTree>
    <p:extLst>
      <p:ext uri="{BB962C8B-B14F-4D97-AF65-F5344CB8AC3E}">
        <p14:creationId xmlns:p14="http://schemas.microsoft.com/office/powerpoint/2010/main" val="1771409306"/>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95249" y="1128881"/>
            <a:ext cx="7069459" cy="830997"/>
          </a:xfrm>
          <a:prstGeom prst="rect">
            <a:avLst/>
          </a:prstGeom>
          <a:noFill/>
        </p:spPr>
        <p:txBody>
          <a:bodyPr wrap="square" rtlCol="0">
            <a:spAutoFit/>
          </a:bodyPr>
          <a:lstStyle/>
          <a:p>
            <a:pPr lvl="0" algn="ctr"/>
            <a:r>
              <a:rPr lang="sr-Latn-ME" sz="2400" b="1" dirty="0">
                <a:latin typeface="Arial" panose="020B0604020202020204" pitchFamily="34" charset="0"/>
                <a:cs typeface="Arial" panose="020B0604020202020204" pitchFamily="34" charset="0"/>
              </a:rPr>
              <a:t>TESTIRANJE I PUŠTANJE U RAD UREĐAJA </a:t>
            </a:r>
          </a:p>
          <a:p>
            <a:pPr lvl="0" algn="ctr"/>
            <a:r>
              <a:rPr lang="sr-Latn-ME" sz="2400" b="1" dirty="0">
                <a:latin typeface="Arial" panose="020B0604020202020204" pitchFamily="34" charset="0"/>
                <a:cs typeface="Arial" panose="020B0604020202020204" pitchFamily="34" charset="0"/>
              </a:rPr>
              <a:t>ZA MONITORING ZEMLJOSPOJEVA</a:t>
            </a:r>
            <a:endParaRPr lang="sr-Latn-ME" sz="2400" dirty="0">
              <a:latin typeface="Arial" panose="020B0604020202020204" pitchFamily="34" charset="0"/>
              <a:cs typeface="Arial" panose="020B0604020202020204" pitchFamily="34" charset="0"/>
            </a:endParaRPr>
          </a:p>
        </p:txBody>
      </p:sp>
      <p:sp>
        <p:nvSpPr>
          <p:cNvPr id="3" name="TextBox 2"/>
          <p:cNvSpPr txBox="1"/>
          <p:nvPr/>
        </p:nvSpPr>
        <p:spPr>
          <a:xfrm>
            <a:off x="1402357" y="2469060"/>
            <a:ext cx="8855243" cy="3416320"/>
          </a:xfrm>
          <a:prstGeom prst="rect">
            <a:avLst/>
          </a:prstGeom>
          <a:noFill/>
        </p:spPr>
        <p:txBody>
          <a:bodyPr wrap="square" rtlCol="0">
            <a:spAutoFit/>
          </a:bodyPr>
          <a:lstStyle/>
          <a:p>
            <a:r>
              <a:rPr lang="sr-Latn-ME" sz="2400" b="1" dirty="0">
                <a:latin typeface="Arial" panose="020B0604020202020204" pitchFamily="34" charset="0"/>
                <a:cs typeface="Arial" panose="020B0604020202020204" pitchFamily="34" charset="0"/>
              </a:rPr>
              <a:t>Testiranja su obuhvatila: </a:t>
            </a:r>
          </a:p>
          <a:p>
            <a:endParaRPr lang="sr-Latn-ME" sz="24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400" b="1" dirty="0">
                <a:latin typeface="Arial" panose="020B0604020202020204" pitchFamily="34" charset="0"/>
                <a:cs typeface="Arial" panose="020B0604020202020204" pitchFamily="34" charset="0"/>
              </a:rPr>
              <a:t> Provjeru funkcionalnosti opreme,</a:t>
            </a:r>
          </a:p>
          <a:p>
            <a:endParaRPr lang="sr-Latn-ME" sz="24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400" b="1" dirty="0">
                <a:latin typeface="Arial" panose="020B0604020202020204" pitchFamily="34" charset="0"/>
                <a:cs typeface="Arial" panose="020B0604020202020204" pitchFamily="34" charset="0"/>
              </a:rPr>
              <a:t> Provjeru ispravnosti rada opreme u slučaju nastanka kvara na izvodima,</a:t>
            </a:r>
          </a:p>
          <a:p>
            <a:r>
              <a:rPr lang="sr-Latn-ME" sz="2400" b="1" dirty="0">
                <a:latin typeface="Arial" panose="020B0604020202020204" pitchFamily="34" charset="0"/>
                <a:cs typeface="Arial" panose="020B0604020202020204" pitchFamily="34" charset="0"/>
              </a:rPr>
              <a:t> </a:t>
            </a:r>
          </a:p>
          <a:p>
            <a:pPr marL="342891" indent="-342891">
              <a:buFont typeface="Wingdings" panose="05000000000000000000" pitchFamily="2" charset="2"/>
              <a:buChar char="Ø"/>
            </a:pPr>
            <a:r>
              <a:rPr lang="sr-Latn-ME" sz="2400" b="1" dirty="0">
                <a:latin typeface="Arial" panose="020B0604020202020204" pitchFamily="34" charset="0"/>
                <a:cs typeface="Arial" panose="020B0604020202020204" pitchFamily="34" charset="0"/>
              </a:rPr>
              <a:t>Provjeru signalizacije stanja opreme i kvarova u toku rada.</a:t>
            </a:r>
          </a:p>
        </p:txBody>
      </p:sp>
    </p:spTree>
    <p:extLst>
      <p:ext uri="{BB962C8B-B14F-4D97-AF65-F5344CB8AC3E}">
        <p14:creationId xmlns:p14="http://schemas.microsoft.com/office/powerpoint/2010/main" val="3167390512"/>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02106" y="2791216"/>
            <a:ext cx="10926397" cy="2831544"/>
          </a:xfrm>
          <a:prstGeom prst="rect">
            <a:avLst/>
          </a:prstGeom>
          <a:noFill/>
        </p:spPr>
        <p:txBody>
          <a:bodyPr wrap="square" rtlCol="0">
            <a:spAutoFit/>
          </a:bodyPr>
          <a:lstStyle/>
          <a:p>
            <a:pPr algn="just"/>
            <a:r>
              <a:rPr lang="sr-Latn-ME" sz="2000" dirty="0">
                <a:latin typeface="Arial" panose="020B0604020202020204" pitchFamily="34" charset="0"/>
                <a:cs typeface="Arial" panose="020B0604020202020204" pitchFamily="34" charset="0"/>
              </a:rPr>
              <a:t>Pri ovom testiranju kvarovi su simulirani direktno na svakom izvodu Glavnog </a:t>
            </a:r>
            <a:r>
              <a:rPr lang="sr-Latn-ME" sz="2000" dirty="0">
                <a:latin typeface="Arial" panose="020B0604020202020204" pitchFamily="34" charset="0"/>
                <a:cs typeface="Arial" panose="020B0604020202020204" pitchFamily="34" charset="0"/>
              </a:rPr>
              <a:t>razvoda ili  </a:t>
            </a:r>
            <a:r>
              <a:rPr lang="sr-Latn-ME" sz="2000" dirty="0">
                <a:latin typeface="Arial" panose="020B0604020202020204" pitchFamily="34" charset="0"/>
                <a:cs typeface="Arial" panose="020B0604020202020204" pitchFamily="34" charset="0"/>
              </a:rPr>
              <a:t>u ormanima podrazvoda. Testovi su vršeni simuliranjem kvara na + i – polu izvoda u dva slučaja: </a:t>
            </a:r>
          </a:p>
          <a:p>
            <a:pPr algn="just"/>
            <a:endParaRPr lang="sr-Latn-ME" sz="2000" dirty="0">
              <a:latin typeface="Arial" panose="020B0604020202020204" pitchFamily="34" charset="0"/>
              <a:cs typeface="Arial" panose="020B0604020202020204" pitchFamily="34" charset="0"/>
            </a:endParaRPr>
          </a:p>
          <a:p>
            <a:pPr lvl="0" algn="just"/>
            <a:r>
              <a:rPr lang="sr-Latn-ME" sz="2000" dirty="0">
                <a:latin typeface="Arial" panose="020B0604020202020204" pitchFamily="34" charset="0"/>
                <a:cs typeface="Arial" panose="020B0604020202020204" pitchFamily="34" charset="0"/>
              </a:rPr>
              <a:t>a)Kada se potrošači u podrazvodima napajaju dvostrano sa I i II sistema sabirnica Glavnog razvoda.</a:t>
            </a:r>
          </a:p>
          <a:p>
            <a:pPr lvl="0" algn="just"/>
            <a:endParaRPr lang="sr-Latn-ME" sz="2000" dirty="0">
              <a:latin typeface="Arial" panose="020B0604020202020204" pitchFamily="34" charset="0"/>
              <a:cs typeface="Arial" panose="020B0604020202020204" pitchFamily="34" charset="0"/>
            </a:endParaRPr>
          </a:p>
          <a:p>
            <a:pPr lvl="0" algn="just"/>
            <a:r>
              <a:rPr lang="sr-Latn-ME" sz="2000" dirty="0">
                <a:latin typeface="Arial" panose="020B0604020202020204" pitchFamily="34" charset="0"/>
                <a:cs typeface="Arial" panose="020B0604020202020204" pitchFamily="34" charset="0"/>
              </a:rPr>
              <a:t>b) Kada se potrošači u podrazvodima napajaju jednostrano samo sa I ili II sistema sabirnica Glavnog razvoda.</a:t>
            </a:r>
          </a:p>
          <a:p>
            <a:endParaRPr lang="sr-Latn-ME" dirty="0"/>
          </a:p>
        </p:txBody>
      </p:sp>
      <p:sp>
        <p:nvSpPr>
          <p:cNvPr id="3" name="TextBox 2"/>
          <p:cNvSpPr txBox="1"/>
          <p:nvPr/>
        </p:nvSpPr>
        <p:spPr>
          <a:xfrm>
            <a:off x="2764150" y="1283143"/>
            <a:ext cx="6267100" cy="830997"/>
          </a:xfrm>
          <a:prstGeom prst="rect">
            <a:avLst/>
          </a:prstGeom>
          <a:noFill/>
        </p:spPr>
        <p:txBody>
          <a:bodyPr wrap="none" rtlCol="0">
            <a:spAutoFit/>
          </a:bodyPr>
          <a:lstStyle/>
          <a:p>
            <a:pPr algn="ctr"/>
            <a:r>
              <a:rPr lang="sr-Latn-ME" sz="2400" b="1" dirty="0">
                <a:latin typeface="Arial" panose="020B0604020202020204" pitchFamily="34" charset="0"/>
                <a:cs typeface="Arial" panose="020B0604020202020204" pitchFamily="34" charset="0"/>
              </a:rPr>
              <a:t>PROVJERA ISPRAVNOG RADA SISTEMA </a:t>
            </a:r>
          </a:p>
          <a:p>
            <a:pPr algn="ctr"/>
            <a:r>
              <a:rPr lang="sr-Latn-ME" sz="2400" b="1" dirty="0">
                <a:latin typeface="Arial" panose="020B0604020202020204" pitchFamily="34" charset="0"/>
                <a:cs typeface="Arial" panose="020B0604020202020204" pitchFamily="34" charset="0"/>
              </a:rPr>
              <a:t>ZA DETEKCIJU ZEMLJOSPOJEVA</a:t>
            </a:r>
          </a:p>
        </p:txBody>
      </p:sp>
      <p:sp>
        <p:nvSpPr>
          <p:cNvPr id="4" name="TextBox 3"/>
          <p:cNvSpPr txBox="1"/>
          <p:nvPr/>
        </p:nvSpPr>
        <p:spPr>
          <a:xfrm>
            <a:off x="802106" y="5622757"/>
            <a:ext cx="184731" cy="369332"/>
          </a:xfrm>
          <a:prstGeom prst="rect">
            <a:avLst/>
          </a:prstGeom>
          <a:noFill/>
        </p:spPr>
        <p:txBody>
          <a:bodyPr wrap="none" rtlCol="0">
            <a:spAutoFit/>
          </a:bodyPr>
          <a:lstStyle/>
          <a:p>
            <a:endParaRPr lang="sr-Latn-ME" dirty="0"/>
          </a:p>
        </p:txBody>
      </p:sp>
    </p:spTree>
    <p:extLst>
      <p:ext uri="{BB962C8B-B14F-4D97-AF65-F5344CB8AC3E}">
        <p14:creationId xmlns:p14="http://schemas.microsoft.com/office/powerpoint/2010/main" val="4016956431"/>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1565752" y="951980"/>
            <a:ext cx="8537989" cy="5237225"/>
          </a:xfrm>
          <a:prstGeom prst="rect">
            <a:avLst/>
          </a:prstGeom>
          <a:ln>
            <a:solidFill>
              <a:schemeClr val="bg1">
                <a:lumMod val="75000"/>
              </a:schemeClr>
            </a:solidFill>
          </a:ln>
        </p:spPr>
      </p:pic>
      <p:sp>
        <p:nvSpPr>
          <p:cNvPr id="3" name="TextBox 2"/>
          <p:cNvSpPr txBox="1"/>
          <p:nvPr/>
        </p:nvSpPr>
        <p:spPr>
          <a:xfrm>
            <a:off x="2525667" y="6488668"/>
            <a:ext cx="7250703" cy="369332"/>
          </a:xfrm>
          <a:prstGeom prst="rect">
            <a:avLst/>
          </a:prstGeom>
          <a:noFill/>
        </p:spPr>
        <p:txBody>
          <a:bodyPr wrap="none" rtlCol="0">
            <a:spAutoFit/>
          </a:bodyPr>
          <a:lstStyle/>
          <a:p>
            <a:r>
              <a:rPr lang="sr-Latn-ME" dirty="0">
                <a:solidFill>
                  <a:schemeClr val="bg1"/>
                </a:solidFill>
                <a:latin typeface="Arial" panose="020B0604020202020204" pitchFamily="34" charset="0"/>
                <a:cs typeface="Arial" panose="020B0604020202020204" pitchFamily="34" charset="0"/>
              </a:rPr>
              <a:t>Napajanje podrazvoda sa jednim ili sa dva izvora napajanja 220V DC</a:t>
            </a:r>
          </a:p>
        </p:txBody>
      </p:sp>
    </p:spTree>
    <p:extLst>
      <p:ext uri="{BB962C8B-B14F-4D97-AF65-F5344CB8AC3E}">
        <p14:creationId xmlns:p14="http://schemas.microsoft.com/office/powerpoint/2010/main" val="357570448"/>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1179095" y="990866"/>
            <a:ext cx="9131968" cy="5440253"/>
          </a:xfrm>
          <a:prstGeom prst="rect">
            <a:avLst/>
          </a:prstGeom>
          <a:ln>
            <a:solidFill>
              <a:schemeClr val="bg1">
                <a:lumMod val="75000"/>
              </a:schemeClr>
            </a:solidFill>
          </a:ln>
        </p:spPr>
      </p:pic>
      <p:sp>
        <p:nvSpPr>
          <p:cNvPr id="3" name="TextBox 2"/>
          <p:cNvSpPr txBox="1"/>
          <p:nvPr/>
        </p:nvSpPr>
        <p:spPr>
          <a:xfrm>
            <a:off x="1366346" y="6431117"/>
            <a:ext cx="9251251" cy="369332"/>
          </a:xfrm>
          <a:prstGeom prst="rect">
            <a:avLst/>
          </a:prstGeom>
          <a:noFill/>
        </p:spPr>
        <p:txBody>
          <a:bodyPr wrap="none" rtlCol="0">
            <a:spAutoFit/>
          </a:bodyPr>
          <a:lstStyle/>
          <a:p>
            <a:r>
              <a:rPr lang="sr-Latn-ME" dirty="0">
                <a:solidFill>
                  <a:schemeClr val="bg1"/>
                </a:solidFill>
                <a:latin typeface="Arial" panose="020B0604020202020204" pitchFamily="34" charset="0"/>
                <a:cs typeface="Arial" panose="020B0604020202020204" pitchFamily="34" charset="0"/>
              </a:rPr>
              <a:t>Napajanje podrazvoda sa jednog podsistema sa jasno vidljivim injektiranim test signalom</a:t>
            </a:r>
          </a:p>
        </p:txBody>
      </p:sp>
    </p:spTree>
    <p:extLst>
      <p:ext uri="{BB962C8B-B14F-4D97-AF65-F5344CB8AC3E}">
        <p14:creationId xmlns:p14="http://schemas.microsoft.com/office/powerpoint/2010/main" val="1198682580"/>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2769" y="1707426"/>
            <a:ext cx="10301695" cy="4062651"/>
          </a:xfrm>
          <a:prstGeom prst="rect">
            <a:avLst/>
          </a:prstGeom>
          <a:noFill/>
        </p:spPr>
        <p:txBody>
          <a:bodyPr wrap="square" rtlCol="0">
            <a:spAutoFit/>
          </a:bodyPr>
          <a:lstStyle/>
          <a:p>
            <a:pPr marL="285744" indent="-285744"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Prisutno napajanje sa oba sistema: </a:t>
            </a:r>
          </a:p>
          <a:p>
            <a:pPr algn="just"/>
            <a:endParaRPr lang="sr-Latn-ME" sz="2000" b="1" dirty="0">
              <a:latin typeface="Arial" panose="020B0604020202020204" pitchFamily="34" charset="0"/>
              <a:cs typeface="Arial" panose="020B0604020202020204" pitchFamily="34" charset="0"/>
            </a:endParaRPr>
          </a:p>
          <a:p>
            <a:pPr algn="just"/>
            <a:r>
              <a:rPr lang="sr-Latn-ME" sz="2000" dirty="0">
                <a:latin typeface="Arial" panose="020B0604020202020204" pitchFamily="34" charset="0"/>
                <a:cs typeface="Arial" panose="020B0604020202020204" pitchFamily="34" charset="0"/>
              </a:rPr>
              <a:t>Zbog reakcije samih izvora dolazi do stalne preraspodjele opterećenja između pojedinih dovoda što za rezultat ima oscilacije napona na zajedničkoj sabirnici. Ovaj šum ne predstavlja problem za potrošače ali jeste problem za sistem za detekciju zemljospoja, jer maskira injektirani test signal koji generiše ISOMETAR.</a:t>
            </a:r>
          </a:p>
          <a:p>
            <a:pPr algn="just"/>
            <a:endParaRPr lang="sr-Latn-ME" sz="2000" dirty="0">
              <a:latin typeface="Arial" panose="020B0604020202020204" pitchFamily="34" charset="0"/>
              <a:cs typeface="Arial" panose="020B0604020202020204" pitchFamily="34" charset="0"/>
            </a:endParaRPr>
          </a:p>
          <a:p>
            <a:pPr algn="just"/>
            <a:endParaRPr lang="sr-Latn-ME" sz="2000" dirty="0">
              <a:latin typeface="Arial" panose="020B0604020202020204" pitchFamily="34" charset="0"/>
              <a:cs typeface="Arial" panose="020B0604020202020204" pitchFamily="34" charset="0"/>
            </a:endParaRPr>
          </a:p>
          <a:p>
            <a:pPr marL="285744" indent="-285744">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Naponske prilike nakon isključenja napajanja sa prvog sistema:</a:t>
            </a:r>
          </a:p>
          <a:p>
            <a:endParaRPr lang="sr-Latn-ME" sz="2000" b="1" dirty="0">
              <a:latin typeface="Arial" panose="020B0604020202020204" pitchFamily="34" charset="0"/>
              <a:cs typeface="Arial" panose="020B0604020202020204" pitchFamily="34" charset="0"/>
            </a:endParaRPr>
          </a:p>
          <a:p>
            <a:r>
              <a:rPr lang="sr-Latn-ME" sz="2000" dirty="0">
                <a:latin typeface="Arial" panose="020B0604020202020204" pitchFamily="34" charset="0"/>
                <a:cs typeface="Arial" panose="020B0604020202020204" pitchFamily="34" charset="0"/>
              </a:rPr>
              <a:t>Nakon isključenja jednog od dovoda na zajedničku sabirnicu dolazi do stabilizacije </a:t>
            </a:r>
            <a:r>
              <a:rPr lang="sr-Latn-ME" sz="2000" dirty="0">
                <a:latin typeface="Arial" panose="020B0604020202020204" pitchFamily="34" charset="0"/>
                <a:cs typeface="Arial" panose="020B0604020202020204" pitchFamily="34" charset="0"/>
              </a:rPr>
              <a:t>napona </a:t>
            </a:r>
            <a:r>
              <a:rPr lang="sr-Latn-ME" sz="2000" dirty="0">
                <a:latin typeface="Arial" panose="020B0604020202020204" pitchFamily="34" charset="0"/>
                <a:cs typeface="Arial" panose="020B0604020202020204" pitchFamily="34" charset="0"/>
              </a:rPr>
              <a:t>pa je </a:t>
            </a:r>
            <a:r>
              <a:rPr lang="sr-Latn-ME" sz="2000" dirty="0">
                <a:latin typeface="Arial" panose="020B0604020202020204" pitchFamily="34" charset="0"/>
                <a:cs typeface="Arial" panose="020B0604020202020204" pitchFamily="34" charset="0"/>
              </a:rPr>
              <a:t>injektirani test </a:t>
            </a:r>
            <a:r>
              <a:rPr lang="sr-Latn-ME" sz="2000" dirty="0">
                <a:latin typeface="Arial" panose="020B0604020202020204" pitchFamily="34" charset="0"/>
                <a:cs typeface="Arial" panose="020B0604020202020204" pitchFamily="34" charset="0"/>
              </a:rPr>
              <a:t>signal jasno uočljiv .</a:t>
            </a:r>
          </a:p>
          <a:p>
            <a:endParaRPr lang="sr-Latn-ME" dirty="0"/>
          </a:p>
        </p:txBody>
      </p:sp>
    </p:spTree>
    <p:extLst>
      <p:ext uri="{BB962C8B-B14F-4D97-AF65-F5344CB8AC3E}">
        <p14:creationId xmlns:p14="http://schemas.microsoft.com/office/powerpoint/2010/main" val="328546640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009159" y="1468747"/>
            <a:ext cx="2432027" cy="461665"/>
          </a:xfrm>
          <a:prstGeom prst="rect">
            <a:avLst/>
          </a:prstGeom>
          <a:noFill/>
        </p:spPr>
        <p:txBody>
          <a:bodyPr wrap="square" rtlCol="0">
            <a:spAutoFit/>
          </a:bodyPr>
          <a:lstStyle/>
          <a:p>
            <a:r>
              <a:rPr lang="sr-Latn-ME" sz="2400" b="1" dirty="0">
                <a:latin typeface="Arial" panose="020B0604020202020204" pitchFamily="34" charset="0"/>
                <a:cs typeface="Arial" panose="020B0604020202020204" pitchFamily="34" charset="0"/>
              </a:rPr>
              <a:t>ZAKLJUČAK</a:t>
            </a:r>
          </a:p>
        </p:txBody>
      </p:sp>
      <p:sp>
        <p:nvSpPr>
          <p:cNvPr id="4" name="TextBox 3"/>
          <p:cNvSpPr txBox="1"/>
          <p:nvPr/>
        </p:nvSpPr>
        <p:spPr>
          <a:xfrm>
            <a:off x="1409631" y="2526737"/>
            <a:ext cx="9865451" cy="3170099"/>
          </a:xfrm>
          <a:prstGeom prst="rect">
            <a:avLst/>
          </a:prstGeom>
          <a:noFill/>
        </p:spPr>
        <p:txBody>
          <a:bodyPr wrap="square" rtlCol="0">
            <a:spAutoFit/>
          </a:bodyPr>
          <a:lstStyle/>
          <a:p>
            <a:pPr marL="342891" indent="-342891">
              <a:buFont typeface="Wingdings" panose="05000000000000000000" pitchFamily="2" charset="2"/>
              <a:buChar char="Ø"/>
            </a:pPr>
            <a:r>
              <a:rPr lang="sr-Latn-ME" sz="2000" dirty="0">
                <a:latin typeface="Arial" panose="020B0604020202020204" pitchFamily="34" charset="0"/>
                <a:cs typeface="Arial" panose="020B0604020202020204" pitchFamily="34" charset="0"/>
              </a:rPr>
              <a:t>Sistem monitoringa koji je instaliran na HE Piva obavlja svoju funkciju</a:t>
            </a:r>
            <a:r>
              <a:rPr lang="sr-Latn-ME" sz="2000" dirty="0">
                <a:latin typeface="Arial" panose="020B0604020202020204" pitchFamily="34" charset="0"/>
                <a:cs typeface="Arial" panose="020B0604020202020204" pitchFamily="34" charset="0"/>
              </a:rPr>
              <a:t>.</a:t>
            </a:r>
          </a:p>
          <a:p>
            <a:endParaRPr lang="sr-Latn-ME" sz="2000"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endParaRPr lang="sr-Latn-ME" sz="2000" dirty="0">
              <a:latin typeface="Arial" panose="020B0604020202020204" pitchFamily="34" charset="0"/>
              <a:cs typeface="Arial" panose="020B0604020202020204" pitchFamily="34" charset="0"/>
            </a:endParaRPr>
          </a:p>
          <a:p>
            <a:pPr marL="342891" indent="-342891" algn="just">
              <a:buFont typeface="Wingdings" panose="05000000000000000000" pitchFamily="2" charset="2"/>
              <a:buChar char="Ø"/>
            </a:pPr>
            <a:r>
              <a:rPr lang="sr-Latn-ME" sz="2000" dirty="0">
                <a:latin typeface="Arial" panose="020B0604020202020204" pitchFamily="34" charset="0"/>
                <a:cs typeface="Arial" panose="020B0604020202020204" pitchFamily="34" charset="0"/>
              </a:rPr>
              <a:t>Raspored DC podrazvoda, udaljenost pojedinih podrazvoda od Glavnog razvoda (</a:t>
            </a:r>
            <a:r>
              <a:rPr lang="sr-Latn-ME" sz="2000" dirty="0">
                <a:latin typeface="Arial" panose="020B0604020202020204" pitchFamily="34" charset="0"/>
                <a:cs typeface="Arial" panose="020B0604020202020204" pitchFamily="34" charset="0"/>
              </a:rPr>
              <a:t>pojedini podrazvodi </a:t>
            </a:r>
            <a:r>
              <a:rPr lang="sr-Latn-ME" sz="2000" dirty="0">
                <a:latin typeface="Arial" panose="020B0604020202020204" pitchFamily="34" charset="0"/>
                <a:cs typeface="Arial" panose="020B0604020202020204" pitchFamily="34" charset="0"/>
              </a:rPr>
              <a:t>su udaljeni preko 1000m) i jak uticaj elektromagnetong zračenja na </a:t>
            </a:r>
            <a:r>
              <a:rPr lang="sr-Latn-ME" sz="2000" dirty="0">
                <a:latin typeface="Arial" panose="020B0604020202020204" pitchFamily="34" charset="0"/>
                <a:cs typeface="Arial" panose="020B0604020202020204" pitchFamily="34" charset="0"/>
              </a:rPr>
              <a:t>kablove </a:t>
            </a:r>
            <a:r>
              <a:rPr lang="sr-Latn-ME" sz="2000" dirty="0">
                <a:latin typeface="Arial" panose="020B0604020202020204" pitchFamily="34" charset="0"/>
                <a:cs typeface="Arial" panose="020B0604020202020204" pitchFamily="34" charset="0"/>
              </a:rPr>
              <a:t>koji povezuju podrazvode sa Glavnim razvodom prestavljaju glavnu prepreku da </a:t>
            </a:r>
            <a:r>
              <a:rPr lang="sr-Latn-ME" sz="2000" dirty="0">
                <a:latin typeface="Arial" panose="020B0604020202020204" pitchFamily="34" charset="0"/>
                <a:cs typeface="Arial" panose="020B0604020202020204" pitchFamily="34" charset="0"/>
              </a:rPr>
              <a:t>se izvede </a:t>
            </a:r>
            <a:r>
              <a:rPr lang="sr-Latn-ME" sz="2000" dirty="0">
                <a:latin typeface="Arial" panose="020B0604020202020204" pitchFamily="34" charset="0"/>
                <a:cs typeface="Arial" panose="020B0604020202020204" pitchFamily="34" charset="0"/>
              </a:rPr>
              <a:t>potpuna funkcionalnostmonitoringa praćenja izolacije DC sistema prema zemlji </a:t>
            </a:r>
            <a:r>
              <a:rPr lang="sr-Latn-ME" sz="2000" dirty="0">
                <a:latin typeface="Arial" panose="020B0604020202020204" pitchFamily="34" charset="0"/>
                <a:cs typeface="Arial" panose="020B0604020202020204" pitchFamily="34" charset="0"/>
              </a:rPr>
              <a:t>u uslovima </a:t>
            </a:r>
            <a:r>
              <a:rPr lang="sr-Latn-ME" sz="2000" dirty="0">
                <a:latin typeface="Arial" panose="020B0604020202020204" pitchFamily="34" charset="0"/>
                <a:cs typeface="Arial" panose="020B0604020202020204" pitchFamily="34" charset="0"/>
              </a:rPr>
              <a:t>kada imamo u sistemu podrazvode napojene preko sprežnih dioda.</a:t>
            </a:r>
          </a:p>
          <a:p>
            <a:pPr marL="342891" indent="-342891" algn="just">
              <a:buFont typeface="Wingdings" panose="05000000000000000000" pitchFamily="2" charset="2"/>
              <a:buChar char="Ø"/>
            </a:pPr>
            <a:endParaRPr lang="sr-Latn-ME"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1453811"/>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672F8-7379-4C54-BE35-194A324679D2}" type="datetime1">
              <a:rPr lang="en-US" smtClean="0"/>
              <a:t>5/8/2017</a:t>
            </a:fld>
            <a:endParaRPr lang="en-US"/>
          </a:p>
        </p:txBody>
      </p:sp>
      <p:sp>
        <p:nvSpPr>
          <p:cNvPr id="3" name="Footer Placeholder 2"/>
          <p:cNvSpPr>
            <a:spLocks noGrp="1"/>
          </p:cNvSpPr>
          <p:nvPr>
            <p:ph type="ftr" sz="quarter" idx="11"/>
          </p:nvPr>
        </p:nvSpPr>
        <p:spPr/>
        <p:txBody>
          <a:bodyPr/>
          <a:lstStyle/>
          <a:p>
            <a:r>
              <a:rPr lang="en-US" smtClean="0"/>
              <a:t>PROJEKAT REKONSTRUKCIJE I MODERNIZACIJE HE PIVA - FAZA I / FAZA II</a:t>
            </a:r>
            <a:endParaRPr lang="en-US"/>
          </a:p>
        </p:txBody>
      </p:sp>
      <p:sp>
        <p:nvSpPr>
          <p:cNvPr id="4" name="Slide Number Placeholder 3"/>
          <p:cNvSpPr>
            <a:spLocks noGrp="1"/>
          </p:cNvSpPr>
          <p:nvPr>
            <p:ph type="sldNum" sz="quarter" idx="12"/>
          </p:nvPr>
        </p:nvSpPr>
        <p:spPr/>
        <p:txBody>
          <a:bodyPr/>
          <a:lstStyle/>
          <a:p>
            <a:fld id="{7631A1CB-D975-45B1-85B6-309F10C0ECBD}" type="slidenum">
              <a:rPr lang="en-US" smtClean="0"/>
              <a:pPr/>
              <a:t>17</a:t>
            </a:fld>
            <a:endParaRPr lang="en-US"/>
          </a:p>
        </p:txBody>
      </p:sp>
      <p:sp>
        <p:nvSpPr>
          <p:cNvPr id="5" name="TextBox 4"/>
          <p:cNvSpPr txBox="1"/>
          <p:nvPr/>
        </p:nvSpPr>
        <p:spPr>
          <a:xfrm>
            <a:off x="2100854" y="1457540"/>
            <a:ext cx="3782639" cy="461665"/>
          </a:xfrm>
          <a:prstGeom prst="rect">
            <a:avLst/>
          </a:prstGeom>
          <a:noFill/>
        </p:spPr>
        <p:txBody>
          <a:bodyPr wrap="none" rtlCol="0">
            <a:spAutoFit/>
          </a:bodyPr>
          <a:lstStyle/>
          <a:p>
            <a:r>
              <a:rPr lang="sr-Latn-ME" sz="2400" b="1" i="1" dirty="0">
                <a:latin typeface="Arial" panose="020B0604020202020204" pitchFamily="34" charset="0"/>
                <a:cs typeface="Arial" panose="020B0604020202020204" pitchFamily="34" charset="0"/>
              </a:rPr>
              <a:t>PITANJA ZA DISKUSIJU</a:t>
            </a:r>
            <a:r>
              <a:rPr lang="sr-Latn-ME" sz="2400" b="1" dirty="0">
                <a:latin typeface="Arial" panose="020B0604020202020204" pitchFamily="34" charset="0"/>
                <a:cs typeface="Arial" panose="020B0604020202020204" pitchFamily="34" charset="0"/>
              </a:rPr>
              <a:t>:</a:t>
            </a:r>
            <a:endParaRPr lang="sr-Latn-ME" sz="2400" b="1" dirty="0">
              <a:latin typeface="Arial" panose="020B0604020202020204" pitchFamily="34" charset="0"/>
              <a:cs typeface="Arial" panose="020B0604020202020204" pitchFamily="34" charset="0"/>
            </a:endParaRPr>
          </a:p>
        </p:txBody>
      </p:sp>
      <p:sp>
        <p:nvSpPr>
          <p:cNvPr id="6" name="TextBox 5"/>
          <p:cNvSpPr txBox="1"/>
          <p:nvPr/>
        </p:nvSpPr>
        <p:spPr>
          <a:xfrm>
            <a:off x="1178898" y="2864114"/>
            <a:ext cx="10324127" cy="1754326"/>
          </a:xfrm>
          <a:prstGeom prst="rect">
            <a:avLst/>
          </a:prstGeom>
          <a:noFill/>
        </p:spPr>
        <p:txBody>
          <a:bodyPr wrap="square" rtlCol="0">
            <a:spAutoFit/>
          </a:bodyPr>
          <a:lstStyle/>
          <a:p>
            <a:r>
              <a:rPr lang="sr-Latn-ME" i="1" dirty="0">
                <a:latin typeface="Arial" panose="020B0604020202020204" pitchFamily="34" charset="0"/>
                <a:cs typeface="Arial" panose="020B0604020202020204" pitchFamily="34" charset="0"/>
              </a:rPr>
              <a:t>1.</a:t>
            </a:r>
            <a:r>
              <a:rPr lang="sr-Latn-ME" i="1" dirty="0">
                <a:latin typeface="Arial" panose="020B0604020202020204" pitchFamily="34" charset="0"/>
                <a:cs typeface="Arial" panose="020B0604020202020204" pitchFamily="34" charset="0"/>
              </a:rPr>
              <a:t> Da li su se pomenuti problemi znali u startu tj prije instalacije opreme ili su uočeni u toku eksplatacije sistema?</a:t>
            </a:r>
          </a:p>
          <a:p>
            <a:r>
              <a:rPr lang="sr-Latn-ME" dirty="0"/>
              <a:t> </a:t>
            </a:r>
          </a:p>
          <a:p>
            <a:r>
              <a:rPr lang="sr-Latn-ME" i="1" dirty="0">
                <a:latin typeface="Arial" panose="020B0604020202020204" pitchFamily="34" charset="0"/>
                <a:cs typeface="Arial" panose="020B0604020202020204" pitchFamily="34" charset="0"/>
              </a:rPr>
              <a:t>2.Kako </a:t>
            </a:r>
            <a:r>
              <a:rPr lang="sr-Latn-ME" i="1" dirty="0">
                <a:latin typeface="Arial" panose="020B0604020202020204" pitchFamily="34" charset="0"/>
                <a:cs typeface="Arial" panose="020B0604020202020204" pitchFamily="34" charset="0"/>
              </a:rPr>
              <a:t>sistem prepoznaje prekid strujnih </a:t>
            </a:r>
            <a:r>
              <a:rPr lang="sr-Latn-ME" i="1" dirty="0">
                <a:latin typeface="Arial" panose="020B0604020202020204" pitchFamily="34" charset="0"/>
                <a:cs typeface="Arial" panose="020B0604020202020204" pitchFamily="34" charset="0"/>
              </a:rPr>
              <a:t>transformatora </a:t>
            </a:r>
            <a:r>
              <a:rPr lang="sr-Latn-ME" i="1" dirty="0">
                <a:latin typeface="Arial" panose="020B0604020202020204" pitchFamily="34" charset="0"/>
                <a:cs typeface="Arial" panose="020B0604020202020204" pitchFamily="34" charset="0"/>
              </a:rPr>
              <a:t>sa kojih EDS uređaj uzima vrijednost kada se jedan od izvoda isključi (izvadi) iz </a:t>
            </a:r>
            <a:r>
              <a:rPr lang="sr-Latn-ME" i="1" dirty="0">
                <a:latin typeface="Arial" panose="020B0604020202020204" pitchFamily="34" charset="0"/>
                <a:cs typeface="Arial" panose="020B0604020202020204" pitchFamily="34" charset="0"/>
              </a:rPr>
              <a:t>sistema </a:t>
            </a:r>
            <a:r>
              <a:rPr lang="sr-Latn-ME" i="1" dirty="0">
                <a:latin typeface="Arial" panose="020B0604020202020204" pitchFamily="34" charset="0"/>
                <a:cs typeface="Arial" panose="020B0604020202020204" pitchFamily="34" charset="0"/>
              </a:rPr>
              <a:t>?  </a:t>
            </a:r>
          </a:p>
          <a:p>
            <a:endParaRPr lang="sr-Latn-ME" dirty="0"/>
          </a:p>
        </p:txBody>
      </p:sp>
    </p:spTree>
    <p:extLst>
      <p:ext uri="{BB962C8B-B14F-4D97-AF65-F5344CB8AC3E}">
        <p14:creationId xmlns:p14="http://schemas.microsoft.com/office/powerpoint/2010/main" val="109165122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2406" y="920524"/>
            <a:ext cx="9261631" cy="5601533"/>
          </a:xfrm>
          <a:prstGeom prst="rect">
            <a:avLst/>
          </a:prstGeom>
          <a:noFill/>
        </p:spPr>
        <p:txBody>
          <a:bodyPr wrap="square" rtlCol="0">
            <a:spAutoFit/>
          </a:bodyPr>
          <a:lstStyle/>
          <a:p>
            <a:endParaRPr lang="sr-Latn-ME" sz="2000" b="1" dirty="0">
              <a:latin typeface="Arial" panose="020B0604020202020204" pitchFamily="34" charset="0"/>
              <a:cs typeface="Arial" panose="020B0604020202020204" pitchFamily="34" charset="0"/>
            </a:endParaRPr>
          </a:p>
          <a:p>
            <a:pPr algn="just"/>
            <a:r>
              <a:rPr lang="sr-Latn-ME" sz="2000" b="1" dirty="0">
                <a:latin typeface="Arial" panose="020B0604020202020204" pitchFamily="34" charset="0"/>
                <a:cs typeface="Arial" panose="020B0604020202020204" pitchFamily="34" charset="0"/>
              </a:rPr>
              <a:t>Osnovni </a:t>
            </a:r>
            <a:r>
              <a:rPr lang="sr-Latn-ME" sz="2000" b="1" dirty="0">
                <a:latin typeface="Arial" panose="020B0604020202020204" pitchFamily="34" charset="0"/>
                <a:cs typeface="Arial" panose="020B0604020202020204" pitchFamily="34" charset="0"/>
              </a:rPr>
              <a:t>podaci HE „Piva“(puštena u pogon </a:t>
            </a:r>
            <a:r>
              <a:rPr lang="sr-Latn-ME" sz="2000" b="1" dirty="0" smtClean="0">
                <a:latin typeface="Arial" panose="020B0604020202020204" pitchFamily="34" charset="0"/>
                <a:cs typeface="Arial" panose="020B0604020202020204" pitchFamily="34" charset="0"/>
              </a:rPr>
              <a:t>1976 </a:t>
            </a:r>
            <a:r>
              <a:rPr lang="sr-Latn-ME" sz="2000" b="1" dirty="0">
                <a:latin typeface="Arial" panose="020B0604020202020204" pitchFamily="34" charset="0"/>
                <a:cs typeface="Arial" panose="020B0604020202020204" pitchFamily="34" charset="0"/>
              </a:rPr>
              <a:t>godine):</a:t>
            </a:r>
          </a:p>
          <a:p>
            <a:pPr algn="just"/>
            <a:endParaRPr lang="sr-Latn-ME" sz="2000" b="1" dirty="0">
              <a:solidFill>
                <a:schemeClr val="bg1"/>
              </a:solidFill>
              <a:latin typeface="Arial" panose="020B0604020202020204" pitchFamily="34" charset="0"/>
              <a:cs typeface="Arial" panose="020B0604020202020204" pitchFamily="34" charset="0"/>
            </a:endParaRPr>
          </a:p>
          <a:p>
            <a:pPr marL="285744" indent="-285744" algn="just">
              <a:buFontTx/>
              <a:buChar char="-"/>
            </a:pPr>
            <a:r>
              <a:rPr lang="sr-Latn-ME" sz="2000" b="1" dirty="0">
                <a:latin typeface="Arial" panose="020B0604020202020204" pitchFamily="34" charset="0"/>
                <a:cs typeface="Arial" panose="020B0604020202020204" pitchFamily="34" charset="0"/>
              </a:rPr>
              <a:t>3 agregata 120MVA sa Francisovim turbinama</a:t>
            </a:r>
          </a:p>
          <a:p>
            <a:pPr algn="just"/>
            <a:endParaRPr lang="sr-Latn-ME" sz="2000" b="1" dirty="0">
              <a:latin typeface="Arial" panose="020B0604020202020204" pitchFamily="34" charset="0"/>
              <a:cs typeface="Arial" panose="020B0604020202020204" pitchFamily="34" charset="0"/>
            </a:endParaRPr>
          </a:p>
          <a:p>
            <a:pPr marL="285744" indent="-285744" algn="just">
              <a:buFontTx/>
              <a:buChar char="-"/>
            </a:pPr>
            <a:r>
              <a:rPr lang="sr-Latn-ME" sz="2000" b="1" dirty="0">
                <a:latin typeface="Arial" panose="020B0604020202020204" pitchFamily="34" charset="0"/>
                <a:cs typeface="Arial" panose="020B0604020202020204" pitchFamily="34" charset="0"/>
              </a:rPr>
              <a:t>RP 220kV koji čine: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 tri agregatska polja, </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tri dalekovodna polja, </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jednostruke sabirnice sekcionisane u 3 sekcije.</a:t>
            </a:r>
          </a:p>
          <a:p>
            <a:pPr lvl="1" algn="just"/>
            <a:endParaRPr lang="sr-Latn-ME" sz="2000" b="1" dirty="0">
              <a:latin typeface="Arial" panose="020B0604020202020204" pitchFamily="34" charset="0"/>
              <a:cs typeface="Arial" panose="020B0604020202020204" pitchFamily="34" charset="0"/>
            </a:endParaRPr>
          </a:p>
          <a:p>
            <a:pPr marL="285744" indent="-285744" algn="just">
              <a:buFontTx/>
              <a:buChar char="-"/>
            </a:pPr>
            <a:r>
              <a:rPr lang="sr-Latn-ME" sz="2000" b="1" dirty="0">
                <a:latin typeface="Arial" panose="020B0604020202020204" pitchFamily="34" charset="0"/>
                <a:cs typeface="Arial" panose="020B0604020202020204" pitchFamily="34" charset="0"/>
              </a:rPr>
              <a:t>Postrojenja sopstvene potrošnje: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0,4kV postrojenje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10kV postrojenje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35kV postrojenje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220V DC postrojenje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230V UPS postrojenje</a:t>
            </a:r>
          </a:p>
          <a:p>
            <a:pPr marL="800080" lvl="1" indent="-342891" algn="just">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Postrojenje dizel agregata</a:t>
            </a:r>
          </a:p>
          <a:p>
            <a:pPr marL="742932" lvl="1" indent="-285744">
              <a:buFontTx/>
              <a:buChar char="-"/>
            </a:pPr>
            <a:endParaRPr lang="sr-Latn-ME" dirty="0"/>
          </a:p>
        </p:txBody>
      </p:sp>
    </p:spTree>
    <p:extLst>
      <p:ext uri="{BB962C8B-B14F-4D97-AF65-F5344CB8AC3E}">
        <p14:creationId xmlns:p14="http://schemas.microsoft.com/office/powerpoint/2010/main" val="590992445"/>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24635" y="1029645"/>
            <a:ext cx="6821907" cy="2862322"/>
          </a:xfrm>
          <a:prstGeom prst="rect">
            <a:avLst/>
          </a:prstGeom>
          <a:noFill/>
        </p:spPr>
        <p:txBody>
          <a:bodyPr wrap="square" rtlCol="0">
            <a:spAutoFit/>
          </a:bodyPr>
          <a:lstStyle/>
          <a:p>
            <a:r>
              <a:rPr lang="sr-Latn-ME" sz="2000" b="1" dirty="0">
                <a:latin typeface="Arial" panose="020B0604020202020204" pitchFamily="34" charset="0"/>
                <a:cs typeface="Arial" panose="020B0604020202020204" pitchFamily="34" charset="0"/>
              </a:rPr>
              <a:t>POSTROJENJE 220V DC:</a:t>
            </a:r>
          </a:p>
          <a:p>
            <a:endParaRPr lang="sr-Latn-ME" sz="2000" b="1" dirty="0">
              <a:latin typeface="Times New Roman" panose="02020603050405020304" pitchFamily="18" charset="0"/>
              <a:cs typeface="Times New Roman" panose="02020603050405020304" pitchFamily="18"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Glavne sabirnice </a:t>
            </a:r>
            <a:r>
              <a:rPr lang="sr-Latn-ME" sz="2000" b="1" dirty="0">
                <a:latin typeface="Arial" panose="020B0604020202020204" pitchFamily="34" charset="0"/>
                <a:cs typeface="Arial" panose="020B0604020202020204" pitchFamily="34" charset="0"/>
              </a:rPr>
              <a:t>(</a:t>
            </a:r>
            <a:r>
              <a:rPr lang="sr-Latn-ME" sz="2000" b="1" dirty="0">
                <a:latin typeface="Arial" panose="020B0604020202020204" pitchFamily="34" charset="0"/>
                <a:cs typeface="Arial" panose="020B0604020202020204" pitchFamily="34" charset="0"/>
              </a:rPr>
              <a:t>I i II sistem sabirnica)</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Dva ispravljača u izvedbi N+1</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Sistem baterija kapaciteta 600Ah( I i II sistem)</a:t>
            </a:r>
          </a:p>
          <a:p>
            <a:pPr marL="342891" indent="-342891">
              <a:buFont typeface="Wingdings" panose="05000000000000000000" pitchFamily="2" charset="2"/>
              <a:buChar char="Ø"/>
            </a:pPr>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Ormar upravljanja postrojenjem</a:t>
            </a:r>
          </a:p>
        </p:txBody>
      </p:sp>
      <p:sp>
        <p:nvSpPr>
          <p:cNvPr id="3" name="TextBox 2"/>
          <p:cNvSpPr txBox="1"/>
          <p:nvPr/>
        </p:nvSpPr>
        <p:spPr>
          <a:xfrm>
            <a:off x="1140714" y="4159945"/>
            <a:ext cx="8434137" cy="2800767"/>
          </a:xfrm>
          <a:prstGeom prst="rect">
            <a:avLst/>
          </a:prstGeom>
          <a:noFill/>
        </p:spPr>
        <p:txBody>
          <a:bodyPr wrap="square" rtlCol="0">
            <a:spAutoFit/>
          </a:bodyPr>
          <a:lstStyle/>
          <a:p>
            <a:r>
              <a:rPr lang="sr-Latn-ME" sz="2000" b="1" dirty="0">
                <a:latin typeface="Arial" panose="020B0604020202020204" pitchFamily="34" charset="0"/>
                <a:cs typeface="Arial" panose="020B0604020202020204" pitchFamily="34" charset="0"/>
              </a:rPr>
              <a:t>TIPOVI PODRAZVODA 220V DC:</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Podrazvod koji ima jednu zajedničku sabirnicu za napajanje potrošača</a:t>
            </a:r>
          </a:p>
          <a:p>
            <a:pPr marL="342891" indent="-342891">
              <a:buFont typeface="Wingdings" panose="05000000000000000000" pitchFamily="2" charset="2"/>
              <a:buChar char="Ø"/>
            </a:pPr>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Podrazvod koji ima dvije odvojene sabirnice za napajanje potrošača </a:t>
            </a:r>
          </a:p>
          <a:p>
            <a:pPr marL="285744" indent="-285744">
              <a:buFontTx/>
              <a:buChar char="-"/>
            </a:pPr>
            <a:endParaRPr lang="sr-Latn-ME" dirty="0"/>
          </a:p>
          <a:p>
            <a:endParaRPr lang="sr-Latn-ME" dirty="0"/>
          </a:p>
        </p:txBody>
      </p:sp>
    </p:spTree>
    <p:extLst>
      <p:ext uri="{BB962C8B-B14F-4D97-AF65-F5344CB8AC3E}">
        <p14:creationId xmlns:p14="http://schemas.microsoft.com/office/powerpoint/2010/main" val="49070790"/>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2090" y="831272"/>
            <a:ext cx="8093573" cy="5547981"/>
          </a:xfrm>
          <a:prstGeom prst="rect">
            <a:avLst/>
          </a:prstGeom>
        </p:spPr>
      </p:pic>
      <p:sp>
        <p:nvSpPr>
          <p:cNvPr id="5" name="Rectangle 4"/>
          <p:cNvSpPr/>
          <p:nvPr/>
        </p:nvSpPr>
        <p:spPr>
          <a:xfrm>
            <a:off x="2196336" y="6488669"/>
            <a:ext cx="8375737" cy="369332"/>
          </a:xfrm>
          <a:prstGeom prst="rect">
            <a:avLst/>
          </a:prstGeom>
        </p:spPr>
        <p:txBody>
          <a:bodyPr wrap="square">
            <a:spAutoFit/>
          </a:bodyPr>
          <a:lstStyle/>
          <a:p>
            <a:r>
              <a:rPr lang="sr-Latn-ME" b="1" dirty="0">
                <a:solidFill>
                  <a:schemeClr val="bg1"/>
                </a:solidFill>
                <a:latin typeface="Arial" panose="020B0604020202020204" pitchFamily="34" charset="0"/>
                <a:ea typeface="Calibri" panose="020F0502020204030204" pitchFamily="34" charset="0"/>
              </a:rPr>
              <a:t>Prikaz koncepcije postrojenja 220V DC  sa tipskim podrazvodima</a:t>
            </a:r>
            <a:endParaRPr lang="sr-Latn-ME" b="1" dirty="0">
              <a:solidFill>
                <a:schemeClr val="bg1"/>
              </a:solidFill>
            </a:endParaRPr>
          </a:p>
        </p:txBody>
      </p:sp>
    </p:spTree>
    <p:extLst>
      <p:ext uri="{BB962C8B-B14F-4D97-AF65-F5344CB8AC3E}">
        <p14:creationId xmlns:p14="http://schemas.microsoft.com/office/powerpoint/2010/main" val="3675911593"/>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9202" y="1820348"/>
            <a:ext cx="8722895" cy="2862322"/>
          </a:xfrm>
          <a:prstGeom prst="rect">
            <a:avLst/>
          </a:prstGeom>
          <a:noFill/>
        </p:spPr>
        <p:txBody>
          <a:bodyPr wrap="square" rtlCol="0">
            <a:spAutoFit/>
          </a:bodyPr>
          <a:lstStyle/>
          <a:p>
            <a:r>
              <a:rPr lang="sr-Latn-ME" sz="2000" b="1" dirty="0">
                <a:latin typeface="Arial" panose="020B0604020202020204" pitchFamily="34" charset="0"/>
                <a:cs typeface="Arial" panose="020B0604020202020204" pitchFamily="34" charset="0"/>
              </a:rPr>
              <a:t>Uređaji za detekciju zemljospoja su:</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Isometar – uređaj za mjerenje otpora izolacije</a:t>
            </a:r>
          </a:p>
          <a:p>
            <a:pPr marL="342891" indent="-342891">
              <a:buFontTx/>
              <a:buChar char="-"/>
            </a:pPr>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EDS – uređaj za lokaciju kvara</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SMO – signalni konvertor</a:t>
            </a:r>
          </a:p>
          <a:p>
            <a:pPr marL="342891" indent="-342891">
              <a:buFontTx/>
              <a:buChar char="-"/>
            </a:pPr>
            <a:endParaRPr lang="sr-Latn-ME" sz="2000" dirty="0">
              <a:solidFill>
                <a:schemeClr val="bg1"/>
              </a:solidFill>
              <a:latin typeface="Times New Roman" panose="02020603050405020304" pitchFamily="18" charset="0"/>
              <a:cs typeface="Times New Roman" panose="02020603050405020304" pitchFamily="18" charset="0"/>
            </a:endParaRPr>
          </a:p>
          <a:p>
            <a:endParaRPr lang="sr-Latn-ME"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080562"/>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62291" y="1279623"/>
            <a:ext cx="9023685" cy="461665"/>
          </a:xfrm>
          <a:prstGeom prst="rect">
            <a:avLst/>
          </a:prstGeom>
          <a:noFill/>
        </p:spPr>
        <p:txBody>
          <a:bodyPr wrap="square" rtlCol="0">
            <a:spAutoFit/>
          </a:bodyPr>
          <a:lstStyle/>
          <a:p>
            <a:r>
              <a:rPr lang="sr-Latn-ME" sz="2400" b="1" dirty="0">
                <a:latin typeface="Arial" panose="020B0604020202020204" pitchFamily="34" charset="0"/>
                <a:cs typeface="Arial" panose="020B0604020202020204" pitchFamily="34" charset="0"/>
              </a:rPr>
              <a:t>ISOMETAR – UREĐAJ ZA MJERENJE OTPORA IZOLACIJE </a:t>
            </a:r>
          </a:p>
        </p:txBody>
      </p:sp>
      <p:sp>
        <p:nvSpPr>
          <p:cNvPr id="3" name="TextBox 2"/>
          <p:cNvSpPr txBox="1"/>
          <p:nvPr/>
        </p:nvSpPr>
        <p:spPr>
          <a:xfrm>
            <a:off x="1308361" y="2543771"/>
            <a:ext cx="7904748" cy="2862322"/>
          </a:xfrm>
          <a:prstGeom prst="rect">
            <a:avLst/>
          </a:prstGeom>
          <a:noFill/>
        </p:spPr>
        <p:txBody>
          <a:bodyPr wrap="square" rtlCol="0">
            <a:spAutoFit/>
          </a:bodyPr>
          <a:lstStyle/>
          <a:p>
            <a:r>
              <a:rPr lang="sr-Latn-ME" sz="2000" b="1" dirty="0">
                <a:latin typeface="Arial" panose="020B0604020202020204" pitchFamily="34" charset="0"/>
                <a:cs typeface="Arial" panose="020B0604020202020204" pitchFamily="34" charset="0"/>
              </a:rPr>
              <a:t>Osnovne funkcije:</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funkcije praćenja otpora izolacije prema zemlji, </a:t>
            </a:r>
          </a:p>
          <a:p>
            <a:pPr marL="342891" indent="-342891">
              <a:buFont typeface="Wingdings" panose="05000000000000000000" pitchFamily="2" charset="2"/>
              <a:buChar char="Ø"/>
            </a:pPr>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samotestiranje uređaja, </a:t>
            </a:r>
          </a:p>
          <a:p>
            <a:pPr marL="342891" indent="-342891">
              <a:buFont typeface="Wingdings" panose="05000000000000000000" pitchFamily="2" charset="2"/>
              <a:buChar char="Ø"/>
            </a:pPr>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memorisanje događaja sa vremenskim pečatom, </a:t>
            </a:r>
          </a:p>
          <a:p>
            <a:pPr marL="342891" indent="-342891">
              <a:buFont typeface="Wingdings" panose="05000000000000000000" pitchFamily="2" charset="2"/>
              <a:buChar char="Ø"/>
            </a:pPr>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razmjena podataka sa uređajima iz iste grupe po RS485.</a:t>
            </a:r>
          </a:p>
        </p:txBody>
      </p:sp>
    </p:spTree>
    <p:extLst>
      <p:ext uri="{BB962C8B-B14F-4D97-AF65-F5344CB8AC3E}">
        <p14:creationId xmlns:p14="http://schemas.microsoft.com/office/powerpoint/2010/main" val="2824900131"/>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89449" y="1813688"/>
            <a:ext cx="11261657" cy="3785652"/>
          </a:xfrm>
          <a:prstGeom prst="rect">
            <a:avLst/>
          </a:prstGeom>
          <a:noFill/>
        </p:spPr>
        <p:txBody>
          <a:bodyPr wrap="square" rtlCol="0">
            <a:spAutoFit/>
          </a:bodyPr>
          <a:lstStyle/>
          <a:p>
            <a:r>
              <a:rPr lang="sr-Latn-ME" sz="2000" b="1" dirty="0">
                <a:latin typeface="Arial" panose="020B0604020202020204" pitchFamily="34" charset="0"/>
                <a:cs typeface="Arial" panose="020B0604020202020204" pitchFamily="34" charset="0"/>
              </a:rPr>
              <a:t>Isometar</a:t>
            </a:r>
            <a:r>
              <a:rPr lang="sr-Latn-ME" sz="2000" dirty="0">
                <a:latin typeface="Arial" panose="020B0604020202020204" pitchFamily="34" charset="0"/>
                <a:cs typeface="Arial" panose="020B0604020202020204" pitchFamily="34" charset="0"/>
              </a:rPr>
              <a:t> je uređaj sa integrisanim kontrolerom koji služi za monitoring izolovanosti 220V DC mreže </a:t>
            </a:r>
            <a:r>
              <a:rPr lang="sr-Latn-ME" sz="2000" dirty="0">
                <a:latin typeface="Arial" panose="020B0604020202020204" pitchFamily="34" charset="0"/>
                <a:cs typeface="Arial" panose="020B0604020202020204" pitchFamily="34" charset="0"/>
              </a:rPr>
              <a:t>prema </a:t>
            </a:r>
            <a:r>
              <a:rPr lang="sr-Latn-ME" sz="2000" dirty="0">
                <a:latin typeface="Arial" panose="020B0604020202020204" pitchFamily="34" charset="0"/>
                <a:cs typeface="Arial" panose="020B0604020202020204" pitchFamily="34" charset="0"/>
              </a:rPr>
              <a:t>zemlji.</a:t>
            </a:r>
          </a:p>
          <a:p>
            <a:endParaRPr lang="sr-Latn-ME" sz="2000" dirty="0">
              <a:latin typeface="Arial" panose="020B0604020202020204" pitchFamily="34" charset="0"/>
              <a:cs typeface="Arial" panose="020B0604020202020204" pitchFamily="34" charset="0"/>
            </a:endParaRPr>
          </a:p>
          <a:p>
            <a:r>
              <a:rPr lang="sr-Latn-ME" sz="2000" dirty="0">
                <a:latin typeface="Arial" panose="020B0604020202020204" pitchFamily="34" charset="0"/>
                <a:cs typeface="Arial" panose="020B0604020202020204" pitchFamily="34" charset="0"/>
              </a:rPr>
              <a:t>Uređaj ima mogućnost podešavanja dva praga prorade koji se mogu podešavati u granicama od 1kΩ do 10MΩ.</a:t>
            </a:r>
          </a:p>
          <a:p>
            <a:endParaRPr lang="sr-Latn-ME" sz="2000" dirty="0">
              <a:latin typeface="Arial" panose="020B0604020202020204" pitchFamily="34" charset="0"/>
              <a:cs typeface="Arial" panose="020B0604020202020204" pitchFamily="34" charset="0"/>
            </a:endParaRPr>
          </a:p>
          <a:p>
            <a:r>
              <a:rPr lang="sr-Latn-ME" sz="2000" dirty="0">
                <a:latin typeface="Arial" panose="020B0604020202020204" pitchFamily="34" charset="0"/>
                <a:cs typeface="Arial" panose="020B0604020202020204" pitchFamily="34" charset="0"/>
              </a:rPr>
              <a:t>Ukoliko se detektuje greška između mreže i zemlje, to jest izolaciona otpornost prema zemlji padne ispod alarmnih podešenja ALARM1/ALARM2, uključuje se mjerni krug i na displeju uređaja se vidi stvarna otpornost između izolavane mreže i zemlje u kΩ. </a:t>
            </a:r>
          </a:p>
          <a:p>
            <a:endParaRPr lang="sr-Latn-ME" sz="2000" dirty="0">
              <a:latin typeface="Arial" panose="020B0604020202020204" pitchFamily="34" charset="0"/>
              <a:cs typeface="Arial" panose="020B0604020202020204" pitchFamily="34" charset="0"/>
            </a:endParaRPr>
          </a:p>
          <a:p>
            <a:r>
              <a:rPr lang="sr-Latn-ME" sz="2000" dirty="0">
                <a:latin typeface="Arial" panose="020B0604020202020204" pitchFamily="34" charset="0"/>
                <a:cs typeface="Arial" panose="020B0604020202020204" pitchFamily="34" charset="0"/>
              </a:rPr>
              <a:t>Mikroprocesorki uređaja generiše impulsni signal koji se sastoji od pozitivne i negativne amplitude i u kombinaciji sa EDS uređajom locira izvod na kojem  je nastao kvar.</a:t>
            </a:r>
          </a:p>
        </p:txBody>
      </p:sp>
    </p:spTree>
    <p:extLst>
      <p:ext uri="{BB962C8B-B14F-4D97-AF65-F5344CB8AC3E}">
        <p14:creationId xmlns:p14="http://schemas.microsoft.com/office/powerpoint/2010/main" val="573106482"/>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089615" y="1108694"/>
            <a:ext cx="8975559" cy="461665"/>
          </a:xfrm>
          <a:prstGeom prst="rect">
            <a:avLst/>
          </a:prstGeom>
          <a:noFill/>
        </p:spPr>
        <p:txBody>
          <a:bodyPr wrap="square" rtlCol="0">
            <a:spAutoFit/>
          </a:bodyPr>
          <a:lstStyle/>
          <a:p>
            <a:r>
              <a:rPr lang="sr-Latn-ME" sz="2400" b="1" dirty="0">
                <a:latin typeface="Arial" panose="020B0604020202020204" pitchFamily="34" charset="0"/>
                <a:cs typeface="Arial" panose="020B0604020202020204" pitchFamily="34" charset="0"/>
              </a:rPr>
              <a:t>EDS – UREĐAJ ZA LOKACIJU KVARA</a:t>
            </a:r>
          </a:p>
        </p:txBody>
      </p:sp>
      <p:sp>
        <p:nvSpPr>
          <p:cNvPr id="3" name="TextBox 2"/>
          <p:cNvSpPr txBox="1"/>
          <p:nvPr/>
        </p:nvSpPr>
        <p:spPr>
          <a:xfrm>
            <a:off x="1646933" y="2256964"/>
            <a:ext cx="8373979" cy="3785652"/>
          </a:xfrm>
          <a:prstGeom prst="rect">
            <a:avLst/>
          </a:prstGeom>
          <a:noFill/>
        </p:spPr>
        <p:txBody>
          <a:bodyPr wrap="square" rtlCol="0">
            <a:spAutoFit/>
          </a:bodyPr>
          <a:lstStyle/>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Lokator kvara je modularnog dizajna, broj kanala po jednom modulu je 12.</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Uređaj posjeduje i displej na kojem se može vidjeti na kojem je kanalu-izvodu nastala greška. </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Uređaj posjeduje i serijski interfejs RS-485BS za komunikaciju sa nadređenim sistemom </a:t>
            </a:r>
          </a:p>
          <a:p>
            <a:endParaRPr lang="sr-Latn-ME" sz="2000" b="1" dirty="0">
              <a:latin typeface="Arial" panose="020B0604020202020204" pitchFamily="34" charset="0"/>
              <a:cs typeface="Arial" panose="020B0604020202020204" pitchFamily="34" charset="0"/>
            </a:endParaRPr>
          </a:p>
          <a:p>
            <a:pPr marL="342891" indent="-342891">
              <a:buFont typeface="Wingdings" panose="05000000000000000000" pitchFamily="2" charset="2"/>
              <a:buChar char="Ø"/>
            </a:pPr>
            <a:r>
              <a:rPr lang="sr-Latn-ME" sz="2000" b="1" dirty="0">
                <a:latin typeface="Arial" panose="020B0604020202020204" pitchFamily="34" charset="0"/>
                <a:cs typeface="Arial" panose="020B0604020202020204" pitchFamily="34" charset="0"/>
              </a:rPr>
              <a:t>Može raditi u ručnom i u automatskom režimu</a:t>
            </a:r>
          </a:p>
          <a:p>
            <a:pPr marL="342891" indent="-342891">
              <a:buFont typeface="Wingdings" panose="05000000000000000000" pitchFamily="2" charset="2"/>
              <a:buChar char="Ø"/>
            </a:pPr>
            <a:endParaRPr lang="sr-Latn-ME" sz="2000" dirty="0">
              <a:solidFill>
                <a:schemeClr val="bg1"/>
              </a:solidFill>
              <a:latin typeface="Times New Roman" panose="02020603050405020304" pitchFamily="18" charset="0"/>
              <a:cs typeface="Times New Roman" panose="02020603050405020304" pitchFamily="18" charset="0"/>
            </a:endParaRPr>
          </a:p>
          <a:p>
            <a:endParaRPr lang="sr-Latn-ME"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84078909"/>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83077" y="1985257"/>
            <a:ext cx="9974179" cy="1631216"/>
          </a:xfrm>
          <a:prstGeom prst="rect">
            <a:avLst/>
          </a:prstGeom>
          <a:noFill/>
        </p:spPr>
        <p:txBody>
          <a:bodyPr wrap="square" rtlCol="0">
            <a:spAutoFit/>
          </a:bodyPr>
          <a:lstStyle/>
          <a:p>
            <a:pPr algn="just"/>
            <a:r>
              <a:rPr lang="sr-Latn-ME" sz="2000" dirty="0">
                <a:latin typeface="Arial" panose="020B0604020202020204" pitchFamily="34" charset="0"/>
                <a:cs typeface="Arial" panose="020B0604020202020204" pitchFamily="34" charset="0"/>
              </a:rPr>
              <a:t>Ukoliko ISOMETAR detektuje smanjenje otpornosti sistema on injektuje u sistem povorku impulsa. Injektovana komponenta prolazi kroz mjesto kvara i u sekundaru strujnog mjernog transformatora stvara struju koju detektuje EDS uređaj. U slučaju detektovanja greške EDS šalje informaciju u ISOMETAR-u preko serijskog interfejsa</a:t>
            </a:r>
          </a:p>
          <a:p>
            <a:r>
              <a:rPr lang="sr-Latn-ME" sz="2000" dirty="0">
                <a:latin typeface="Arial" panose="020B0604020202020204" pitchFamily="34" charset="0"/>
                <a:cs typeface="Arial" panose="020B0604020202020204" pitchFamily="34" charset="0"/>
              </a:rPr>
              <a:t> Kapacitet sistema u kojem se vrši monitoring  mora da bude što manji. </a:t>
            </a:r>
          </a:p>
        </p:txBody>
      </p:sp>
      <p:sp>
        <p:nvSpPr>
          <p:cNvPr id="3" name="TextBox 2"/>
          <p:cNvSpPr txBox="1"/>
          <p:nvPr/>
        </p:nvSpPr>
        <p:spPr>
          <a:xfrm>
            <a:off x="1848489" y="1007500"/>
            <a:ext cx="7483395" cy="461665"/>
          </a:xfrm>
          <a:prstGeom prst="rect">
            <a:avLst/>
          </a:prstGeom>
          <a:noFill/>
        </p:spPr>
        <p:txBody>
          <a:bodyPr wrap="none" rtlCol="0">
            <a:spAutoFit/>
          </a:bodyPr>
          <a:lstStyle/>
          <a:p>
            <a:r>
              <a:rPr lang="sr-Latn-ME" sz="2400" b="1" dirty="0">
                <a:latin typeface="Arial" panose="020B0604020202020204" pitchFamily="34" charset="0"/>
                <a:cs typeface="Arial" panose="020B0604020202020204" pitchFamily="34" charset="0"/>
              </a:rPr>
              <a:t>PRINCIP DETEKCIJE KVARA U 220V DC SISTEMU</a:t>
            </a:r>
          </a:p>
        </p:txBody>
      </p:sp>
      <p:sp>
        <p:nvSpPr>
          <p:cNvPr id="4" name="TextBox 3"/>
          <p:cNvSpPr txBox="1"/>
          <p:nvPr/>
        </p:nvSpPr>
        <p:spPr>
          <a:xfrm>
            <a:off x="852998" y="4186989"/>
            <a:ext cx="10034337" cy="1631216"/>
          </a:xfrm>
          <a:prstGeom prst="rect">
            <a:avLst/>
          </a:prstGeom>
          <a:noFill/>
        </p:spPr>
        <p:txBody>
          <a:bodyPr wrap="square" rtlCol="0">
            <a:spAutoFit/>
          </a:bodyPr>
          <a:lstStyle/>
          <a:p>
            <a:pPr algn="just"/>
            <a:r>
              <a:rPr lang="sr-Latn-ME" sz="2000" dirty="0">
                <a:latin typeface="Arial" panose="020B0604020202020204" pitchFamily="34" charset="0"/>
                <a:cs typeface="Arial" panose="020B0604020202020204" pitchFamily="34" charset="0"/>
              </a:rPr>
              <a:t>Alarmni signali  koji nastaju usled pojave greške u DC sistemu, to jest koji nastaju usled detektovanja greške na izvodu na kome je došlo do smanjenja otpora izolacije prema zemlji, dolaze serijskom komunikacijom  RS485  do SMO  uređaja koji ih konveruju u relejne izlaze. Relejni izlazi koriste se za  aktivaciju svjetlosne signalizacije na izvodu na kojem je nastala greška.</a:t>
            </a:r>
          </a:p>
        </p:txBody>
      </p:sp>
    </p:spTree>
    <p:extLst>
      <p:ext uri="{BB962C8B-B14F-4D97-AF65-F5344CB8AC3E}">
        <p14:creationId xmlns:p14="http://schemas.microsoft.com/office/powerpoint/2010/main" val="898979508"/>
      </p:ext>
    </p:extLst>
  </p:cSld>
  <p:clrMapOvr>
    <a:masterClrMapping/>
  </p:clrMapOvr>
  <mc:AlternateContent xmlns:mc="http://schemas.openxmlformats.org/markup-compatibility/2006" xmlns:p14="http://schemas.microsoft.com/office/powerpoint/2010/main">
    <mc:Choice Requires="p14">
      <p:transition spd="slow" p14:dur="2500">
        <p:split orient="vert"/>
      </p:transition>
    </mc:Choice>
    <mc:Fallback xmlns="">
      <p:transition spd="slow">
        <p:split orient="vert"/>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item1.xml><?xml version="1.0" encoding="utf-8"?>
<Control xmlns="http://schemas.microsoft.com/VisualStudio/2011/storyboarding/control">
  <Id Name="600d61f4-2d09-42e6-a6db-83e260e051ae" RevisionId="3c9eb7e9-0ea7-4fb5-adc7-dcc81ff0fb36" Stencil="172d6d98-e5c9-42e9-a209-79f7a94bbd38" StencilRevisionId="00000000-0000-0000-0000-000000000000" StencilVersion="0.0"/>
</Control>
</file>

<file path=customXml/item2.xml><?xml version="1.0" encoding="utf-8"?>
<Control xmlns="http://schemas.microsoft.com/VisualStudio/2011/storyboarding/control">
  <Id Name="System.Storyboarding.Backgrounds.BrowserWindows8" Revision="1" Stencil="System.Storyboarding.Backgrounds" StencilVersion="0.1"/>
</Control>
</file>

<file path=customXml/item3.xml><?xml version="1.0" encoding="utf-8"?>
<Control xmlns="http://schemas.microsoft.com/VisualStudio/2011/storyboarding/control">
  <Id Name="366cd925-969f-44e1-b789-354cb31b0dfd" RevisionId="87c5073a-f3d6-4c7e-a7b7-c9586eacad3b" Stencil="172d6d98-e5c9-42e9-a209-79f7a94bbd38" StencilRevisionId="00000000-0000-0000-0000-000000000000" StencilVersion="0.0"/>
</Control>
</file>

<file path=customXml/item4.xml><?xml version="1.0" encoding="utf-8"?>
<Control xmlns="http://schemas.microsoft.com/VisualStudio/2011/storyboarding/control">
  <Id Name="System.Storyboarding.WindowsPhone.AddressBar" Revision="1" Stencil="System.Storyboarding.WindowsPhone" StencilVersion="0.1"/>
</Control>
</file>

<file path=customXml/item5.xml><?xml version="1.0" encoding="utf-8"?>
<Control xmlns="http://schemas.microsoft.com/VisualStudio/2011/storyboarding/control">
  <Id Name="9d9c56e0-6ca3-4298-b757-9c73dab947ac" RevisionId="993ea365-49c2-46dc-bf14-e971e460de1e" Stencil="172d6d98-e5c9-42e9-a209-79f7a94bbd38" StencilRevisionId="00000000-0000-0000-0000-000000000000" StencilVersion="0.0"/>
</Control>
</file>

<file path=customXml/item6.xml><?xml version="1.0" encoding="utf-8"?>
<Control xmlns="http://schemas.microsoft.com/VisualStudio/2011/storyboarding/control">
  <Id Name="System.Storyboarding.Common.TabGroupVertical" Revision="1" Stencil="System.Storyboarding.Common" StencilVersion="0.1"/>
</Control>
</file>

<file path=customXml/item7.xml><?xml version="1.0" encoding="utf-8"?>
<Control xmlns="http://schemas.microsoft.com/VisualStudio/2011/storyboarding/control">
  <Id Name="System.Storyboarding.Media.StreetMap" Revision="1" Stencil="System.Storyboarding.Media" StencilVersion="0.1"/>
</Control>
</file>

<file path=customXml/itemProps1.xml><?xml version="1.0" encoding="utf-8"?>
<ds:datastoreItem xmlns:ds="http://schemas.openxmlformats.org/officeDocument/2006/customXml" ds:itemID="{0D4DAEC8-7379-421E-B3E8-FF083F2516E4}">
  <ds:schemaRefs>
    <ds:schemaRef ds:uri="http://schemas.microsoft.com/VisualStudio/2011/storyboarding/control"/>
  </ds:schemaRefs>
</ds:datastoreItem>
</file>

<file path=customXml/itemProps2.xml><?xml version="1.0" encoding="utf-8"?>
<ds:datastoreItem xmlns:ds="http://schemas.openxmlformats.org/officeDocument/2006/customXml" ds:itemID="{3C295819-A298-49D9-A70C-6DFD5138B569}">
  <ds:schemaRefs>
    <ds:schemaRef ds:uri="http://schemas.microsoft.com/VisualStudio/2011/storyboarding/control"/>
  </ds:schemaRefs>
</ds:datastoreItem>
</file>

<file path=customXml/itemProps3.xml><?xml version="1.0" encoding="utf-8"?>
<ds:datastoreItem xmlns:ds="http://schemas.openxmlformats.org/officeDocument/2006/customXml" ds:itemID="{628EAB25-F23C-4A91-8FC2-DD3A0798056D}">
  <ds:schemaRefs>
    <ds:schemaRef ds:uri="http://schemas.microsoft.com/VisualStudio/2011/storyboarding/control"/>
  </ds:schemaRefs>
</ds:datastoreItem>
</file>

<file path=customXml/itemProps4.xml><?xml version="1.0" encoding="utf-8"?>
<ds:datastoreItem xmlns:ds="http://schemas.openxmlformats.org/officeDocument/2006/customXml" ds:itemID="{6AD1A331-D408-48ED-AEAA-BAEFDD127AE9}">
  <ds:schemaRefs>
    <ds:schemaRef ds:uri="http://schemas.microsoft.com/VisualStudio/2011/storyboarding/control"/>
  </ds:schemaRefs>
</ds:datastoreItem>
</file>

<file path=customXml/itemProps5.xml><?xml version="1.0" encoding="utf-8"?>
<ds:datastoreItem xmlns:ds="http://schemas.openxmlformats.org/officeDocument/2006/customXml" ds:itemID="{DE7BE20B-BA3B-4BBB-A0E8-B6D05392D5B9}">
  <ds:schemaRefs>
    <ds:schemaRef ds:uri="http://schemas.microsoft.com/VisualStudio/2011/storyboarding/control"/>
  </ds:schemaRefs>
</ds:datastoreItem>
</file>

<file path=customXml/itemProps6.xml><?xml version="1.0" encoding="utf-8"?>
<ds:datastoreItem xmlns:ds="http://schemas.openxmlformats.org/officeDocument/2006/customXml" ds:itemID="{6E28A23C-49E3-4555-B44C-1C6DD91F42DF}">
  <ds:schemaRefs>
    <ds:schemaRef ds:uri="http://schemas.microsoft.com/VisualStudio/2011/storyboarding/control"/>
  </ds:schemaRefs>
</ds:datastoreItem>
</file>

<file path=customXml/itemProps7.xml><?xml version="1.0" encoding="utf-8"?>
<ds:datastoreItem xmlns:ds="http://schemas.openxmlformats.org/officeDocument/2006/customXml" ds:itemID="{C70BF63A-EC50-4306-9712-00582D4CD3BD}">
  <ds:schemaRefs>
    <ds:schemaRef ds:uri="http://schemas.microsoft.com/VisualStudio/2011/storyboarding/control"/>
  </ds:schemaRefs>
</ds:datastoreItem>
</file>

<file path=docProps/app.xml><?xml version="1.0" encoding="utf-8"?>
<Properties xmlns="http://schemas.openxmlformats.org/officeDocument/2006/extended-properties" xmlns:vt="http://schemas.openxmlformats.org/officeDocument/2006/docPropsVTypes">
  <Template>TM03457496[[fn=Parallax]]</Template>
  <TotalTime>1201</TotalTime>
  <Words>832</Words>
  <Application>Microsoft Office PowerPoint</Application>
  <PresentationFormat>Widescreen</PresentationFormat>
  <Paragraphs>113</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Narrow</vt:lpstr>
      <vt:lpstr>Calibri</vt:lpstr>
      <vt:lpstr>Corbel</vt:lpstr>
      <vt:lpstr>Times New Roman</vt:lpstr>
      <vt:lpstr>Wingdings</vt:lpstr>
      <vt:lpstr>Parallax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Gojko Blagojevic</dc:creator>
  <cp:lastModifiedBy>Nikola Dakovic</cp:lastModifiedBy>
  <cp:revision>119</cp:revision>
  <dcterms:created xsi:type="dcterms:W3CDTF">2017-03-21T08:57:34Z</dcterms:created>
  <dcterms:modified xsi:type="dcterms:W3CDTF">2017-05-08T11:35:49Z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fs.IsStoryboard">
    <vt:bool>true</vt:bool>
  </property>
</Properties>
</file>