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300" r:id="rId4"/>
    <p:sldId id="265" r:id="rId5"/>
    <p:sldId id="268" r:id="rId6"/>
    <p:sldId id="297" r:id="rId7"/>
    <p:sldId id="296" r:id="rId8"/>
    <p:sldId id="298" r:id="rId9"/>
    <p:sldId id="299" r:id="rId10"/>
    <p:sldId id="28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0AEE3"/>
    <a:srgbClr val="DDC1D5"/>
    <a:srgbClr val="808080"/>
    <a:srgbClr val="FFFF99"/>
    <a:srgbClr val="FF99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4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0C2FDA-DB98-469F-9B18-CC7A36592788}" type="datetimeFigureOut">
              <a:rPr lang="en-US"/>
              <a:pPr>
                <a:defRPr/>
              </a:pPr>
              <a:t>22/05/2017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717D0-067D-4990-8800-C0CB32BB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10000-5A3E-415C-AB2A-86B44CE43F8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32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E03A-350A-4A9E-BC43-D35C0E204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0141-0D3D-45A4-935E-4E7762D2B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B9D7-4030-4FB2-BFD8-6672172C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C028-4D3C-44AE-9432-8F609E93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1629-A901-45DB-B05C-01C817F1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F48E-C04E-4E70-A242-97FD9BD0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9B5F-EC6B-41F3-8F2B-F1A56341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3E0F-B69F-40D6-AFBE-CBE14ADB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9994-4FF1-49E2-94AB-23D56B431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1F3B-F26A-4178-A9AD-F30722CD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287E-2D0D-4C81-8885-E43CCA319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574AC8-2861-4B08-AE63-19DAED54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8458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INDUSTRIJSKIH PODATAKA U KONTEKSTU VELIKIH PODATAKA (BIG DATA)</a:t>
            </a:r>
            <a:r>
              <a:rPr lang="es-ES" altLang="en-US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en-US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675188" y="457200"/>
            <a:ext cx="3097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         </a:t>
            </a:r>
            <a:r>
              <a:rPr lang="en-US" altLang="en-US" sz="2000" dirty="0" err="1"/>
              <a:t>Grbović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Ana</a:t>
            </a:r>
            <a:endParaRPr lang="sr-Latn-ME" altLang="en-US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en-US" sz="2000"/>
              <a:t> </a:t>
            </a:r>
            <a:r>
              <a:rPr lang="sr-Latn-ME" altLang="en-US" sz="2000" smtClean="0"/>
              <a:t>                 Vučković Ivan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12954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sr-Latn-CS" altLang="en-US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Pitanja?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14600" y="2286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38200" y="1143000"/>
            <a:ext cx="7620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</a:t>
            </a:r>
            <a:r>
              <a:rPr lang="sr-Latn-CS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žaj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Uvod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IIoT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Veliki podaci (Big data)</a:t>
            </a:r>
            <a:r>
              <a:rPr lang="sr-Latn-CS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Definicija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Analitika velikih podataka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platforme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Adaptacija strategije za rad sa velikim podacima u HE Perućica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Zaključak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9145853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838200"/>
            <a:ext cx="7086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Veliki podaci (Big data)</a:t>
            </a:r>
            <a:endParaRPr lang="sr-Latn-CS" altLang="en-US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Oval 1"/>
          <p:cNvSpPr>
            <a:spLocks noChangeArrowheads="1"/>
          </p:cNvSpPr>
          <p:nvPr/>
        </p:nvSpPr>
        <p:spPr bwMode="auto">
          <a:xfrm>
            <a:off x="569913" y="2422525"/>
            <a:ext cx="1752600" cy="18288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66CCFF"/>
              </a:solidFill>
            </a:endParaRPr>
          </a:p>
        </p:txBody>
      </p:sp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2514600" y="2438400"/>
            <a:ext cx="1752600" cy="18288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66CCFF"/>
              </a:solidFill>
            </a:endParaRPr>
          </a:p>
        </p:txBody>
      </p:sp>
      <p:sp>
        <p:nvSpPr>
          <p:cNvPr id="8197" name="Oval 8"/>
          <p:cNvSpPr>
            <a:spLocks noChangeArrowheads="1"/>
          </p:cNvSpPr>
          <p:nvPr/>
        </p:nvSpPr>
        <p:spPr bwMode="auto">
          <a:xfrm>
            <a:off x="4478338" y="2422525"/>
            <a:ext cx="1752600" cy="1828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66CCFF"/>
              </a:solidFill>
            </a:endParaRPr>
          </a:p>
        </p:txBody>
      </p:sp>
      <p:sp>
        <p:nvSpPr>
          <p:cNvPr id="8198" name="Oval 2"/>
          <p:cNvSpPr>
            <a:spLocks noChangeArrowheads="1"/>
          </p:cNvSpPr>
          <p:nvPr/>
        </p:nvSpPr>
        <p:spPr bwMode="auto">
          <a:xfrm>
            <a:off x="4687888" y="2640013"/>
            <a:ext cx="1333500" cy="1395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Block Arc 3"/>
          <p:cNvSpPr/>
          <p:nvPr/>
        </p:nvSpPr>
        <p:spPr bwMode="auto">
          <a:xfrm>
            <a:off x="4859338" y="2878138"/>
            <a:ext cx="990600" cy="1069975"/>
          </a:xfrm>
          <a:prstGeom prst="blockArc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00" name="Oval 4"/>
          <p:cNvSpPr>
            <a:spLocks noChangeArrowheads="1"/>
          </p:cNvSpPr>
          <p:nvPr/>
        </p:nvSpPr>
        <p:spPr bwMode="auto">
          <a:xfrm flipV="1">
            <a:off x="5332413" y="3381375"/>
            <a:ext cx="44450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201" name="Straight Connector 6"/>
          <p:cNvCxnSpPr>
            <a:cxnSpLocks noChangeShapeType="1"/>
            <a:stCxn id="8200" idx="4"/>
          </p:cNvCxnSpPr>
          <p:nvPr/>
        </p:nvCxnSpPr>
        <p:spPr bwMode="auto">
          <a:xfrm flipV="1">
            <a:off x="5354638" y="3186113"/>
            <a:ext cx="114300" cy="1952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1"/>
          <p:cNvCxnSpPr>
            <a:cxnSpLocks noChangeShapeType="1"/>
          </p:cNvCxnSpPr>
          <p:nvPr/>
        </p:nvCxnSpPr>
        <p:spPr bwMode="auto">
          <a:xfrm>
            <a:off x="5240338" y="3643313"/>
            <a:ext cx="228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889000" y="276066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4" name="Oval 18"/>
          <p:cNvSpPr>
            <a:spLocks noChangeArrowheads="1"/>
          </p:cNvSpPr>
          <p:nvPr/>
        </p:nvSpPr>
        <p:spPr bwMode="auto">
          <a:xfrm>
            <a:off x="1181100" y="276066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5" name="Oval 19"/>
          <p:cNvSpPr>
            <a:spLocks noChangeArrowheads="1"/>
          </p:cNvSpPr>
          <p:nvPr/>
        </p:nvSpPr>
        <p:spPr bwMode="auto">
          <a:xfrm>
            <a:off x="1490663" y="276066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6" name="Oval 20"/>
          <p:cNvSpPr>
            <a:spLocks noChangeArrowheads="1"/>
          </p:cNvSpPr>
          <p:nvPr/>
        </p:nvSpPr>
        <p:spPr bwMode="auto">
          <a:xfrm>
            <a:off x="1792288" y="276066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7" name="Oval 21"/>
          <p:cNvSpPr>
            <a:spLocks noChangeArrowheads="1"/>
          </p:cNvSpPr>
          <p:nvPr/>
        </p:nvSpPr>
        <p:spPr bwMode="auto">
          <a:xfrm>
            <a:off x="889000" y="3051175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8" name="Oval 22"/>
          <p:cNvSpPr>
            <a:spLocks noChangeArrowheads="1"/>
          </p:cNvSpPr>
          <p:nvPr/>
        </p:nvSpPr>
        <p:spPr bwMode="auto">
          <a:xfrm>
            <a:off x="896938" y="333851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9" name="Oval 23"/>
          <p:cNvSpPr>
            <a:spLocks noChangeArrowheads="1"/>
          </p:cNvSpPr>
          <p:nvPr/>
        </p:nvSpPr>
        <p:spPr bwMode="auto">
          <a:xfrm>
            <a:off x="896938" y="3643313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0" name="Oval 24"/>
          <p:cNvSpPr>
            <a:spLocks noChangeArrowheads="1"/>
          </p:cNvSpPr>
          <p:nvPr/>
        </p:nvSpPr>
        <p:spPr bwMode="auto">
          <a:xfrm>
            <a:off x="1181100" y="3051175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1" name="Oval 25"/>
          <p:cNvSpPr>
            <a:spLocks noChangeArrowheads="1"/>
          </p:cNvSpPr>
          <p:nvPr/>
        </p:nvSpPr>
        <p:spPr bwMode="auto">
          <a:xfrm>
            <a:off x="1177925" y="3643313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2" name="Oval 26"/>
          <p:cNvSpPr>
            <a:spLocks noChangeArrowheads="1"/>
          </p:cNvSpPr>
          <p:nvPr/>
        </p:nvSpPr>
        <p:spPr bwMode="auto">
          <a:xfrm>
            <a:off x="1490663" y="3051175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3" name="Oval 27"/>
          <p:cNvSpPr>
            <a:spLocks noChangeArrowheads="1"/>
          </p:cNvSpPr>
          <p:nvPr/>
        </p:nvSpPr>
        <p:spPr bwMode="auto">
          <a:xfrm>
            <a:off x="1181100" y="333851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4" name="Oval 28"/>
          <p:cNvSpPr>
            <a:spLocks noChangeArrowheads="1"/>
          </p:cNvSpPr>
          <p:nvPr/>
        </p:nvSpPr>
        <p:spPr bwMode="auto">
          <a:xfrm>
            <a:off x="1490663" y="3643313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5" name="Oval 29"/>
          <p:cNvSpPr>
            <a:spLocks noChangeArrowheads="1"/>
          </p:cNvSpPr>
          <p:nvPr/>
        </p:nvSpPr>
        <p:spPr bwMode="auto">
          <a:xfrm>
            <a:off x="1490663" y="333851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6" name="Oval 30"/>
          <p:cNvSpPr>
            <a:spLocks noChangeArrowheads="1"/>
          </p:cNvSpPr>
          <p:nvPr/>
        </p:nvSpPr>
        <p:spPr bwMode="auto">
          <a:xfrm>
            <a:off x="1792288" y="3051175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7" name="Oval 31"/>
          <p:cNvSpPr>
            <a:spLocks noChangeArrowheads="1"/>
          </p:cNvSpPr>
          <p:nvPr/>
        </p:nvSpPr>
        <p:spPr bwMode="auto">
          <a:xfrm>
            <a:off x="1792288" y="3338513"/>
            <a:ext cx="228600" cy="2333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8" name="Oval 32"/>
          <p:cNvSpPr>
            <a:spLocks noChangeArrowheads="1"/>
          </p:cNvSpPr>
          <p:nvPr/>
        </p:nvSpPr>
        <p:spPr bwMode="auto">
          <a:xfrm>
            <a:off x="1792288" y="3643313"/>
            <a:ext cx="228600" cy="2317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9" name="Rounded Rectangle 13"/>
          <p:cNvSpPr>
            <a:spLocks noChangeArrowheads="1"/>
          </p:cNvSpPr>
          <p:nvPr/>
        </p:nvSpPr>
        <p:spPr bwMode="auto">
          <a:xfrm>
            <a:off x="2649538" y="3160713"/>
            <a:ext cx="381000" cy="384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0" name="Isosceles Triangle 14"/>
          <p:cNvSpPr>
            <a:spLocks noChangeArrowheads="1"/>
          </p:cNvSpPr>
          <p:nvPr/>
        </p:nvSpPr>
        <p:spPr bwMode="auto">
          <a:xfrm>
            <a:off x="3162300" y="3149600"/>
            <a:ext cx="457200" cy="38576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1" name="Oval 15"/>
          <p:cNvSpPr>
            <a:spLocks noChangeArrowheads="1"/>
          </p:cNvSpPr>
          <p:nvPr/>
        </p:nvSpPr>
        <p:spPr bwMode="auto">
          <a:xfrm>
            <a:off x="3725863" y="3114675"/>
            <a:ext cx="419100" cy="414338"/>
          </a:xfrm>
          <a:prstGeom prst="ellipse">
            <a:avLst/>
          </a:prstGeom>
          <a:solidFill>
            <a:srgbClr val="92D050"/>
          </a:soli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2" name="Rectangle 16"/>
          <p:cNvSpPr>
            <a:spLocks noChangeArrowheads="1"/>
          </p:cNvSpPr>
          <p:nvPr/>
        </p:nvSpPr>
        <p:spPr bwMode="auto">
          <a:xfrm>
            <a:off x="2725738" y="3217863"/>
            <a:ext cx="228600" cy="269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3" name="Oval 17"/>
          <p:cNvSpPr>
            <a:spLocks noChangeArrowheads="1"/>
          </p:cNvSpPr>
          <p:nvPr/>
        </p:nvSpPr>
        <p:spPr bwMode="auto">
          <a:xfrm>
            <a:off x="3819525" y="3201988"/>
            <a:ext cx="231775" cy="269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4" name="Isosceles Triangle 7167"/>
          <p:cNvSpPr>
            <a:spLocks noChangeArrowheads="1"/>
          </p:cNvSpPr>
          <p:nvPr/>
        </p:nvSpPr>
        <p:spPr bwMode="auto">
          <a:xfrm>
            <a:off x="3276600" y="3282950"/>
            <a:ext cx="228600" cy="173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5" name="TextBox 7175"/>
          <p:cNvSpPr txBox="1">
            <a:spLocks noChangeArrowheads="1"/>
          </p:cNvSpPr>
          <p:nvPr/>
        </p:nvSpPr>
        <p:spPr bwMode="auto">
          <a:xfrm>
            <a:off x="555625" y="4448175"/>
            <a:ext cx="193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  </a:t>
            </a:r>
            <a:r>
              <a:rPr lang="en-US" altLang="en-US" sz="2800" b="1">
                <a:solidFill>
                  <a:srgbClr val="66CCFF"/>
                </a:solidFill>
              </a:rPr>
              <a:t>Količina</a:t>
            </a:r>
            <a:endParaRPr lang="sr-Latn-ME" altLang="en-US" sz="2800" b="1">
              <a:solidFill>
                <a:srgbClr val="66CC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en-US" sz="1600" b="1">
                <a:solidFill>
                  <a:srgbClr val="66CCFF"/>
                </a:solidFill>
              </a:rPr>
              <a:t>Količina podataka</a:t>
            </a:r>
            <a:endParaRPr lang="en-US" altLang="en-US" sz="1600" b="1">
              <a:solidFill>
                <a:srgbClr val="66CCFF"/>
              </a:solidFill>
            </a:endParaRPr>
          </a:p>
        </p:txBody>
      </p:sp>
      <p:sp>
        <p:nvSpPr>
          <p:cNvPr id="8226" name="Rectangle 7177"/>
          <p:cNvSpPr>
            <a:spLocks noChangeArrowheads="1"/>
          </p:cNvSpPr>
          <p:nvPr/>
        </p:nvSpPr>
        <p:spPr bwMode="auto">
          <a:xfrm>
            <a:off x="2322513" y="4448175"/>
            <a:ext cx="2381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 b="1">
                <a:solidFill>
                  <a:srgbClr val="92D050"/>
                </a:solidFill>
              </a:rPr>
              <a:t>Raznolikost</a:t>
            </a:r>
            <a:endParaRPr lang="sr-Latn-ME" altLang="en-US" sz="2800" b="1">
              <a:solidFill>
                <a:srgbClr val="92D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en-US" sz="1600" b="1">
                <a:solidFill>
                  <a:srgbClr val="92D050"/>
                </a:solidFill>
              </a:rPr>
              <a:t>     Tipovi podataka</a:t>
            </a:r>
          </a:p>
        </p:txBody>
      </p:sp>
      <p:sp>
        <p:nvSpPr>
          <p:cNvPr id="8227" name="Rectangle 7178"/>
          <p:cNvSpPr>
            <a:spLocks noChangeArrowheads="1"/>
          </p:cNvSpPr>
          <p:nvPr/>
        </p:nvSpPr>
        <p:spPr bwMode="auto">
          <a:xfrm>
            <a:off x="4522788" y="4448175"/>
            <a:ext cx="1768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 Brzina</a:t>
            </a:r>
            <a:endParaRPr lang="sr-Latn-ME" altLang="en-US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en-US" sz="1600" b="1">
                <a:solidFill>
                  <a:srgbClr val="000000"/>
                </a:solidFill>
              </a:rPr>
              <a:t>Brzina podataka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41595" y="1996619"/>
            <a:ext cx="2977018" cy="3554636"/>
            <a:chOff x="6241595" y="1996619"/>
            <a:chExt cx="2977018" cy="3554636"/>
          </a:xfrm>
        </p:grpSpPr>
        <p:sp>
          <p:nvSpPr>
            <p:cNvPr id="9256" name="Oval 9"/>
            <p:cNvSpPr>
              <a:spLocks noChangeArrowheads="1"/>
            </p:cNvSpPr>
            <p:nvPr/>
          </p:nvSpPr>
          <p:spPr bwMode="auto">
            <a:xfrm>
              <a:off x="6629250" y="2438678"/>
              <a:ext cx="1753601" cy="1828504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66CCFF"/>
                </a:solidFill>
              </a:endParaRPr>
            </a:p>
          </p:txBody>
        </p:sp>
        <p:grpSp>
          <p:nvGrpSpPr>
            <p:cNvPr id="9257" name="Group 7180"/>
            <p:cNvGrpSpPr>
              <a:grpSpLocks/>
            </p:cNvGrpSpPr>
            <p:nvPr/>
          </p:nvGrpSpPr>
          <p:grpSpPr bwMode="auto">
            <a:xfrm>
              <a:off x="7086711" y="2891853"/>
              <a:ext cx="914922" cy="882085"/>
              <a:chOff x="7086600" y="2891648"/>
              <a:chExt cx="914400" cy="882228"/>
            </a:xfrm>
          </p:grpSpPr>
          <p:sp>
            <p:nvSpPr>
              <p:cNvPr id="9259" name="Rounded Rectangle 7168"/>
              <p:cNvSpPr>
                <a:spLocks noChangeArrowheads="1"/>
              </p:cNvSpPr>
              <p:nvPr/>
            </p:nvSpPr>
            <p:spPr bwMode="auto">
              <a:xfrm>
                <a:off x="7086600" y="3585494"/>
                <a:ext cx="228600" cy="1883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0" name="Rounded Rectangle 40"/>
              <p:cNvSpPr>
                <a:spLocks noChangeArrowheads="1"/>
              </p:cNvSpPr>
              <p:nvPr/>
            </p:nvSpPr>
            <p:spPr bwMode="auto">
              <a:xfrm>
                <a:off x="7391400" y="3297843"/>
                <a:ext cx="228600" cy="47603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1" name="Up Arrow 7174"/>
              <p:cNvSpPr>
                <a:spLocks noChangeArrowheads="1"/>
              </p:cNvSpPr>
              <p:nvPr/>
            </p:nvSpPr>
            <p:spPr bwMode="auto">
              <a:xfrm>
                <a:off x="7620000" y="2891648"/>
                <a:ext cx="381000" cy="874590"/>
              </a:xfrm>
              <a:prstGeom prst="upArrow">
                <a:avLst>
                  <a:gd name="adj1" fmla="val 50000"/>
                  <a:gd name="adj2" fmla="val 50002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258" name="Rectangle 7179"/>
            <p:cNvSpPr>
              <a:spLocks noChangeArrowheads="1"/>
            </p:cNvSpPr>
            <p:nvPr/>
          </p:nvSpPr>
          <p:spPr bwMode="auto">
            <a:xfrm>
              <a:off x="6248400" y="4461629"/>
              <a:ext cx="297021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r-Latn-ME" altLang="en-US" sz="2800" b="1" dirty="0">
                  <a:solidFill>
                    <a:srgbClr val="000000"/>
                  </a:solidFill>
                </a:rPr>
                <a:t>    </a:t>
              </a:r>
              <a:r>
                <a:rPr lang="sr-Latn-ME" altLang="en-US" sz="2800" b="1" dirty="0">
                  <a:solidFill>
                    <a:srgbClr val="00B0F0"/>
                  </a:solidFill>
                </a:rPr>
                <a:t> Rezultat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r-Latn-ME" altLang="en-US" sz="1600" b="1" dirty="0">
                  <a:solidFill>
                    <a:srgbClr val="00B0F0"/>
                  </a:solidFill>
                </a:rPr>
                <a:t>Uticaj podataka na ishod</a:t>
              </a:r>
              <a:endParaRPr lang="en-US" altLang="en-US" sz="1600" b="1" dirty="0">
                <a:solidFill>
                  <a:srgbClr val="00B0F0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10366">
              <a:off x="5713869" y="2524345"/>
              <a:ext cx="3554636" cy="2499184"/>
            </a:xfrm>
            <a:prstGeom prst="rect">
              <a:avLst/>
            </a:prstGeom>
            <a:effectLst>
              <a:outerShdw dist="50800" dir="5400000" sx="1000" sy="1000" algn="ctr" rotWithShape="0">
                <a:srgbClr val="000000"/>
              </a:outerShdw>
              <a:softEdge rad="0"/>
            </a:effectLst>
          </p:spPr>
        </p:pic>
      </p:grp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indefinite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indefinite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1" dur="indefinite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4" dur="indefinite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7" dur="indefinite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6" grpId="0" animBg="1"/>
      <p:bldP spid="8196" grpId="1" animBg="1"/>
      <p:bldP spid="8197" grpId="0" animBg="1"/>
      <p:bldP spid="8197" grpId="1" animBg="1"/>
      <p:bldP spid="8198" grpId="0" animBg="1"/>
      <p:bldP spid="8198" grpId="1" animBg="1"/>
      <p:bldP spid="8200" grpId="0" animBg="1"/>
      <p:bldP spid="8200" grpId="1" animBg="1"/>
      <p:bldP spid="8203" grpId="0" animBg="1"/>
      <p:bldP spid="8203" grpId="1" animBg="1"/>
      <p:bldP spid="8204" grpId="0" animBg="1"/>
      <p:bldP spid="8204" grpId="1" animBg="1"/>
      <p:bldP spid="8205" grpId="0" animBg="1"/>
      <p:bldP spid="8205" grpId="1" animBg="1"/>
      <p:bldP spid="8206" grpId="0" animBg="1"/>
      <p:bldP spid="8206" grpId="1" animBg="1"/>
      <p:bldP spid="8207" grpId="0" animBg="1"/>
      <p:bldP spid="8207" grpId="1" animBg="1"/>
      <p:bldP spid="8208" grpId="0" animBg="1"/>
      <p:bldP spid="8208" grpId="1" animBg="1"/>
      <p:bldP spid="8209" grpId="0" animBg="1"/>
      <p:bldP spid="8209" grpId="1" animBg="1"/>
      <p:bldP spid="8210" grpId="0" animBg="1"/>
      <p:bldP spid="8210" grpId="1" animBg="1"/>
      <p:bldP spid="8211" grpId="0" animBg="1"/>
      <p:bldP spid="8211" grpId="1" animBg="1"/>
      <p:bldP spid="8212" grpId="0" animBg="1"/>
      <p:bldP spid="8212" grpId="1" animBg="1"/>
      <p:bldP spid="8213" grpId="0" animBg="1"/>
      <p:bldP spid="8213" grpId="1" animBg="1"/>
      <p:bldP spid="8214" grpId="0" animBg="1"/>
      <p:bldP spid="8214" grpId="1" animBg="1"/>
      <p:bldP spid="8215" grpId="0" animBg="1"/>
      <p:bldP spid="8215" grpId="1" animBg="1"/>
      <p:bldP spid="8216" grpId="0" animBg="1"/>
      <p:bldP spid="8216" grpId="1" animBg="1"/>
      <p:bldP spid="8217" grpId="0" animBg="1"/>
      <p:bldP spid="8217" grpId="1" animBg="1"/>
      <p:bldP spid="8218" grpId="0" animBg="1"/>
      <p:bldP spid="8218" grpId="1" animBg="1"/>
      <p:bldP spid="8219" grpId="0" animBg="1"/>
      <p:bldP spid="8219" grpId="1" animBg="1"/>
      <p:bldP spid="8220" grpId="0" animBg="1"/>
      <p:bldP spid="8220" grpId="1" animBg="1"/>
      <p:bldP spid="8221" grpId="0" animBg="1"/>
      <p:bldP spid="8221" grpId="1" animBg="1"/>
      <p:bldP spid="8222" grpId="0" animBg="1"/>
      <p:bldP spid="8222" grpId="1" animBg="1"/>
      <p:bldP spid="8223" grpId="0" animBg="1"/>
      <p:bldP spid="8223" grpId="1" animBg="1"/>
      <p:bldP spid="8224" grpId="0" animBg="1"/>
      <p:bldP spid="8224" grpId="1" animBg="1"/>
      <p:bldP spid="8225" grpId="0"/>
      <p:bldP spid="8225" grpId="1"/>
      <p:bldP spid="8226" grpId="0"/>
      <p:bldP spid="8226" grpId="1"/>
      <p:bldP spid="8227" grpId="0"/>
      <p:bldP spid="82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4"/>
          <p:cNvSpPr txBox="1">
            <a:spLocks noChangeArrowheads="1"/>
          </p:cNvSpPr>
          <p:nvPr/>
        </p:nvSpPr>
        <p:spPr bwMode="auto">
          <a:xfrm>
            <a:off x="6096000" y="3048000"/>
            <a:ext cx="139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800">
                <a:solidFill>
                  <a:schemeClr val="bg1"/>
                </a:solidFill>
              </a:rPr>
              <a:t>Industrijska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1800"/>
              <a:t>  </a:t>
            </a:r>
            <a:r>
              <a:rPr lang="en-US" altLang="sr-Latn-RS" sz="1800">
                <a:solidFill>
                  <a:schemeClr val="bg1"/>
                </a:solidFill>
              </a:rPr>
              <a:t>analitika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743200" y="762000"/>
            <a:ext cx="3200400" cy="3505200"/>
          </a:xfrm>
          <a:prstGeom prst="ellipse">
            <a:avLst/>
          </a:prstGeom>
          <a:solidFill>
            <a:schemeClr val="accent1">
              <a:lumMod val="75000"/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sr-Latn-ME" sz="2000" b="1" dirty="0">
              <a:latin typeface="Arial" charset="0"/>
            </a:endParaRPr>
          </a:p>
          <a:p>
            <a:pPr algn="ctr">
              <a:defRPr/>
            </a:pPr>
            <a:r>
              <a:rPr lang="sr-Latn-ME" sz="2000" b="1" dirty="0">
                <a:latin typeface="Arial" charset="0"/>
              </a:rPr>
              <a:t>FIZIČKI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733800" y="2362200"/>
            <a:ext cx="3276600" cy="3581400"/>
          </a:xfrm>
          <a:prstGeom prst="ellipse">
            <a:avLst/>
          </a:prstGeom>
          <a:solidFill>
            <a:srgbClr val="92D050">
              <a:alpha val="2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sr-Latn-ME" altLang="sr-Latn-RS" sz="2000" b="1" dirty="0"/>
              <a:t>EMPIRIJSKI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sr-Latn-ME" altLang="sr-Latn-RS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1800" b="1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676400" y="2362200"/>
            <a:ext cx="3200400" cy="3581400"/>
          </a:xfrm>
          <a:prstGeom prst="ellipse">
            <a:avLst/>
          </a:prstGeom>
          <a:solidFill>
            <a:srgbClr val="F0AEE3">
              <a:alpha val="2235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ME" altLang="sr-Latn-RS" sz="2000" b="1"/>
          </a:p>
          <a:p>
            <a:pPr algn="ctr">
              <a:spcBef>
                <a:spcPct val="0"/>
              </a:spcBef>
              <a:buFontTx/>
              <a:buNone/>
            </a:pPr>
            <a:endParaRPr lang="sr-Latn-ME" altLang="sr-Latn-RS" sz="2000" b="1"/>
          </a:p>
          <a:p>
            <a:pPr>
              <a:spcBef>
                <a:spcPct val="0"/>
              </a:spcBef>
              <a:buFontTx/>
              <a:buNone/>
            </a:pPr>
            <a:endParaRPr lang="sr-Latn-ME" altLang="sr-Latn-RS" sz="2000" b="1"/>
          </a:p>
          <a:p>
            <a:pPr>
              <a:spcBef>
                <a:spcPct val="0"/>
              </a:spcBef>
              <a:buFontTx/>
              <a:buNone/>
            </a:pPr>
            <a:endParaRPr lang="sr-Latn-ME" altLang="sr-Latn-RS" sz="2000" b="1"/>
          </a:p>
          <a:p>
            <a:pPr>
              <a:spcBef>
                <a:spcPct val="0"/>
              </a:spcBef>
              <a:buFontTx/>
              <a:buNone/>
            </a:pPr>
            <a:endParaRPr lang="sr-Latn-ME" altLang="sr-Latn-R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sr-Latn-RS" sz="2000" b="1"/>
              <a:t>DIGITALNI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1400" y="3581400"/>
            <a:ext cx="152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ME" altLang="sr-Latn-RS" sz="1100" b="1"/>
              <a:t>INDUSTRIJSKA   ANALITIKA</a:t>
            </a:r>
            <a:endParaRPr lang="en-US" altLang="sr-Latn-RS" sz="11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366">
            <a:off x="3346658" y="2598985"/>
            <a:ext cx="2011579" cy="2123844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softEdge rad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22" grpId="0" build="allAtOnce" animBg="1"/>
      <p:bldP spid="21" grpId="0" build="allAtOnce" animBg="1"/>
      <p:bldP spid="2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4025" y="3048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9" name="Picture 2" descr="http://www.epcg.com/sites/epcg.com/files/styles/173x180/public/multimedia/gallery/foto/2013/08/perucica_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epcg.com/sites/epcg.com/files/styles/173x180/public/multimedia/Perucica/perucica_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178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257800" y="3505200"/>
            <a:ext cx="3657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r-Latn-ME" altLang="sr-Latn-RS" sz="1800" b="1" dirty="0" smtClean="0">
                <a:solidFill>
                  <a:srgbClr val="0070C0"/>
                </a:solidFill>
              </a:rPr>
              <a:t>Primjer problema</a:t>
            </a:r>
            <a:endParaRPr lang="sr-Latn-ME" altLang="sr-Latn-RS" sz="1800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sr-Latn-ME" altLang="sr-Latn-RS" sz="1400" dirty="0"/>
              <a:t> Gubici u proizvodnji zbog kvarova na hidromašinskoj</a:t>
            </a:r>
            <a:r>
              <a:rPr lang="sr-Latn-ME" altLang="sr-Latn-RS" sz="1400" dirty="0" smtClean="0"/>
              <a:t>, elektro </a:t>
            </a:r>
            <a:r>
              <a:rPr lang="sr-Latn-ME" altLang="sr-Latn-RS" sz="1400" dirty="0"/>
              <a:t>i opremi sistema za vođenje procesa na agregatima </a:t>
            </a:r>
            <a:r>
              <a:rPr lang="vi-VN" altLang="sr-Latn-RS" sz="1400" dirty="0"/>
              <a:t>1, 2, 3 i 4</a:t>
            </a:r>
            <a:r>
              <a:rPr lang="sr-Latn-ME" altLang="sr-Latn-RS" sz="1400" dirty="0"/>
              <a:t>, 5, 6,7</a:t>
            </a:r>
            <a:r>
              <a:rPr lang="vi-VN" altLang="sr-Latn-RS" sz="1400" dirty="0"/>
              <a:t> i dva kućna agregata.</a:t>
            </a:r>
            <a:endParaRPr lang="en-US" altLang="sr-Latn-RS" sz="1400" b="1" dirty="0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819400" y="609600"/>
            <a:ext cx="344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ME" altLang="sr-Latn-RS" sz="2400" b="1">
                <a:solidFill>
                  <a:srgbClr val="0070C0"/>
                </a:solidFill>
              </a:rPr>
              <a:t>HE PERUĆICA - EPCG</a:t>
            </a:r>
            <a:endParaRPr lang="en-US" altLang="sr-Latn-RS" sz="2400" b="1">
              <a:solidFill>
                <a:srgbClr val="0070C0"/>
              </a:solidFill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33400" y="4495800"/>
            <a:ext cx="3657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r-Latn-ME" altLang="sr-Latn-RS" sz="1800" b="1">
                <a:solidFill>
                  <a:srgbClr val="0070C0"/>
                </a:solidFill>
              </a:rPr>
              <a:t>Uticaj</a:t>
            </a:r>
            <a:endParaRPr lang="sr-Latn-ME" altLang="sr-Latn-RS" sz="1800" b="1"/>
          </a:p>
          <a:p>
            <a:pPr>
              <a:spcBef>
                <a:spcPct val="0"/>
              </a:spcBef>
            </a:pPr>
            <a:r>
              <a:rPr lang="sr-Latn-ME" altLang="sr-Latn-RS" sz="1400" b="1"/>
              <a:t> </a:t>
            </a:r>
            <a:r>
              <a:rPr lang="sr-Latn-ME" altLang="sr-Latn-RS" sz="1400"/>
              <a:t>minimizirani neočekivani kvarovi, preporučeni novi intervali pregleda opreme, optimizirano održavanje po najboljim praksama iz ostalih elektrana</a:t>
            </a:r>
            <a:endParaRPr lang="en-US" altLang="sr-Latn-RS" sz="1400" b="1"/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257800" y="1295400"/>
            <a:ext cx="3657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r-Latn-ME" altLang="sr-Latn-RS" sz="1800" b="1">
                <a:solidFill>
                  <a:srgbClr val="0070C0"/>
                </a:solidFill>
              </a:rPr>
              <a:t>Karakteristike</a:t>
            </a:r>
          </a:p>
          <a:p>
            <a:pPr>
              <a:spcBef>
                <a:spcPct val="0"/>
              </a:spcBef>
            </a:pPr>
            <a:r>
              <a:rPr lang="sr-Latn-ME" altLang="sr-Latn-RS" sz="1400"/>
              <a:t> </a:t>
            </a:r>
            <a:r>
              <a:rPr lang="en-US" altLang="sr-Latn-RS" sz="1400"/>
              <a:t>HE „Perućica“ je najstarija velika hidroelektrana u Crnoj Gori, puštena u pogon 1960. godine. Nazvana je po vrelu Perućica, koje izvire u blizini hidroelektrane.</a:t>
            </a:r>
            <a:endParaRPr lang="sr-Latn-ME" altLang="sr-Latn-RS" sz="1400"/>
          </a:p>
          <a:p>
            <a:pPr>
              <a:spcBef>
                <a:spcPct val="0"/>
              </a:spcBef>
            </a:pPr>
            <a:endParaRPr lang="sr-Latn-ME" altLang="sr-Latn-RS" sz="1400"/>
          </a:p>
          <a:p>
            <a:pPr>
              <a:spcBef>
                <a:spcPct val="0"/>
              </a:spcBef>
            </a:pPr>
            <a:r>
              <a:rPr lang="sr-Latn-ME" altLang="sr-Latn-RS" sz="1400"/>
              <a:t> </a:t>
            </a:r>
            <a:r>
              <a:rPr lang="en-US" altLang="sr-Latn-RS" sz="1400"/>
              <a:t>Njena instalisana snaga je 307 MW, a moguća godišnja proizvodnja oko 1.300 </a:t>
            </a:r>
            <a:endParaRPr lang="sr-Latn-ME" altLang="sr-Latn-R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1400"/>
              <a:t>GWh</a:t>
            </a:r>
            <a:endParaRPr lang="en-US" altLang="sr-Latn-RS" sz="1400" b="1"/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5257800" y="4800600"/>
            <a:ext cx="3886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r-Latn-ME" altLang="sr-Latn-RS" sz="1800" b="1">
                <a:solidFill>
                  <a:srgbClr val="0070C0"/>
                </a:solidFill>
              </a:rPr>
              <a:t>Izazov</a:t>
            </a:r>
          </a:p>
          <a:p>
            <a:pPr>
              <a:spcBef>
                <a:spcPct val="0"/>
              </a:spcBef>
            </a:pPr>
            <a:r>
              <a:rPr lang="sr-Latn-ME" altLang="sr-Latn-RS" sz="1400"/>
              <a:t> Predvidjeti kvarove na hidromašinskoj, elektro i opremi sistema za vođenje procesa na agregatima </a:t>
            </a:r>
            <a:r>
              <a:rPr lang="vi-VN" altLang="sr-Latn-RS" sz="1400"/>
              <a:t>1, 2, 3 i 4</a:t>
            </a:r>
            <a:r>
              <a:rPr lang="sr-Latn-ME" altLang="sr-Latn-RS" sz="1400"/>
              <a:t>, 5, 6,7</a:t>
            </a:r>
            <a:r>
              <a:rPr lang="vi-VN" altLang="sr-Latn-RS" sz="1400"/>
              <a:t> i dva kućna agregata.</a:t>
            </a:r>
            <a:endParaRPr lang="en-US" altLang="sr-Latn-R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4025" y="3048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sr-Latn-CS" altLang="en-US" sz="2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5" name="Picture 1" descr="093_geindustrialinternet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484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562100" y="5632450"/>
            <a:ext cx="624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ME" altLang="sr-Latn-RS" sz="1600" b="1"/>
              <a:t>         </a:t>
            </a:r>
            <a:r>
              <a:rPr lang="en-US" altLang="sr-Latn-RS" sz="1600" b="1"/>
              <a:t>Automatizacija u doba Industrijskog Interneta Stvari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14600" y="2286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914400" y="685800"/>
            <a:ext cx="7848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hr-HR" sz="2400" b="1" dirty="0"/>
              <a:t>Projekat implementacije tehničkog informacionog sistema BFS++ u HE </a:t>
            </a:r>
            <a:r>
              <a:rPr lang="hr-HR" sz="2400" b="1" dirty="0" smtClean="0"/>
              <a:t>Perućica</a:t>
            </a:r>
            <a:endParaRPr lang="sr-Latn-CS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r-HR" altLang="en-US" sz="2400" dirty="0" smtClean="0">
                <a:latin typeface="+mj-lt"/>
              </a:rPr>
              <a:t>O</a:t>
            </a:r>
            <a:r>
              <a:rPr lang="hr-HR" sz="2400" dirty="0" smtClean="0">
                <a:latin typeface="+mj-lt"/>
              </a:rPr>
              <a:t>ptimizacij</a:t>
            </a:r>
            <a:r>
              <a:rPr lang="en-US" sz="2400" dirty="0" smtClean="0">
                <a:latin typeface="+mj-lt"/>
              </a:rPr>
              <a:t>a</a:t>
            </a:r>
            <a:r>
              <a:rPr lang="hr-HR" sz="2400" dirty="0" smtClean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radnog procesa </a:t>
            </a:r>
            <a:r>
              <a:rPr lang="sr-Latn-CS" sz="24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 HE Perućica</a:t>
            </a:r>
            <a:endParaRPr lang="sr-Latn-CS" altLang="en-US" sz="2400" dirty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sr-Latn-ME" altLang="en-US" sz="24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Projekat se sastojao iz 3 faze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ME" alt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sr-Latn-ME" altLang="en-US" sz="24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Mogućnosti BFS++</a:t>
            </a:r>
            <a:endParaRPr lang="sr-Latn-CS" altLang="en-US" sz="2400" dirty="0" smtClean="0">
              <a:solidFill>
                <a:srgbClr val="0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Prikazivanje događaja i dostupnih informacija u adekvatnom obliku </a:t>
            </a:r>
            <a:r>
              <a:rPr lang="sr-Latn-CS" alt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r-Latn-CS" alt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Automatsko kreiranje </a:t>
            </a:r>
            <a:r>
              <a:rPr lang="hr-HR" sz="2000" dirty="0"/>
              <a:t>radnih naloga</a:t>
            </a:r>
            <a:endParaRPr lang="sr-Latn-CS" alt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Poboljšanje komunikacije</a:t>
            </a:r>
            <a:endParaRPr lang="sr-Latn-CS" alt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sr-Latn-CS" altLang="en-US" sz="24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Sadrži module za upravljanje podacima, za upravljanje održavanjem, pogonsku sigurnost, strategiju održavanja, upravljanje rezervnim djelovima,</a:t>
            </a:r>
            <a:r>
              <a:rPr lang="hr-HR" altLang="en-US" dirty="0">
                <a:latin typeface="+mj-lt"/>
              </a:rPr>
              <a:t> </a:t>
            </a:r>
            <a:r>
              <a:rPr lang="hr-HR" altLang="en-US" dirty="0" smtClean="0">
                <a:latin typeface="+mj-lt"/>
              </a:rPr>
              <a:t>u</a:t>
            </a:r>
            <a:r>
              <a:rPr lang="hr-HR" dirty="0" smtClean="0">
                <a:latin typeface="+mj-lt"/>
              </a:rPr>
              <a:t>pravljanje </a:t>
            </a:r>
            <a:r>
              <a:rPr lang="hr-HR" dirty="0">
                <a:latin typeface="+mj-lt"/>
              </a:rPr>
              <a:t>projektima i </a:t>
            </a:r>
            <a:r>
              <a:rPr lang="hr-HR" dirty="0" smtClean="0">
                <a:latin typeface="+mj-lt"/>
              </a:rPr>
              <a:t>remontima</a:t>
            </a:r>
            <a:r>
              <a:rPr lang="sr-Latn-CS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upravljanje dokumentacijom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4990" y="4328468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14600" y="2286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1" descr="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5791200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b="1" dirty="0" smtClean="0"/>
              <a:t> </a:t>
            </a:r>
            <a:r>
              <a:rPr lang="hr-HR" sz="1600" b="1" dirty="0" smtClean="0"/>
              <a:t>Razvoj BFS-a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194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22875</TotalTime>
  <Words>265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Grbovic</dc:creator>
  <cp:lastModifiedBy>Arsenije Malikovic</cp:lastModifiedBy>
  <cp:revision>331</cp:revision>
  <cp:lastPrinted>1601-01-01T00:00:00Z</cp:lastPrinted>
  <dcterms:created xsi:type="dcterms:W3CDTF">1601-01-01T00:00:00Z</dcterms:created>
  <dcterms:modified xsi:type="dcterms:W3CDTF">2017-05-22T18:18:26Z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