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6"/>
  </p:notesMasterIdLst>
  <p:sldIdLst>
    <p:sldId id="256" r:id="rId2"/>
    <p:sldId id="265" r:id="rId3"/>
    <p:sldId id="272" r:id="rId4"/>
    <p:sldId id="257" r:id="rId5"/>
    <p:sldId id="267" r:id="rId6"/>
    <p:sldId id="263" r:id="rId7"/>
    <p:sldId id="269" r:id="rId8"/>
    <p:sldId id="271" r:id="rId9"/>
    <p:sldId id="258" r:id="rId10"/>
    <p:sldId id="259" r:id="rId11"/>
    <p:sldId id="261" r:id="rId12"/>
    <p:sldId id="262" r:id="rId13"/>
    <p:sldId id="270"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13" autoAdjust="0"/>
    <p:restoredTop sz="94624" autoAdjust="0"/>
  </p:normalViewPr>
  <p:slideViewPr>
    <p:cSldViewPr>
      <p:cViewPr>
        <p:scale>
          <a:sx n="73" d="100"/>
          <a:sy n="73" d="100"/>
        </p:scale>
        <p:origin x="-1290"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BD77B6-53FE-4F7F-8100-4BBA6F0C2838}" type="datetimeFigureOut">
              <a:rPr lang="en-US" smtClean="0"/>
              <a:pPr/>
              <a:t>4/8/2017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D649D-AE79-40BF-A3FA-C06873C5028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BD649D-AE79-40BF-A3FA-C06873C50287}"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F641B06-BD63-4F31-B274-976F1909AB71}" type="datetimeFigureOut">
              <a:rPr lang="en-US" smtClean="0"/>
              <a:pPr/>
              <a:t>4/8/2017</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15A2D797-81AA-4FA3-880E-67555070BDB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641B06-BD63-4F31-B274-976F1909AB71}" type="datetimeFigureOut">
              <a:rPr lang="en-US" smtClean="0"/>
              <a:pPr/>
              <a:t>4/8/2017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A2D797-81AA-4FA3-880E-67555070BDB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641B06-BD63-4F31-B274-976F1909AB71}" type="datetimeFigureOut">
              <a:rPr lang="en-US" smtClean="0"/>
              <a:pPr/>
              <a:t>4/8/2017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A2D797-81AA-4FA3-880E-67555070BDB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641B06-BD63-4F31-B274-976F1909AB71}" type="datetimeFigureOut">
              <a:rPr lang="en-US" smtClean="0"/>
              <a:pPr/>
              <a:t>4/8/2017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A2D797-81AA-4FA3-880E-67555070BDB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641B06-BD63-4F31-B274-976F1909AB71}" type="datetimeFigureOut">
              <a:rPr lang="en-US" smtClean="0"/>
              <a:pPr/>
              <a:t>4/8/2017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A2D797-81AA-4FA3-880E-67555070BDB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F641B06-BD63-4F31-B274-976F1909AB71}" type="datetimeFigureOut">
              <a:rPr lang="en-US" smtClean="0"/>
              <a:pPr/>
              <a:t>4/8/2017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A2D797-81AA-4FA3-880E-67555070BDB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F641B06-BD63-4F31-B274-976F1909AB71}" type="datetimeFigureOut">
              <a:rPr lang="en-US" smtClean="0"/>
              <a:pPr/>
              <a:t>4/8/2017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A2D797-81AA-4FA3-880E-67555070BDB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F641B06-BD63-4F31-B274-976F1909AB71}" type="datetimeFigureOut">
              <a:rPr lang="en-US" smtClean="0"/>
              <a:pPr/>
              <a:t>4/8/2017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A2D797-81AA-4FA3-880E-67555070BDB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641B06-BD63-4F31-B274-976F1909AB71}" type="datetimeFigureOut">
              <a:rPr lang="en-US" smtClean="0"/>
              <a:pPr/>
              <a:t>4/8/2017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A2D797-81AA-4FA3-880E-67555070BDB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F641B06-BD63-4F31-B274-976F1909AB71}" type="datetimeFigureOut">
              <a:rPr lang="en-US" smtClean="0"/>
              <a:pPr/>
              <a:t>4/8/2017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A2D797-81AA-4FA3-880E-67555070BDB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F641B06-BD63-4F31-B274-976F1909AB71}" type="datetimeFigureOut">
              <a:rPr lang="en-US" smtClean="0"/>
              <a:pPr/>
              <a:t>4/8/2017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15A2D797-81AA-4FA3-880E-67555070BDBF}"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F641B06-BD63-4F31-B274-976F1909AB71}" type="datetimeFigureOut">
              <a:rPr lang="en-US" smtClean="0"/>
              <a:pPr/>
              <a:t>4/8/2017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5A2D797-81AA-4FA3-880E-67555070BDBF}"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p:txBody>
          <a:bodyPr/>
          <a:lstStyle/>
          <a:p>
            <a:endParaRPr lang="en-US" dirty="0" smtClean="0"/>
          </a:p>
          <a:p>
            <a:endParaRPr lang="en-US" dirty="0" smtClean="0"/>
          </a:p>
          <a:p>
            <a:endParaRPr lang="en-US" sz="2000" dirty="0" smtClean="0">
              <a:latin typeface="Arial" pitchFamily="34" charset="0"/>
              <a:cs typeface="Arial" pitchFamily="34" charset="0"/>
            </a:endParaRPr>
          </a:p>
          <a:p>
            <a:endParaRPr lang="en-US" dirty="0" smtClean="0"/>
          </a:p>
          <a:p>
            <a:endParaRPr lang="en-US" dirty="0"/>
          </a:p>
        </p:txBody>
      </p:sp>
      <p:pic>
        <p:nvPicPr>
          <p:cNvPr id="4" name="Picture 2" descr="logo CG KO CIG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2800" y="304800"/>
            <a:ext cx="1684149" cy="1067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p:nvSpPr>
        <p:spPr>
          <a:xfrm>
            <a:off x="0" y="2209800"/>
            <a:ext cx="5105400" cy="1815882"/>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sr-Latn-CS" sz="2800" b="1" dirty="0" smtClean="0">
                <a:ln w="50800"/>
                <a:latin typeface="Arial" pitchFamily="34" charset="0"/>
                <a:cs typeface="Arial" pitchFamily="34" charset="0"/>
              </a:rPr>
              <a:t>PREDNOSTI UVOĐENJA TURBINSKOG</a:t>
            </a:r>
          </a:p>
          <a:p>
            <a:pPr algn="ctr"/>
            <a:r>
              <a:rPr lang="sr-Latn-CS" sz="2800" b="1" cap="none" spc="0" dirty="0" smtClean="0">
                <a:ln w="50800"/>
                <a:effectLst/>
                <a:latin typeface="Arial" pitchFamily="34" charset="0"/>
                <a:cs typeface="Arial" pitchFamily="34" charset="0"/>
              </a:rPr>
              <a:t>REGULATORA NA TE GACKO</a:t>
            </a:r>
            <a:endParaRPr lang="en-US" sz="2800" b="1" cap="none" spc="0" dirty="0">
              <a:ln w="50800"/>
              <a:effectLst/>
              <a:latin typeface="Arial" pitchFamily="34" charset="0"/>
              <a:cs typeface="Arial" pitchFamily="34" charset="0"/>
            </a:endParaRPr>
          </a:p>
        </p:txBody>
      </p:sp>
      <p:pic>
        <p:nvPicPr>
          <p:cNvPr id="13" name="Picture 12" descr="rite.jpg"/>
          <p:cNvPicPr>
            <a:picLocks noChangeAspect="1"/>
          </p:cNvPicPr>
          <p:nvPr/>
        </p:nvPicPr>
        <p:blipFill>
          <a:blip r:embed="rId4"/>
          <a:stretch>
            <a:fillRect/>
          </a:stretch>
        </p:blipFill>
        <p:spPr>
          <a:xfrm>
            <a:off x="5105399" y="1676400"/>
            <a:ext cx="4038601" cy="3581400"/>
          </a:xfrm>
          <a:prstGeom prst="rect">
            <a:avLst/>
          </a:prstGeom>
        </p:spPr>
      </p:pic>
      <p:pic>
        <p:nvPicPr>
          <p:cNvPr id="9220" name="Picture 4" descr="Резултат слика за TERMOELEKTRANA GACKO LOGO"/>
          <p:cNvPicPr>
            <a:picLocks noChangeAspect="1" noChangeArrowheads="1"/>
          </p:cNvPicPr>
          <p:nvPr/>
        </p:nvPicPr>
        <p:blipFill>
          <a:blip r:embed="rId5"/>
          <a:srcRect/>
          <a:stretch>
            <a:fillRect/>
          </a:stretch>
        </p:blipFill>
        <p:spPr bwMode="auto">
          <a:xfrm>
            <a:off x="228600" y="381000"/>
            <a:ext cx="2514600" cy="990600"/>
          </a:xfrm>
          <a:prstGeom prst="rect">
            <a:avLst/>
          </a:prstGeom>
          <a:noFill/>
        </p:spPr>
      </p:pic>
      <p:sp>
        <p:nvSpPr>
          <p:cNvPr id="16" name="TextBox 15"/>
          <p:cNvSpPr txBox="1"/>
          <p:nvPr/>
        </p:nvSpPr>
        <p:spPr>
          <a:xfrm>
            <a:off x="304800" y="5638800"/>
            <a:ext cx="8610600" cy="923330"/>
          </a:xfrm>
          <a:prstGeom prst="rect">
            <a:avLst/>
          </a:prstGeom>
          <a:noFill/>
        </p:spPr>
        <p:txBody>
          <a:bodyPr wrap="square" rtlCol="0">
            <a:spAutoFit/>
          </a:bodyPr>
          <a:lstStyle/>
          <a:p>
            <a:pPr algn="just"/>
            <a:r>
              <a:rPr lang="sr-Latn-CS" dirty="0" smtClean="0">
                <a:uFill>
                  <a:solidFill>
                    <a:schemeClr val="bg1"/>
                  </a:solidFill>
                </a:uFill>
                <a:latin typeface="Arial" pitchFamily="34" charset="0"/>
              </a:rPr>
              <a:t>Igor Milojević, dipl.el.inž</a:t>
            </a:r>
            <a:r>
              <a:rPr lang="en-US" dirty="0" smtClean="0">
                <a:uFill>
                  <a:solidFill>
                    <a:schemeClr val="bg1"/>
                  </a:solidFill>
                </a:uFill>
                <a:latin typeface="Arial" pitchFamily="34" charset="0"/>
              </a:rPr>
              <a:t>                                 </a:t>
            </a:r>
            <a:r>
              <a:rPr lang="en-US" dirty="0" smtClean="0">
                <a:uFill>
                  <a:solidFill>
                    <a:schemeClr val="bg1"/>
                  </a:solidFill>
                </a:uFill>
                <a:latin typeface="Arial" pitchFamily="34" charset="0"/>
              </a:rPr>
              <a:t>    </a:t>
            </a:r>
            <a:r>
              <a:rPr lang="sr-Latn-CS" dirty="0" smtClean="0">
                <a:uFill>
                  <a:solidFill>
                    <a:schemeClr val="bg1"/>
                  </a:solidFill>
                </a:uFill>
                <a:latin typeface="Arial" pitchFamily="34" charset="0"/>
              </a:rPr>
              <a:t>  </a:t>
            </a:r>
            <a:r>
              <a:rPr lang="en-US" dirty="0" err="1" smtClean="0">
                <a:uFill>
                  <a:solidFill>
                    <a:schemeClr val="bg1"/>
                  </a:solidFill>
                </a:uFill>
                <a:latin typeface="Arial" pitchFamily="34" charset="0"/>
              </a:rPr>
              <a:t>mr</a:t>
            </a:r>
            <a:r>
              <a:rPr lang="en-US" dirty="0" smtClean="0">
                <a:uFill>
                  <a:solidFill>
                    <a:schemeClr val="bg1"/>
                  </a:solidFill>
                </a:uFill>
                <a:latin typeface="Arial" pitchFamily="34" charset="0"/>
              </a:rPr>
              <a:t> Borivoje Vuji</a:t>
            </a:r>
            <a:r>
              <a:rPr lang="sr-Latn-CS" dirty="0" smtClean="0">
                <a:uFill>
                  <a:solidFill>
                    <a:schemeClr val="bg1"/>
                  </a:solidFill>
                </a:uFill>
                <a:latin typeface="Arial" pitchFamily="34" charset="0"/>
              </a:rPr>
              <a:t>čić, dipl.maš.inž</a:t>
            </a:r>
            <a:r>
              <a:rPr lang="en-US" dirty="0" smtClean="0">
                <a:uFill>
                  <a:solidFill>
                    <a:schemeClr val="bg1"/>
                  </a:solidFill>
                </a:uFill>
                <a:latin typeface="Arial" pitchFamily="34" charset="0"/>
              </a:rPr>
              <a:t>          </a:t>
            </a:r>
            <a:endParaRPr lang="sr-Latn-CS" dirty="0" smtClean="0">
              <a:uFill>
                <a:solidFill>
                  <a:schemeClr val="bg1"/>
                </a:solidFill>
              </a:uFill>
              <a:latin typeface="Arial" pitchFamily="34" charset="0"/>
            </a:endParaRPr>
          </a:p>
          <a:p>
            <a:pPr algn="just"/>
            <a:r>
              <a:rPr lang="sr-Latn-CS" dirty="0" smtClean="0">
                <a:uFill>
                  <a:solidFill>
                    <a:schemeClr val="bg1"/>
                  </a:solidFill>
                </a:uFill>
                <a:latin typeface="Arial" pitchFamily="34" charset="0"/>
              </a:rPr>
              <a:t>ZP ‘’RiTE Gacko’’ a.d. Gacko                               ZP ‘’RiTE Gacko’’ a.d. Gacko</a:t>
            </a:r>
          </a:p>
          <a:p>
            <a:pPr algn="just"/>
            <a:r>
              <a:rPr lang="sr-Latn-CS" dirty="0" smtClean="0">
                <a:uFill>
                  <a:solidFill>
                    <a:schemeClr val="bg1"/>
                  </a:solidFill>
                </a:uFill>
                <a:latin typeface="Arial" pitchFamily="34" charset="0"/>
              </a:rPr>
              <a:t>milojevic.igor82</a:t>
            </a:r>
            <a:r>
              <a:rPr lang="en-US" dirty="0" smtClean="0">
                <a:uFill>
                  <a:solidFill>
                    <a:schemeClr val="bg1"/>
                  </a:solidFill>
                </a:uFill>
                <a:latin typeface="Arial" pitchFamily="34" charset="0"/>
              </a:rPr>
              <a:t>@</a:t>
            </a:r>
            <a:r>
              <a:rPr lang="en-US" dirty="0" err="1" smtClean="0">
                <a:uFill>
                  <a:solidFill>
                    <a:schemeClr val="bg1"/>
                  </a:solidFill>
                </a:uFill>
                <a:latin typeface="Arial" pitchFamily="34" charset="0"/>
              </a:rPr>
              <a:t>gmail.com</a:t>
            </a:r>
            <a:r>
              <a:rPr lang="sr-Latn-CS" dirty="0" smtClean="0">
                <a:uFill>
                  <a:solidFill>
                    <a:schemeClr val="bg1"/>
                  </a:solidFill>
                </a:uFill>
                <a:latin typeface="Arial" pitchFamily="34" charset="0"/>
              </a:rPr>
              <a:t>                               </a:t>
            </a:r>
            <a:r>
              <a:rPr lang="sr-Latn-CS" dirty="0" smtClean="0">
                <a:uFill>
                  <a:solidFill>
                    <a:schemeClr val="bg1"/>
                  </a:solidFill>
                </a:uFill>
                <a:latin typeface="Arial" pitchFamily="34" charset="0"/>
              </a:rPr>
              <a:t> </a:t>
            </a:r>
            <a:r>
              <a:rPr lang="sr-Latn-CS" dirty="0" smtClean="0">
                <a:uFill>
                  <a:solidFill>
                    <a:schemeClr val="bg1"/>
                  </a:solidFill>
                </a:uFill>
                <a:latin typeface="Arial" pitchFamily="34" charset="0"/>
              </a:rPr>
              <a:t>borivoje.vujicic</a:t>
            </a:r>
            <a:r>
              <a:rPr lang="en-US" dirty="0" smtClean="0">
                <a:uFill>
                  <a:solidFill>
                    <a:schemeClr val="bg1"/>
                  </a:solidFill>
                </a:uFill>
                <a:latin typeface="Arial" pitchFamily="34" charset="0"/>
              </a:rPr>
              <a:t>@ritegacko-rs.ba</a:t>
            </a:r>
            <a:endParaRPr lang="en-US" dirty="0">
              <a:uFill>
                <a:solidFill>
                  <a:schemeClr val="bg1"/>
                </a:solidFill>
              </a:uFill>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F:\Igor šeme\sl.2.1.BMP"/>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810000" y="2286000"/>
            <a:ext cx="5029200" cy="3962400"/>
          </a:xfrm>
          <a:prstGeom prst="rect">
            <a:avLst/>
          </a:prstGeom>
          <a:noFill/>
          <a:ln>
            <a:noFill/>
          </a:ln>
        </p:spPr>
      </p:pic>
      <p:pic>
        <p:nvPicPr>
          <p:cNvPr id="3" name="Picture 4" descr="Резултат слика за TERMOELEKTRANA GACKO LOGO"/>
          <p:cNvPicPr>
            <a:picLocks noChangeAspect="1" noChangeArrowheads="1"/>
          </p:cNvPicPr>
          <p:nvPr/>
        </p:nvPicPr>
        <p:blipFill>
          <a:blip r:embed="rId3"/>
          <a:srcRect/>
          <a:stretch>
            <a:fillRect/>
          </a:stretch>
        </p:blipFill>
        <p:spPr bwMode="auto">
          <a:xfrm>
            <a:off x="228600" y="228600"/>
            <a:ext cx="2514600" cy="990600"/>
          </a:xfrm>
          <a:prstGeom prst="rect">
            <a:avLst/>
          </a:prstGeom>
          <a:noFill/>
        </p:spPr>
      </p:pic>
      <p:pic>
        <p:nvPicPr>
          <p:cNvPr id="5" name="Picture 2" descr="logo CG KO CIGR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62800" y="152400"/>
            <a:ext cx="1684149" cy="1067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990600" y="1447801"/>
            <a:ext cx="7848600" cy="400110"/>
          </a:xfrm>
          <a:prstGeom prst="rect">
            <a:avLst/>
          </a:prstGeom>
        </p:spPr>
        <p:txBody>
          <a:bodyPr wrap="square">
            <a:spAutoFit/>
          </a:bodyPr>
          <a:lstStyle/>
          <a:p>
            <a:pPr algn="ctr"/>
            <a:r>
              <a:rPr lang="sr-Latn-BA" sz="2000" b="1" dirty="0" smtClean="0">
                <a:latin typeface="Arial" pitchFamily="34" charset="0"/>
                <a:cs typeface="Arial" pitchFamily="34" charset="0"/>
              </a:rPr>
              <a:t>DIGITALNO-HIDRAULIČNI SISTEM UPRAVLJANJA TURBINOM</a:t>
            </a:r>
            <a:endParaRPr lang="en-US" sz="2000" dirty="0"/>
          </a:p>
        </p:txBody>
      </p:sp>
      <p:pic>
        <p:nvPicPr>
          <p:cNvPr id="7" name="Picture 6" descr="20170207_100928.jpg"/>
          <p:cNvPicPr>
            <a:picLocks noChangeAspect="1"/>
          </p:cNvPicPr>
          <p:nvPr/>
        </p:nvPicPr>
        <p:blipFill>
          <a:blip r:embed="rId5" cstate="print"/>
          <a:stretch>
            <a:fillRect/>
          </a:stretch>
        </p:blipFill>
        <p:spPr>
          <a:xfrm>
            <a:off x="228600" y="2286000"/>
            <a:ext cx="3429000" cy="3962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81000"/>
            <a:ext cx="8305800" cy="1447800"/>
          </a:xfrm>
        </p:spPr>
        <p:txBody>
          <a:bodyPr>
            <a:normAutofit/>
          </a:bodyPr>
          <a:lstStyle/>
          <a:p>
            <a:pPr algn="ctr"/>
            <a:r>
              <a:rPr lang="sr-Latn-BA" sz="2000" b="1" dirty="0" smtClean="0">
                <a:solidFill>
                  <a:schemeClr val="tx1"/>
                </a:solidFill>
                <a:latin typeface="Arial" pitchFamily="34" charset="0"/>
                <a:cs typeface="Arial" pitchFamily="34" charset="0"/>
              </a:rPr>
              <a:t>DIGITALNO-HIDRAULIČNI SISTEM UPRAVLJANJA TURBINOM</a:t>
            </a:r>
            <a:endParaRPr lang="en-US" sz="20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57200" y="2209800"/>
            <a:ext cx="8229600" cy="4648200"/>
          </a:xfrm>
        </p:spPr>
        <p:txBody>
          <a:bodyPr>
            <a:normAutofit lnSpcReduction="10000"/>
          </a:bodyPr>
          <a:lstStyle/>
          <a:p>
            <a:r>
              <a:rPr lang="sr-Latn-BA" sz="2000" dirty="0" smtClean="0">
                <a:latin typeface="Arial" pitchFamily="34" charset="0"/>
                <a:cs typeface="Arial" pitchFamily="34" charset="0"/>
              </a:rPr>
              <a:t>Operator ima informaciju o 1. brzini obrtanja rotora turbine, 2. pritisku primarne pare ispred turbine, 3. snazi bloka, 4. „spremnosti“ ventila, 5. proradi eksternih zaštita, 6. proradi kotlovskih zaštita, 7. isključenju turbine preklopkom sa pulta, 8. prekoračenja brzine, 9. neispravnosti mjerenja brzine obrtanja, 10. neispravnosti senzora brzine, 11. procentu otvorenosti RVCVP1-7, RVCSP1-2, BV1-2 itd.</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sr-Latn-BA" sz="2000" dirty="0" smtClean="0">
                <a:latin typeface="Arial" pitchFamily="34" charset="0"/>
                <a:cs typeface="Arial" pitchFamily="34" charset="0"/>
              </a:rPr>
              <a:t>Osim toga, preko grafičkog interfejsa operator može da: 1. izabere jednu od četiri načina regulacije (brzine, položaja, pritiska ili snage), 2. mogućnost zadavanja pritiska vrijednosti primarne pare, 3. mogućnost izbora režima rada (AUTO, RUCNO), 4. mogućnost izbora ručne ili automatske sinhronizacije te 5. testiranja prekobrzinskih zaštita turbine. </a:t>
            </a:r>
            <a:br>
              <a:rPr lang="sr-Latn-BA" sz="2000" dirty="0" smtClean="0">
                <a:latin typeface="Arial" pitchFamily="34" charset="0"/>
                <a:cs typeface="Arial" pitchFamily="34" charset="0"/>
              </a:rPr>
            </a:br>
            <a:r>
              <a:rPr lang="sr-Latn-BA" sz="2000" dirty="0" smtClean="0">
                <a:latin typeface="Arial" pitchFamily="34" charset="0"/>
                <a:cs typeface="Arial" pitchFamily="34" charset="0"/>
              </a:rPr>
              <a:t>TC radi u osnovom  automatskom načinu rada. </a:t>
            </a:r>
          </a:p>
          <a:p>
            <a:pPr>
              <a:buNone/>
            </a:pPr>
            <a:r>
              <a:rPr lang="en-US" sz="2000" dirty="0" smtClean="0">
                <a:solidFill>
                  <a:schemeClr val="bg1"/>
                </a:solidFill>
                <a:latin typeface="Arial" pitchFamily="34" charset="0"/>
                <a:cs typeface="Arial" pitchFamily="34" charset="0"/>
              </a:rPr>
              <a:t/>
            </a:r>
            <a:br>
              <a:rPr lang="en-US" sz="2000" dirty="0" smtClean="0">
                <a:solidFill>
                  <a:schemeClr val="bg1"/>
                </a:solidFill>
                <a:latin typeface="Arial" pitchFamily="34" charset="0"/>
                <a:cs typeface="Arial" pitchFamily="34" charset="0"/>
              </a:rPr>
            </a:br>
            <a:r>
              <a:rPr lang="en-US" sz="2000" dirty="0" smtClean="0"/>
              <a:t/>
            </a:r>
            <a:br>
              <a:rPr lang="en-US" sz="2000" dirty="0" smtClean="0"/>
            </a:br>
            <a:endParaRPr lang="en-US" sz="2000" dirty="0"/>
          </a:p>
        </p:txBody>
      </p:sp>
      <p:pic>
        <p:nvPicPr>
          <p:cNvPr id="5" name="Picture 4" descr="Резултат слика за TERMOELEKTRANA GACKO LOGO"/>
          <p:cNvPicPr>
            <a:picLocks noChangeAspect="1" noChangeArrowheads="1"/>
          </p:cNvPicPr>
          <p:nvPr/>
        </p:nvPicPr>
        <p:blipFill>
          <a:blip r:embed="rId2"/>
          <a:srcRect/>
          <a:stretch>
            <a:fillRect/>
          </a:stretch>
        </p:blipFill>
        <p:spPr bwMode="auto">
          <a:xfrm>
            <a:off x="228600" y="228600"/>
            <a:ext cx="2514600" cy="990600"/>
          </a:xfrm>
          <a:prstGeom prst="rect">
            <a:avLst/>
          </a:prstGeom>
          <a:noFill/>
        </p:spPr>
      </p:pic>
      <p:pic>
        <p:nvPicPr>
          <p:cNvPr id="6" name="Picture 2" descr="logo CG KO CIG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2800" y="152400"/>
            <a:ext cx="1684149" cy="1067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descr="Turbinski regulator.jpg"/>
          <p:cNvPicPr>
            <a:picLocks noGrp="1" noChangeAspect="1"/>
          </p:cNvPicPr>
          <p:nvPr>
            <p:ph idx="4294967295"/>
          </p:nvPr>
        </p:nvPicPr>
        <p:blipFill>
          <a:blip r:embed="rId2"/>
          <a:stretch>
            <a:fillRect/>
          </a:stretch>
        </p:blipFill>
        <p:spPr>
          <a:xfrm>
            <a:off x="1066800" y="2286000"/>
            <a:ext cx="6781800" cy="4038600"/>
          </a:xfrm>
        </p:spPr>
      </p:pic>
      <p:pic>
        <p:nvPicPr>
          <p:cNvPr id="3" name="Picture 2" descr="Резултат слика за TERMOELEKTRANA GACKO LOGO"/>
          <p:cNvPicPr>
            <a:picLocks noChangeAspect="1" noChangeArrowheads="1"/>
          </p:cNvPicPr>
          <p:nvPr/>
        </p:nvPicPr>
        <p:blipFill>
          <a:blip r:embed="rId3"/>
          <a:srcRect/>
          <a:stretch>
            <a:fillRect/>
          </a:stretch>
        </p:blipFill>
        <p:spPr bwMode="auto">
          <a:xfrm>
            <a:off x="228600" y="228600"/>
            <a:ext cx="2514600" cy="990600"/>
          </a:xfrm>
          <a:prstGeom prst="rect">
            <a:avLst/>
          </a:prstGeom>
          <a:noFill/>
        </p:spPr>
      </p:pic>
      <p:pic>
        <p:nvPicPr>
          <p:cNvPr id="4" name="Picture 2" descr="logo CG KO CIGR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62800" y="152400"/>
            <a:ext cx="1684149" cy="1067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1219200" y="1295401"/>
            <a:ext cx="7620000" cy="400110"/>
          </a:xfrm>
          <a:prstGeom prst="rect">
            <a:avLst/>
          </a:prstGeom>
        </p:spPr>
        <p:txBody>
          <a:bodyPr wrap="square">
            <a:spAutoFit/>
          </a:bodyPr>
          <a:lstStyle/>
          <a:p>
            <a:r>
              <a:rPr lang="sr-Latn-BA" sz="2000" b="1" dirty="0" smtClean="0">
                <a:latin typeface="Arial" pitchFamily="34" charset="0"/>
                <a:cs typeface="Arial" pitchFamily="34" charset="0"/>
              </a:rPr>
              <a:t>GRAFIČKI PRIKAZ OPERATERSKOG MMI INTERFEJSA</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53312"/>
          </a:xfrm>
        </p:spPr>
        <p:txBody>
          <a:bodyPr>
            <a:normAutofit/>
          </a:bodyPr>
          <a:lstStyle/>
          <a:p>
            <a:r>
              <a:rPr lang="sr-Latn-CS" sz="3200" b="1" dirty="0" smtClean="0">
                <a:solidFill>
                  <a:schemeClr val="tx1"/>
                </a:solidFill>
                <a:latin typeface="Arial" pitchFamily="34" charset="0"/>
                <a:cs typeface="Arial" pitchFamily="34" charset="0"/>
              </a:rPr>
              <a:t>PREDNOSTI TURBINSKOG KONTROLERA</a:t>
            </a:r>
            <a:endParaRPr lang="en-US" sz="32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457200" y="2286000"/>
            <a:ext cx="8229600" cy="4267200"/>
          </a:xfrm>
        </p:spPr>
        <p:txBody>
          <a:bodyPr>
            <a:normAutofit fontScale="70000" lnSpcReduction="20000"/>
          </a:bodyPr>
          <a:lstStyle/>
          <a:p>
            <a:pPr algn="just"/>
            <a:r>
              <a:rPr lang="en-US" dirty="0" smtClean="0">
                <a:latin typeface="Arial" pitchFamily="34" charset="0"/>
                <a:cs typeface="Arial" pitchFamily="34" charset="0"/>
              </a:rPr>
              <a:t>           </a:t>
            </a:r>
            <a:r>
              <a:rPr lang="hr-HR" dirty="0" smtClean="0">
                <a:latin typeface="Arial" pitchFamily="34" charset="0"/>
                <a:cs typeface="Arial" pitchFamily="34" charset="0"/>
              </a:rPr>
              <a:t>Značajno se povećava fleksibilnost sistema, povećava se kvalitet regulacije turbine, smanjuje statička greška, povećava pouzdanost i raspoloživost sistema upravljanja.</a:t>
            </a:r>
            <a:endParaRPr lang="en-US" dirty="0" smtClean="0">
              <a:latin typeface="Arial" pitchFamily="34" charset="0"/>
              <a:cs typeface="Arial" pitchFamily="34" charset="0"/>
            </a:endParaRPr>
          </a:p>
          <a:p>
            <a:pPr algn="just"/>
            <a:r>
              <a:rPr lang="hr-HR" dirty="0" smtClean="0">
                <a:latin typeface="Arial" pitchFamily="34" charset="0"/>
                <a:cs typeface="Arial" pitchFamily="34" charset="0"/>
              </a:rPr>
              <a:t>           Isključuje se uticaj nelinearnosti , inercije i statičke greške servo pojačavača. Izvršena je sveobuhvatana rekonstrukcija, isključenjem iz funkcije servomotora, što uproštava rad i smanjuje cijenu remonta i održavanja.</a:t>
            </a:r>
            <a:endParaRPr lang="en-US" dirty="0" smtClean="0">
              <a:latin typeface="Arial" pitchFamily="34" charset="0"/>
              <a:cs typeface="Arial" pitchFamily="34" charset="0"/>
            </a:endParaRPr>
          </a:p>
          <a:p>
            <a:pPr algn="just"/>
            <a:r>
              <a:rPr lang="hr-HR" dirty="0" smtClean="0">
                <a:latin typeface="Arial" pitchFamily="34" charset="0"/>
                <a:cs typeface="Arial" pitchFamily="34" charset="0"/>
              </a:rPr>
              <a:t>.      </a:t>
            </a:r>
            <a:r>
              <a:rPr lang="en-US" dirty="0" smtClean="0">
                <a:latin typeface="Arial" pitchFamily="34" charset="0"/>
                <a:cs typeface="Arial" pitchFamily="34" charset="0"/>
              </a:rPr>
              <a:t>   </a:t>
            </a:r>
            <a:r>
              <a:rPr lang="hr-HR" dirty="0" smtClean="0">
                <a:latin typeface="Arial" pitchFamily="34" charset="0"/>
                <a:cs typeface="Arial" pitchFamily="34" charset="0"/>
              </a:rPr>
              <a:t> Ovaj koncept izbacuje sve stare hidrauličke regulacione komponente, zadržavajući samo dosadašnje hidrauličke cilindre koji direktno pokreću regulacione parne ventile.                                                                        </a:t>
            </a:r>
            <a:endParaRPr lang="en-US" dirty="0" smtClean="0">
              <a:latin typeface="Arial" pitchFamily="34" charset="0"/>
              <a:cs typeface="Arial" pitchFamily="34" charset="0"/>
            </a:endParaRPr>
          </a:p>
          <a:p>
            <a:pPr algn="just"/>
            <a:r>
              <a:rPr lang="hr-HR" dirty="0" smtClean="0">
                <a:latin typeface="Arial" pitchFamily="34" charset="0"/>
                <a:cs typeface="Arial" pitchFamily="34" charset="0"/>
              </a:rPr>
              <a:t>            Turbinski regulator omogućava precizno programiranje funkcije otvaranja svakog regulacionog ventila u zavisnosti od jednog zajedničkog ili više posebnih analognih signala (4-20mA).                                                                                                                                          </a:t>
            </a:r>
            <a:endParaRPr lang="en-US" dirty="0" smtClean="0">
              <a:latin typeface="Arial" pitchFamily="34" charset="0"/>
              <a:cs typeface="Arial" pitchFamily="34" charset="0"/>
            </a:endParaRPr>
          </a:p>
          <a:p>
            <a:pPr algn="just"/>
            <a:r>
              <a:rPr lang="hr-HR" dirty="0" smtClean="0">
                <a:latin typeface="Arial" pitchFamily="34" charset="0"/>
                <a:cs typeface="Arial" pitchFamily="34" charset="0"/>
              </a:rPr>
              <a:t>             Mogućnost nezavisne precizne regulacije svakog regulacionog ventila posebno, koji se direktno odražava na koeficijent korisnog dejstva pretvaranja energije pare u električnu energiju.</a:t>
            </a:r>
            <a:endParaRPr lang="en-US" dirty="0" smtClean="0">
              <a:latin typeface="Arial" pitchFamily="34" charset="0"/>
              <a:cs typeface="Arial" pitchFamily="34" charset="0"/>
            </a:endParaRPr>
          </a:p>
          <a:p>
            <a:pPr algn="just"/>
            <a:r>
              <a:rPr lang="hr-HR" b="1" dirty="0" smtClean="0">
                <a:latin typeface="Arial" pitchFamily="34" charset="0"/>
                <a:cs typeface="Arial" pitchFamily="34" charset="0"/>
              </a:rPr>
              <a:t> </a:t>
            </a:r>
            <a:endParaRPr lang="en-US" dirty="0">
              <a:latin typeface="Arial" pitchFamily="34" charset="0"/>
              <a:cs typeface="Arial" pitchFamily="34" charset="0"/>
            </a:endParaRPr>
          </a:p>
        </p:txBody>
      </p:sp>
      <p:pic>
        <p:nvPicPr>
          <p:cNvPr id="4" name="Picture 3" descr="Резултат слика за TERMOELEKTRANA GACKO LOGO"/>
          <p:cNvPicPr>
            <a:picLocks noChangeAspect="1" noChangeArrowheads="1"/>
          </p:cNvPicPr>
          <p:nvPr/>
        </p:nvPicPr>
        <p:blipFill>
          <a:blip r:embed="rId2"/>
          <a:srcRect/>
          <a:stretch>
            <a:fillRect/>
          </a:stretch>
        </p:blipFill>
        <p:spPr bwMode="auto">
          <a:xfrm>
            <a:off x="228600" y="228600"/>
            <a:ext cx="2514600" cy="990600"/>
          </a:xfrm>
          <a:prstGeom prst="rect">
            <a:avLst/>
          </a:prstGeom>
          <a:noFill/>
        </p:spPr>
      </p:pic>
      <p:pic>
        <p:nvPicPr>
          <p:cNvPr id="5" name="Picture 2" descr="logo CG KO CIG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2800" y="152400"/>
            <a:ext cx="1684149" cy="1067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go CG KO CIG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6200" y="0"/>
            <a:ext cx="1263112" cy="1067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5673170"/>
            <a:ext cx="9144000" cy="1200329"/>
          </a:xfrm>
          <a:prstGeom prst="rect">
            <a:avLst/>
          </a:prstGeom>
        </p:spPr>
        <p:txBody>
          <a:bodyPr wrap="square">
            <a:spAutoFit/>
          </a:bodyPr>
          <a:lstStyle/>
          <a:p>
            <a:r>
              <a:rPr lang="de-DE" dirty="0" smtClean="0">
                <a:solidFill>
                  <a:schemeClr val="bg1"/>
                </a:solidFill>
                <a:effectLst/>
                <a:latin typeface="Arial" panose="020B0604020202020204" pitchFamily="34" charset="0"/>
                <a:ea typeface="Times New Roman" panose="02020603050405020304" pitchFamily="18" charset="0"/>
              </a:rPr>
              <a:t> </a:t>
            </a:r>
            <a:endParaRPr lang="en-US" dirty="0" smtClean="0">
              <a:solidFill>
                <a:schemeClr val="bg1"/>
              </a:solidFill>
              <a:effectLst/>
              <a:latin typeface="Times New Roman" panose="02020603050405020304" pitchFamily="18" charset="0"/>
              <a:ea typeface="Times New Roman" panose="02020603050405020304" pitchFamily="18" charset="0"/>
            </a:endParaRPr>
          </a:p>
          <a:p>
            <a:r>
              <a:rPr lang="hr-HR" dirty="0" smtClean="0">
                <a:latin typeface="Arial" panose="020B0604020202020204" pitchFamily="34" charset="0"/>
                <a:ea typeface="Times New Roman" panose="02020603050405020304" pitchFamily="18" charset="0"/>
              </a:rPr>
              <a:t>Igor Milojević</a:t>
            </a:r>
            <a:r>
              <a:rPr lang="hr-HR" dirty="0" smtClean="0">
                <a:effectLst/>
                <a:latin typeface="Arial" panose="020B0604020202020204" pitchFamily="34" charset="0"/>
                <a:ea typeface="Times New Roman" panose="02020603050405020304" pitchFamily="18" charset="0"/>
              </a:rPr>
              <a:t>, dipl.</a:t>
            </a:r>
            <a:r>
              <a:rPr lang="en-US" dirty="0" smtClean="0">
                <a:effectLst/>
                <a:latin typeface="Arial" panose="020B0604020202020204" pitchFamily="34" charset="0"/>
                <a:ea typeface="Times New Roman" panose="02020603050405020304" pitchFamily="18" charset="0"/>
              </a:rPr>
              <a:t>el.in</a:t>
            </a:r>
            <a:r>
              <a:rPr lang="sr-Latn-CS" dirty="0" smtClean="0">
                <a:latin typeface="Arial" panose="020B0604020202020204" pitchFamily="34" charset="0"/>
                <a:ea typeface="Times New Roman" panose="02020603050405020304" pitchFamily="18" charset="0"/>
              </a:rPr>
              <a:t>ž</a:t>
            </a:r>
            <a:r>
              <a:rPr lang="en-US" dirty="0" smtClean="0">
                <a:effectLst/>
                <a:latin typeface="Arial" panose="020B0604020202020204" pitchFamily="34" charset="0"/>
                <a:ea typeface="Times New Roman" panose="02020603050405020304" pitchFamily="18" charset="0"/>
              </a:rPr>
              <a:t> </a:t>
            </a:r>
            <a:r>
              <a:rPr lang="sr-Latn-CS" dirty="0" smtClean="0">
                <a:effectLst/>
                <a:latin typeface="Arial" panose="020B0604020202020204" pitchFamily="34" charset="0"/>
                <a:ea typeface="Times New Roman" panose="02020603050405020304" pitchFamily="18" charset="0"/>
              </a:rPr>
              <a:t>                                             mr Borivoje Vujičić, dipl.maš.inž  </a:t>
            </a:r>
            <a:endParaRPr lang="en-US" dirty="0" smtClean="0">
              <a:effectLst/>
              <a:latin typeface="Arial" panose="020B0604020202020204" pitchFamily="34" charset="0"/>
              <a:ea typeface="Times New Roman" panose="02020603050405020304" pitchFamily="18" charset="0"/>
            </a:endParaRPr>
          </a:p>
          <a:p>
            <a:r>
              <a:rPr lang="hr-HR" dirty="0" smtClean="0">
                <a:latin typeface="Arial" panose="020B0604020202020204" pitchFamily="34" charset="0"/>
                <a:ea typeface="Times New Roman" panose="02020603050405020304" pitchFamily="18" charset="0"/>
              </a:rPr>
              <a:t>ZP ‘’RiTE Gacko’’ a.d. Gacko                                      ZP ‘’RiTE Gacko’’ a.d. Gacko</a:t>
            </a:r>
            <a:endParaRPr lang="en-US" dirty="0" smtClean="0">
              <a:effectLst/>
              <a:latin typeface="Arial" panose="020B0604020202020204" pitchFamily="34" charset="0"/>
              <a:ea typeface="Times New Roman" panose="02020603050405020304" pitchFamily="18" charset="0"/>
            </a:endParaRPr>
          </a:p>
          <a:p>
            <a:r>
              <a:rPr lang="hr-HR" dirty="0" smtClean="0">
                <a:latin typeface="Arial" panose="020B0604020202020204" pitchFamily="34" charset="0"/>
                <a:ea typeface="Times New Roman" panose="02020603050405020304" pitchFamily="18" charset="0"/>
              </a:rPr>
              <a:t>milojevic.igor82</a:t>
            </a:r>
            <a:r>
              <a:rPr lang="en-US" dirty="0" smtClean="0">
                <a:latin typeface="Arial" panose="020B0604020202020204" pitchFamily="34" charset="0"/>
                <a:ea typeface="Times New Roman" panose="02020603050405020304" pitchFamily="18" charset="0"/>
              </a:rPr>
              <a:t>@gmail.com</a:t>
            </a:r>
            <a:r>
              <a:rPr lang="sr-Latn-CS" dirty="0" smtClean="0">
                <a:latin typeface="Arial" panose="020B0604020202020204" pitchFamily="34" charset="0"/>
                <a:ea typeface="Times New Roman" panose="02020603050405020304" pitchFamily="18" charset="0"/>
              </a:rPr>
              <a:t>                                       borivoje.vujicic</a:t>
            </a:r>
            <a:r>
              <a:rPr lang="en-US" dirty="0" smtClean="0">
                <a:latin typeface="Arial" panose="020B0604020202020204" pitchFamily="34" charset="0"/>
                <a:ea typeface="Times New Roman" panose="02020603050405020304" pitchFamily="18" charset="0"/>
              </a:rPr>
              <a:t>@ritegacko-rs.ba</a:t>
            </a:r>
            <a:endParaRPr lang="en-US" dirty="0"/>
          </a:p>
        </p:txBody>
      </p:sp>
      <p:sp>
        <p:nvSpPr>
          <p:cNvPr id="12" name="Rectangle 11"/>
          <p:cNvSpPr/>
          <p:nvPr/>
        </p:nvSpPr>
        <p:spPr>
          <a:xfrm>
            <a:off x="47833" y="1098178"/>
            <a:ext cx="5374037" cy="584775"/>
          </a:xfrm>
          <a:prstGeom prst="rect">
            <a:avLst/>
          </a:prstGeom>
        </p:spPr>
        <p:txBody>
          <a:bodyPr wrap="square">
            <a:spAutoFit/>
          </a:bodyPr>
          <a:lstStyle/>
          <a:p>
            <a:pPr algn="ctr">
              <a:tabLst>
                <a:tab pos="2969895" algn="ctr"/>
                <a:tab pos="5940425" algn="r"/>
              </a:tabLst>
            </a:pPr>
            <a:r>
              <a:rPr lang="en-US" sz="1600" b="1" dirty="0" smtClean="0">
                <a:latin typeface="Arial" panose="020B0604020202020204" pitchFamily="34" charset="0"/>
                <a:ea typeface="Times New Roman" panose="02020603050405020304" pitchFamily="18" charset="0"/>
              </a:rPr>
              <a:t>PREDNOSTI UVO</a:t>
            </a:r>
            <a:r>
              <a:rPr lang="sr-Latn-CS" sz="1600" b="1" dirty="0" smtClean="0">
                <a:latin typeface="Arial" panose="020B0604020202020204" pitchFamily="34" charset="0"/>
                <a:ea typeface="Times New Roman" panose="02020603050405020304" pitchFamily="18" charset="0"/>
              </a:rPr>
              <a:t>ĐENJA TURBINSKOG REGULATORA NA TE GACKO</a:t>
            </a:r>
            <a:endParaRPr lang="en-US" sz="11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368680" y="2058159"/>
            <a:ext cx="4524905" cy="1754326"/>
          </a:xfrm>
          <a:prstGeom prst="rect">
            <a:avLst/>
          </a:prstGeom>
        </p:spPr>
        <p:txBody>
          <a:bodyPr wrap="square">
            <a:spAutoFit/>
          </a:bodyPr>
          <a:lstStyle/>
          <a:p>
            <a:pPr algn="ctr">
              <a:tabLst>
                <a:tab pos="2969895" algn="ctr"/>
                <a:tab pos="5940425" algn="r"/>
              </a:tabLst>
            </a:pPr>
            <a:r>
              <a:rPr lang="en-US" sz="5400" b="1" dirty="0" smtClean="0">
                <a:effectLst/>
                <a:latin typeface="Arial" panose="020B0604020202020204" pitchFamily="34" charset="0"/>
                <a:ea typeface="Times New Roman" panose="02020603050405020304" pitchFamily="18" charset="0"/>
              </a:rPr>
              <a:t>HVALA NA PAŽNJI </a:t>
            </a:r>
            <a:endParaRPr lang="en-US" sz="4000" dirty="0">
              <a:effectLst/>
              <a:latin typeface="Times New Roman" panose="02020603050405020304" pitchFamily="18" charset="0"/>
              <a:ea typeface="Times New Roman" panose="02020603050405020304" pitchFamily="18" charset="0"/>
            </a:endParaRPr>
          </a:p>
        </p:txBody>
      </p:sp>
      <p:pic>
        <p:nvPicPr>
          <p:cNvPr id="14" name="Picture 13" descr="Резултат слика за TERMOELEKTRANA GACKO LOGO"/>
          <p:cNvPicPr>
            <a:picLocks noChangeAspect="1" noChangeArrowheads="1"/>
          </p:cNvPicPr>
          <p:nvPr/>
        </p:nvPicPr>
        <p:blipFill>
          <a:blip r:embed="rId3"/>
          <a:srcRect/>
          <a:stretch>
            <a:fillRect/>
          </a:stretch>
        </p:blipFill>
        <p:spPr bwMode="auto">
          <a:xfrm>
            <a:off x="0" y="0"/>
            <a:ext cx="2514600" cy="990600"/>
          </a:xfrm>
          <a:prstGeom prst="rect">
            <a:avLst/>
          </a:prstGeom>
          <a:noFill/>
        </p:spPr>
      </p:pic>
      <p:pic>
        <p:nvPicPr>
          <p:cNvPr id="37893" name="Picture 5" descr="C:\Users\Mr X\Desktop\CD\te_gacko_3_040615.jpg"/>
          <p:cNvPicPr>
            <a:picLocks noChangeAspect="1" noChangeArrowheads="1"/>
          </p:cNvPicPr>
          <p:nvPr/>
        </p:nvPicPr>
        <p:blipFill>
          <a:blip r:embed="rId4"/>
          <a:srcRect/>
          <a:stretch>
            <a:fillRect/>
          </a:stretch>
        </p:blipFill>
        <p:spPr bwMode="auto">
          <a:xfrm>
            <a:off x="5334000" y="1752600"/>
            <a:ext cx="3352800" cy="3733800"/>
          </a:xfrm>
          <a:prstGeom prst="rect">
            <a:avLst/>
          </a:prstGeom>
          <a:noFill/>
        </p:spPr>
      </p:pic>
    </p:spTree>
    <p:extLst>
      <p:ext uri="{BB962C8B-B14F-4D97-AF65-F5344CB8AC3E}">
        <p14:creationId xmlns:p14="http://schemas.microsoft.com/office/powerpoint/2010/main" xmlns="" val="4127047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533400"/>
          </a:xfrm>
        </p:spPr>
        <p:txBody>
          <a:bodyPr>
            <a:normAutofit/>
          </a:bodyPr>
          <a:lstStyle/>
          <a:p>
            <a:r>
              <a:rPr lang="sr-Latn-CS" sz="2400" b="1" dirty="0" smtClean="0">
                <a:solidFill>
                  <a:schemeClr val="tx1"/>
                </a:solidFill>
                <a:latin typeface="Arial" pitchFamily="34" charset="0"/>
                <a:cs typeface="Arial" pitchFamily="34" charset="0"/>
              </a:rPr>
              <a:t>       </a:t>
            </a:r>
            <a:r>
              <a:rPr lang="sr-Latn-CS" sz="2600" b="1" dirty="0" smtClean="0">
                <a:solidFill>
                  <a:schemeClr val="tx1"/>
                </a:solidFill>
                <a:latin typeface="Arial" pitchFamily="34" charset="0"/>
                <a:cs typeface="Arial" pitchFamily="34" charset="0"/>
              </a:rPr>
              <a:t>UVOD</a:t>
            </a:r>
            <a:endParaRPr lang="en-US" sz="26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762000" y="2209800"/>
            <a:ext cx="7924800" cy="4419600"/>
          </a:xfrm>
        </p:spPr>
        <p:txBody>
          <a:bodyPr>
            <a:normAutofit fontScale="77500" lnSpcReduction="20000"/>
          </a:bodyPr>
          <a:lstStyle/>
          <a:p>
            <a:r>
              <a:rPr lang="sr-Latn-ME" dirty="0" smtClean="0">
                <a:latin typeface="Arial" pitchFamily="34" charset="0"/>
                <a:cs typeface="Arial" pitchFamily="34" charset="0"/>
              </a:rPr>
              <a:t>U TE Gacko koja je jedna od  najvećih  proizvođača električne energije u Republici Srpskoj i koja je u pogonu od 9. februara 1983.  godine je u toku realizacija programa modernizacije.</a:t>
            </a:r>
            <a:endParaRPr lang="en-US" dirty="0" smtClean="0">
              <a:latin typeface="Arial" pitchFamily="34" charset="0"/>
              <a:cs typeface="Arial" pitchFamily="34" charset="0"/>
            </a:endParaRPr>
          </a:p>
          <a:p>
            <a:r>
              <a:rPr lang="sr-Latn-ME" dirty="0" smtClean="0">
                <a:latin typeface="Arial" pitchFamily="34" charset="0"/>
                <a:cs typeface="Arial" pitchFamily="34" charset="0"/>
              </a:rPr>
              <a:t>U okviru tog programa do sada je realizovan čitav niz aktivnosti. Kao jedan dio programa, realizovan je projekat turbinskog regulatora.</a:t>
            </a:r>
            <a:endParaRPr lang="en-US" dirty="0" smtClean="0">
              <a:latin typeface="Arial" pitchFamily="34" charset="0"/>
              <a:cs typeface="Arial" pitchFamily="34" charset="0"/>
            </a:endParaRPr>
          </a:p>
          <a:p>
            <a:r>
              <a:rPr lang="sr-Latn-ME" dirty="0" smtClean="0">
                <a:latin typeface="Arial" pitchFamily="34" charset="0"/>
                <a:cs typeface="Arial" pitchFamily="34" charset="0"/>
              </a:rPr>
              <a:t>Potreba za modernizacijom sistema upravljanja regulacije parnim turbinama javila se u isto vrijeme kada i potreba za modernizacijom kompletnih upravlja</a:t>
            </a:r>
            <a:r>
              <a:rPr lang="sr-Latn-CS" dirty="0" smtClean="0">
                <a:latin typeface="Arial" pitchFamily="34" charset="0"/>
                <a:cs typeface="Arial" pitchFamily="34" charset="0"/>
              </a:rPr>
              <a:t>čkih sistema termoblokova.</a:t>
            </a:r>
            <a:r>
              <a:rPr lang="sr-Latn-ME" dirty="0" smtClean="0">
                <a:latin typeface="Arial" pitchFamily="34" charset="0"/>
                <a:cs typeface="Arial" pitchFamily="34" charset="0"/>
              </a:rPr>
              <a:t> </a:t>
            </a:r>
            <a:endParaRPr lang="en-US" dirty="0" smtClean="0">
              <a:latin typeface="Arial" pitchFamily="34" charset="0"/>
              <a:cs typeface="Arial" pitchFamily="34" charset="0"/>
            </a:endParaRPr>
          </a:p>
          <a:p>
            <a:r>
              <a:rPr lang="sr-Latn-ME" dirty="0" smtClean="0">
                <a:latin typeface="Arial" pitchFamily="34" charset="0"/>
                <a:cs typeface="Arial" pitchFamily="34" charset="0"/>
              </a:rPr>
              <a:t>Ovakva modernizacija regulacije turbine podrazumjeva da postojeće tehnološke zaštite turbine ostaju</a:t>
            </a:r>
            <a:r>
              <a:rPr lang="en-US" dirty="0" smtClean="0">
                <a:latin typeface="Arial" pitchFamily="34" charset="0"/>
                <a:cs typeface="Arial" pitchFamily="34" charset="0"/>
              </a:rPr>
              <a:t> u</a:t>
            </a:r>
            <a:r>
              <a:rPr lang="sr-Latn-ME" dirty="0" smtClean="0">
                <a:latin typeface="Arial" pitchFamily="34" charset="0"/>
                <a:cs typeface="Arial" pitchFamily="34" charset="0"/>
              </a:rPr>
              <a:t> neizmijenjenoj funkciji i one ne podliježu bilo kakvoj izmjeni.</a:t>
            </a:r>
            <a:endParaRPr lang="en-US" dirty="0" smtClean="0">
              <a:latin typeface="Arial" pitchFamily="34" charset="0"/>
              <a:cs typeface="Arial" pitchFamily="34" charset="0"/>
            </a:endParaRPr>
          </a:p>
          <a:p>
            <a:r>
              <a:rPr lang="sr-Latn-ME" dirty="0" smtClean="0">
                <a:latin typeface="Arial" pitchFamily="34" charset="0"/>
                <a:cs typeface="Arial" pitchFamily="34" charset="0"/>
              </a:rPr>
              <a:t>Ovaj rad ima za cilj prezentaciju pomenutog projekta sa aspekta dostignutog nivoa automatizacije upravljanja položaja regulacionih ventila, pritiska, brzine i snage.</a:t>
            </a:r>
            <a:endParaRPr lang="en-US" dirty="0" smtClean="0">
              <a:latin typeface="Arial" pitchFamily="34" charset="0"/>
              <a:cs typeface="Arial" pitchFamily="34" charset="0"/>
            </a:endParaRPr>
          </a:p>
          <a:p>
            <a:pPr>
              <a:buNone/>
            </a:pPr>
            <a:endParaRPr lang="en-US" dirty="0"/>
          </a:p>
        </p:txBody>
      </p:sp>
      <p:pic>
        <p:nvPicPr>
          <p:cNvPr id="4" name="Picture 2" descr="logo CG KO CIG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2800" y="152400"/>
            <a:ext cx="1684149" cy="1067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Резултат слика за TERMOELEKTRANA GACKO LOGO"/>
          <p:cNvPicPr>
            <a:picLocks noChangeAspect="1" noChangeArrowheads="1"/>
          </p:cNvPicPr>
          <p:nvPr/>
        </p:nvPicPr>
        <p:blipFill>
          <a:blip r:embed="rId3"/>
          <a:srcRect/>
          <a:stretch>
            <a:fillRect/>
          </a:stretch>
        </p:blipFill>
        <p:spPr bwMode="auto">
          <a:xfrm>
            <a:off x="228600" y="228600"/>
            <a:ext cx="2514600" cy="990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pPr algn="ctr"/>
            <a:r>
              <a:rPr lang="en-US" sz="3200" dirty="0" smtClean="0">
                <a:latin typeface="Calibri" pitchFamily="34" charset="0"/>
                <a:cs typeface="Calibri" pitchFamily="34" charset="0"/>
              </a:rPr>
              <a:t>PARNA TURBINA K-300-240-1</a:t>
            </a:r>
            <a:endParaRPr lang="en-US" sz="3200" dirty="0">
              <a:latin typeface="Calibri" pitchFamily="34" charset="0"/>
              <a:cs typeface="Calibri" pitchFamily="34" charset="0"/>
            </a:endParaRPr>
          </a:p>
        </p:txBody>
      </p:sp>
      <p:sp>
        <p:nvSpPr>
          <p:cNvPr id="3" name="Content Placeholder 2"/>
          <p:cNvSpPr>
            <a:spLocks noGrp="1"/>
          </p:cNvSpPr>
          <p:nvPr>
            <p:ph idx="1"/>
          </p:nvPr>
        </p:nvSpPr>
        <p:spPr>
          <a:xfrm>
            <a:off x="0" y="1828800"/>
            <a:ext cx="8458200" cy="4495800"/>
          </a:xfrm>
        </p:spPr>
        <p:txBody>
          <a:bodyPr>
            <a:normAutofit/>
          </a:bodyPr>
          <a:lstStyle/>
          <a:p>
            <a:r>
              <a:rPr lang="sr-Latn-CS" sz="2200" dirty="0" smtClean="0">
                <a:latin typeface="Calibri" pitchFamily="34" charset="0"/>
                <a:cs typeface="Calibri" pitchFamily="34" charset="0"/>
              </a:rPr>
              <a:t>Osnovne karakteristike:</a:t>
            </a:r>
          </a:p>
          <a:p>
            <a:r>
              <a:rPr lang="sr-Latn-CS" sz="2200" dirty="0" smtClean="0">
                <a:latin typeface="Calibri" pitchFamily="34" charset="0"/>
                <a:cs typeface="Calibri" pitchFamily="34" charset="0"/>
              </a:rPr>
              <a:t>Nominalna snaga 300MW</a:t>
            </a:r>
          </a:p>
          <a:p>
            <a:r>
              <a:rPr lang="sr-Latn-CS" sz="2200" dirty="0" smtClean="0">
                <a:latin typeface="Calibri" pitchFamily="34" charset="0"/>
                <a:cs typeface="Calibri" pitchFamily="34" charset="0"/>
              </a:rPr>
              <a:t>Broj obrtaja rotora turbine 3000ob/min</a:t>
            </a:r>
          </a:p>
          <a:p>
            <a:r>
              <a:rPr lang="sr-Latn-CS" sz="2200" dirty="0" smtClean="0">
                <a:latin typeface="Calibri" pitchFamily="34" charset="0"/>
                <a:cs typeface="Calibri" pitchFamily="34" charset="0"/>
              </a:rPr>
              <a:t>Potrošnja pare 962t/h </a:t>
            </a:r>
          </a:p>
          <a:p>
            <a:r>
              <a:rPr lang="sr-Latn-CS" sz="2200" dirty="0" smtClean="0">
                <a:latin typeface="Calibri" pitchFamily="34" charset="0"/>
                <a:cs typeface="Calibri" pitchFamily="34" charset="0"/>
              </a:rPr>
              <a:t>Temperatura primarne pare 540 °C</a:t>
            </a:r>
          </a:p>
          <a:p>
            <a:r>
              <a:rPr lang="sr-Latn-CS" sz="2200" dirty="0" smtClean="0">
                <a:latin typeface="Calibri" pitchFamily="34" charset="0"/>
                <a:cs typeface="Calibri" pitchFamily="34" charset="0"/>
              </a:rPr>
              <a:t>Pririsak pare na ulazu u turbinu 240 bar</a:t>
            </a:r>
          </a:p>
          <a:p>
            <a:r>
              <a:rPr lang="sr-Latn-CS" sz="2200" dirty="0" smtClean="0">
                <a:latin typeface="Calibri" pitchFamily="34" charset="0"/>
                <a:cs typeface="Calibri" pitchFamily="34" charset="0"/>
              </a:rPr>
              <a:t>Temperatura sekundarne pare 540 °C</a:t>
            </a:r>
          </a:p>
          <a:p>
            <a:r>
              <a:rPr lang="sr-Latn-CS" sz="2200" dirty="0" smtClean="0">
                <a:latin typeface="Calibri" pitchFamily="34" charset="0"/>
                <a:cs typeface="Calibri" pitchFamily="34" charset="0"/>
              </a:rPr>
              <a:t>Pritisak pare iz CVP 42 bar</a:t>
            </a:r>
          </a:p>
          <a:p>
            <a:r>
              <a:rPr lang="sr-Latn-CS" sz="2200" dirty="0" smtClean="0">
                <a:latin typeface="Calibri" pitchFamily="34" charset="0"/>
                <a:cs typeface="Calibri" pitchFamily="34" charset="0"/>
              </a:rPr>
              <a:t>Temperatura na izlazu CVP 305 °C</a:t>
            </a:r>
          </a:p>
          <a:p>
            <a:r>
              <a:rPr lang="sr-Latn-CS" sz="2200" dirty="0" smtClean="0">
                <a:latin typeface="Calibri" pitchFamily="34" charset="0"/>
                <a:cs typeface="Calibri" pitchFamily="34" charset="0"/>
              </a:rPr>
              <a:t>Pritisak u kondenzatoru 0,072 bar</a:t>
            </a:r>
            <a:endParaRPr lang="en-US" sz="2200" dirty="0">
              <a:latin typeface="Calibri" pitchFamily="34" charset="0"/>
              <a:cs typeface="Calibri" pitchFamily="34" charset="0"/>
            </a:endParaRPr>
          </a:p>
        </p:txBody>
      </p:sp>
      <p:pic>
        <p:nvPicPr>
          <p:cNvPr id="4" name="Picture 4" descr="Резултат слика за TERMOELEKTRANA GACKO LOGO"/>
          <p:cNvPicPr>
            <a:picLocks noChangeAspect="1" noChangeArrowheads="1"/>
          </p:cNvPicPr>
          <p:nvPr/>
        </p:nvPicPr>
        <p:blipFill>
          <a:blip r:embed="rId2"/>
          <a:srcRect/>
          <a:stretch>
            <a:fillRect/>
          </a:stretch>
        </p:blipFill>
        <p:spPr bwMode="auto">
          <a:xfrm>
            <a:off x="152400" y="228600"/>
            <a:ext cx="2514600" cy="990600"/>
          </a:xfrm>
          <a:prstGeom prst="rect">
            <a:avLst/>
          </a:prstGeom>
          <a:noFill/>
        </p:spPr>
      </p:pic>
      <p:pic>
        <p:nvPicPr>
          <p:cNvPr id="5" name="Picture 2" descr="logo CG KO CIG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2800" y="152400"/>
            <a:ext cx="1684149" cy="1067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20170315_221154.jpg"/>
          <p:cNvPicPr>
            <a:picLocks noChangeAspect="1"/>
          </p:cNvPicPr>
          <p:nvPr/>
        </p:nvPicPr>
        <p:blipFill>
          <a:blip r:embed="rId4" cstate="print"/>
          <a:stretch>
            <a:fillRect/>
          </a:stretch>
        </p:blipFill>
        <p:spPr>
          <a:xfrm>
            <a:off x="5105400" y="1676400"/>
            <a:ext cx="4038600" cy="2743200"/>
          </a:xfrm>
          <a:prstGeom prst="rect">
            <a:avLst/>
          </a:prstGeom>
        </p:spPr>
      </p:pic>
      <p:pic>
        <p:nvPicPr>
          <p:cNvPr id="7" name="Picture 6" descr="20170405_164125.jpg"/>
          <p:cNvPicPr>
            <a:picLocks noChangeAspect="1"/>
          </p:cNvPicPr>
          <p:nvPr/>
        </p:nvPicPr>
        <p:blipFill>
          <a:blip r:embed="rId5" cstate="print"/>
          <a:stretch>
            <a:fillRect/>
          </a:stretch>
        </p:blipFill>
        <p:spPr>
          <a:xfrm>
            <a:off x="5105400" y="4648200"/>
            <a:ext cx="4038600" cy="2209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524000"/>
          </a:xfrm>
        </p:spPr>
        <p:txBody>
          <a:bodyPr>
            <a:normAutofit/>
          </a:bodyPr>
          <a:lstStyle/>
          <a:p>
            <a:pPr algn="ctr"/>
            <a:r>
              <a:rPr lang="sr-Latn-BA" sz="2000" b="1" dirty="0" smtClean="0">
                <a:solidFill>
                  <a:schemeClr val="tx1"/>
                </a:solidFill>
                <a:latin typeface="Arial" pitchFamily="34" charset="0"/>
                <a:cs typeface="Arial" pitchFamily="34" charset="0"/>
              </a:rPr>
              <a:t>SISTEM REGULACIJE TURBINE PRIJE UVOĐENJA TURBINSKOG REGULATORA</a:t>
            </a:r>
            <a:r>
              <a:rPr lang="en-US" sz="2400" b="1" dirty="0" smtClean="0">
                <a:solidFill>
                  <a:schemeClr val="bg1"/>
                </a:solidFill>
                <a:latin typeface="+mn-lt"/>
              </a:rPr>
              <a:t/>
            </a:r>
            <a:br>
              <a:rPr lang="en-US" sz="2400" b="1" dirty="0" smtClean="0">
                <a:solidFill>
                  <a:schemeClr val="bg1"/>
                </a:solidFill>
                <a:latin typeface="+mn-lt"/>
              </a:rPr>
            </a:br>
            <a:endParaRPr lang="en-US" sz="2400" b="1" dirty="0">
              <a:solidFill>
                <a:schemeClr val="bg1"/>
              </a:solidFill>
              <a:latin typeface="+mn-lt"/>
            </a:endParaRPr>
          </a:p>
        </p:txBody>
      </p:sp>
      <p:sp>
        <p:nvSpPr>
          <p:cNvPr id="3" name="Content Placeholder 2"/>
          <p:cNvSpPr>
            <a:spLocks noGrp="1"/>
          </p:cNvSpPr>
          <p:nvPr>
            <p:ph idx="1"/>
          </p:nvPr>
        </p:nvSpPr>
        <p:spPr>
          <a:xfrm>
            <a:off x="457200" y="2209800"/>
            <a:ext cx="5334000" cy="4419600"/>
          </a:xfrm>
        </p:spPr>
        <p:txBody>
          <a:bodyPr>
            <a:normAutofit fontScale="85000" lnSpcReduction="10000"/>
          </a:bodyPr>
          <a:lstStyle/>
          <a:p>
            <a:r>
              <a:rPr lang="sr-Latn-BA" sz="2000" dirty="0" smtClean="0">
                <a:latin typeface="Arial" pitchFamily="34" charset="0"/>
                <a:cs typeface="Arial" pitchFamily="34" charset="0"/>
              </a:rPr>
              <a:t>Glavni dio regulacionog stepena turbine LMZ K-300-240-1  bio je regulacioni stepen parne turbine, a imao je jedan I/P pretvarač. Pritiskom ulja iz jednog cenrtralnog dijela uljnog sistema podizali su se i spuštali svi RVCVP1-7,  RVCSP1-2 i  BV. Regulacionim ventilima se regulisao (i dalje reguliše) protok primarne pare iz kotla.</a:t>
            </a:r>
          </a:p>
          <a:p>
            <a:r>
              <a:rPr lang="sr-Latn-BA" sz="2000" dirty="0" smtClean="0">
                <a:latin typeface="Arial" pitchFamily="34" charset="0"/>
                <a:cs typeface="Arial" pitchFamily="34" charset="0"/>
              </a:rPr>
              <a:t>Osim toga, glavni dio regulacionog stepena turbine bio je mehanizam upravljanja turbinom (MUT) koji se sastojao od centrifugalnog regulatora brzine obrtanja, elektrohidrauličnog pretvarača, međurazvodne i razvodne preklopne čaure centrifugalnog regulatora brzine.</a:t>
            </a:r>
            <a:endParaRPr lang="en-US" sz="2000" dirty="0" smtClean="0">
              <a:latin typeface="Arial" pitchFamily="34" charset="0"/>
              <a:cs typeface="Arial" pitchFamily="34" charset="0"/>
            </a:endParaRPr>
          </a:p>
          <a:p>
            <a:r>
              <a:rPr lang="sr-Latn-BA" sz="2000" dirty="0" smtClean="0">
                <a:latin typeface="Arial" pitchFamily="34" charset="0"/>
                <a:cs typeface="Arial" pitchFamily="34" charset="0"/>
              </a:rPr>
              <a:t>Centrifugalni regulator brzine se obrtao istom brzinom kao i rotor turbine i na taj način djelovao na razvodnik koji je dalje djelovao na mehanizam koji je regulisao pritisak regulacionog ulja servo pogona regulacionih i bajpasnih ventila turbine.</a:t>
            </a:r>
          </a:p>
          <a:p>
            <a:endParaRPr lang="en-US" sz="1900" dirty="0" smtClean="0"/>
          </a:p>
          <a:p>
            <a:endParaRPr lang="en-US" sz="1900" dirty="0"/>
          </a:p>
        </p:txBody>
      </p:sp>
      <p:pic>
        <p:nvPicPr>
          <p:cNvPr id="4" name="Picture 4" descr="Резултат слика за TERMOELEKTRANA GACKO LOGO"/>
          <p:cNvPicPr>
            <a:picLocks noChangeAspect="1" noChangeArrowheads="1"/>
          </p:cNvPicPr>
          <p:nvPr/>
        </p:nvPicPr>
        <p:blipFill>
          <a:blip r:embed="rId2"/>
          <a:srcRect/>
          <a:stretch>
            <a:fillRect/>
          </a:stretch>
        </p:blipFill>
        <p:spPr bwMode="auto">
          <a:xfrm>
            <a:off x="228600" y="228600"/>
            <a:ext cx="2514600" cy="990600"/>
          </a:xfrm>
          <a:prstGeom prst="rect">
            <a:avLst/>
          </a:prstGeom>
          <a:noFill/>
        </p:spPr>
      </p:pic>
      <p:pic>
        <p:nvPicPr>
          <p:cNvPr id="5" name="Picture 2" descr="logo CG KO CIG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2800" y="152400"/>
            <a:ext cx="1684149" cy="1067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20170207_101543.jpg"/>
          <p:cNvPicPr>
            <a:picLocks noChangeAspect="1"/>
          </p:cNvPicPr>
          <p:nvPr/>
        </p:nvPicPr>
        <p:blipFill>
          <a:blip r:embed="rId4" cstate="print"/>
          <a:stretch>
            <a:fillRect/>
          </a:stretch>
        </p:blipFill>
        <p:spPr>
          <a:xfrm>
            <a:off x="5867400" y="1981200"/>
            <a:ext cx="3276600" cy="2362200"/>
          </a:xfrm>
          <a:prstGeom prst="rect">
            <a:avLst/>
          </a:prstGeom>
        </p:spPr>
      </p:pic>
      <p:pic>
        <p:nvPicPr>
          <p:cNvPr id="7" name="Picture 6" descr="20170405_164134.jpg"/>
          <p:cNvPicPr>
            <a:picLocks noChangeAspect="1"/>
          </p:cNvPicPr>
          <p:nvPr/>
        </p:nvPicPr>
        <p:blipFill>
          <a:blip r:embed="rId5" cstate="print"/>
          <a:stretch>
            <a:fillRect/>
          </a:stretch>
        </p:blipFill>
        <p:spPr>
          <a:xfrm>
            <a:off x="5791200" y="4419600"/>
            <a:ext cx="3352800" cy="2286000"/>
          </a:xfrm>
          <a:prstGeom prst="rect">
            <a:avLst/>
          </a:prstGeom>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390648"/>
          </a:xfrm>
        </p:spPr>
        <p:txBody>
          <a:bodyPr/>
          <a:lstStyle/>
          <a:p>
            <a:r>
              <a:rPr lang="en-US" sz="2800" dirty="0" smtClean="0">
                <a:solidFill>
                  <a:schemeClr val="tx1"/>
                </a:solidFill>
                <a:latin typeface="Arial" pitchFamily="34" charset="0"/>
                <a:cs typeface="Arial" pitchFamily="34" charset="0"/>
              </a:rPr>
              <a:t>MOOG – M3000</a:t>
            </a:r>
            <a:endParaRPr lang="en-US" sz="2800" dirty="0">
              <a:solidFill>
                <a:schemeClr val="tx1"/>
              </a:solidFill>
              <a:latin typeface="Arial" pitchFamily="34" charset="0"/>
              <a:cs typeface="Arial" pitchFamily="34" charset="0"/>
            </a:endParaRPr>
          </a:p>
        </p:txBody>
      </p:sp>
      <p:sp>
        <p:nvSpPr>
          <p:cNvPr id="3" name="Text Placeholder 2"/>
          <p:cNvSpPr>
            <a:spLocks noGrp="1"/>
          </p:cNvSpPr>
          <p:nvPr>
            <p:ph type="body" idx="2"/>
          </p:nvPr>
        </p:nvSpPr>
        <p:spPr>
          <a:xfrm>
            <a:off x="533400" y="1981200"/>
            <a:ext cx="3810000" cy="4267200"/>
          </a:xfrm>
        </p:spPr>
        <p:txBody>
          <a:bodyPr>
            <a:noAutofit/>
          </a:bodyPr>
          <a:lstStyle/>
          <a:p>
            <a:pPr>
              <a:buFont typeface="Arial" pitchFamily="34" charset="0"/>
              <a:buChar char="•"/>
            </a:pPr>
            <a:r>
              <a:rPr lang="en-US" sz="1800" dirty="0" smtClean="0">
                <a:latin typeface="Arial" pitchFamily="34" charset="0"/>
                <a:cs typeface="Arial" pitchFamily="34" charset="0"/>
              </a:rPr>
              <a:t>MOOG M3000 je servokontroler, digitalno upravlja</a:t>
            </a:r>
            <a:r>
              <a:rPr lang="sr-Latn-CS" sz="1800" dirty="0" smtClean="0">
                <a:latin typeface="Arial" pitchFamily="34" charset="0"/>
                <a:cs typeface="Arial" pitchFamily="34" charset="0"/>
              </a:rPr>
              <a:t>čki sistem koji nudi velike performanse za hidrauličke i elektromotore.</a:t>
            </a:r>
          </a:p>
          <a:p>
            <a:pPr>
              <a:buFont typeface="Arial" pitchFamily="34" charset="0"/>
              <a:buChar char="•"/>
            </a:pPr>
            <a:r>
              <a:rPr lang="en-US" sz="1800" dirty="0" smtClean="0">
                <a:latin typeface="Arial" pitchFamily="34" charset="0"/>
                <a:cs typeface="Arial" pitchFamily="34" charset="0"/>
              </a:rPr>
              <a:t>Osnovn</a:t>
            </a:r>
            <a:r>
              <a:rPr lang="sr-Latn-CS" sz="1800" dirty="0" smtClean="0">
                <a:latin typeface="Arial" pitchFamily="34" charset="0"/>
                <a:cs typeface="Arial" pitchFamily="34" charset="0"/>
              </a:rPr>
              <a:t>a</a:t>
            </a:r>
            <a:r>
              <a:rPr lang="en-US" sz="1800" dirty="0" smtClean="0">
                <a:latin typeface="Arial" pitchFamily="34" charset="0"/>
                <a:cs typeface="Arial" pitchFamily="34" charset="0"/>
              </a:rPr>
              <a:t> karakteristik</a:t>
            </a:r>
            <a:r>
              <a:rPr lang="sr-Latn-CS" sz="1800" dirty="0" smtClean="0">
                <a:latin typeface="Arial" pitchFamily="34" charset="0"/>
                <a:cs typeface="Arial" pitchFamily="34" charset="0"/>
              </a:rPr>
              <a:t>a</a:t>
            </a:r>
            <a:r>
              <a:rPr lang="en-US" sz="1800" dirty="0" smtClean="0">
                <a:latin typeface="Arial" pitchFamily="34" charset="0"/>
                <a:cs typeface="Arial" pitchFamily="34" charset="0"/>
              </a:rPr>
              <a:t> je izuzetno velika brzina ciklusa u zatvorenoj regulacionoj petlji koja je reda 100 microsekunda što je više nego dovoljno za bilo koji vrstu regulacije. </a:t>
            </a:r>
            <a:endParaRPr lang="sr-Latn-CS" sz="1800" dirty="0" smtClean="0">
              <a:latin typeface="Arial" pitchFamily="34" charset="0"/>
              <a:cs typeface="Arial" pitchFamily="34" charset="0"/>
            </a:endParaRPr>
          </a:p>
          <a:p>
            <a:pPr>
              <a:buFont typeface="Arial" pitchFamily="34" charset="0"/>
              <a:buChar char="•"/>
            </a:pPr>
            <a:r>
              <a:rPr lang="en-US" sz="1800" dirty="0" smtClean="0">
                <a:latin typeface="Arial" pitchFamily="34" charset="0"/>
                <a:cs typeface="Arial" pitchFamily="34" charset="0"/>
              </a:rPr>
              <a:t>Osim toga na kontroler je moguće spojiti razn</a:t>
            </a:r>
            <a:r>
              <a:rPr lang="sr-Latn-CS" sz="1800" dirty="0" smtClean="0">
                <a:latin typeface="Arial" pitchFamily="34" charset="0"/>
                <a:cs typeface="Arial" pitchFamily="34" charset="0"/>
              </a:rPr>
              <a:t>e</a:t>
            </a:r>
            <a:r>
              <a:rPr lang="en-US" sz="1800" dirty="0" smtClean="0">
                <a:latin typeface="Arial" pitchFamily="34" charset="0"/>
                <a:cs typeface="Arial" pitchFamily="34" charset="0"/>
              </a:rPr>
              <a:t> vrste analognih i digitalnih modula koje je moguće konfigurisati pomoću softverskog paketa MACS (Moog Axis Control Softvare), izvršiti potrebna programiranja, testiraje simulaciju rada i slično. </a:t>
            </a:r>
            <a:endParaRPr lang="en-US" sz="1800" dirty="0">
              <a:latin typeface="Arial" pitchFamily="34" charset="0"/>
              <a:cs typeface="Arial" pitchFamily="34" charset="0"/>
            </a:endParaRPr>
          </a:p>
        </p:txBody>
      </p:sp>
      <p:pic>
        <p:nvPicPr>
          <p:cNvPr id="7" name="Picture 2" descr="logo CG KO CIG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2800" y="152400"/>
            <a:ext cx="1684149" cy="1067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descr="Резултат слика за TERMOELEKTRANA GACKO LOGO"/>
          <p:cNvPicPr>
            <a:picLocks noChangeAspect="1" noChangeArrowheads="1"/>
          </p:cNvPicPr>
          <p:nvPr/>
        </p:nvPicPr>
        <p:blipFill>
          <a:blip r:embed="rId3"/>
          <a:srcRect/>
          <a:stretch>
            <a:fillRect/>
          </a:stretch>
        </p:blipFill>
        <p:spPr bwMode="auto">
          <a:xfrm>
            <a:off x="228600" y="228600"/>
            <a:ext cx="2514600" cy="990600"/>
          </a:xfrm>
          <a:prstGeom prst="rect">
            <a:avLst/>
          </a:prstGeom>
          <a:noFill/>
        </p:spPr>
      </p:pic>
      <p:pic>
        <p:nvPicPr>
          <p:cNvPr id="10" name="Content Placeholder 9" descr="20170320_130148 - Copy.jpg"/>
          <p:cNvPicPr>
            <a:picLocks noGrp="1" noChangeAspect="1"/>
          </p:cNvPicPr>
          <p:nvPr>
            <p:ph sz="half" idx="1"/>
          </p:nvPr>
        </p:nvPicPr>
        <p:blipFill>
          <a:blip r:embed="rId4" cstate="print"/>
          <a:stretch>
            <a:fillRect/>
          </a:stretch>
        </p:blipFill>
        <p:spPr>
          <a:xfrm>
            <a:off x="5257800" y="1828800"/>
            <a:ext cx="3124200" cy="2221706"/>
          </a:xfrm>
        </p:spPr>
      </p:pic>
      <p:pic>
        <p:nvPicPr>
          <p:cNvPr id="12" name="Picture 11" descr="20170320_130434 - Copy.jpg"/>
          <p:cNvPicPr>
            <a:picLocks noChangeAspect="1"/>
          </p:cNvPicPr>
          <p:nvPr/>
        </p:nvPicPr>
        <p:blipFill>
          <a:blip r:embed="rId5" cstate="print"/>
          <a:stretch>
            <a:fillRect/>
          </a:stretch>
        </p:blipFill>
        <p:spPr>
          <a:xfrm>
            <a:off x="5257800" y="4343400"/>
            <a:ext cx="3505200" cy="1905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normAutofit/>
          </a:bodyPr>
          <a:lstStyle/>
          <a:p>
            <a:pPr algn="ctr"/>
            <a:r>
              <a:rPr lang="sr-Latn-CS" sz="2000" b="1" dirty="0" smtClean="0">
                <a:solidFill>
                  <a:schemeClr val="tx1"/>
                </a:solidFill>
                <a:latin typeface="Arial" pitchFamily="34" charset="0"/>
                <a:cs typeface="Arial" pitchFamily="34" charset="0"/>
              </a:rPr>
              <a:t>KARAKTERISTIKE REGULACIONIH VENTILA</a:t>
            </a:r>
            <a:endParaRPr lang="en-US" sz="2000" b="1" dirty="0">
              <a:solidFill>
                <a:schemeClr val="tx1"/>
              </a:solidFill>
              <a:latin typeface="Arial" pitchFamily="34" charset="0"/>
              <a:cs typeface="Arial" pitchFamily="34" charset="0"/>
            </a:endParaRPr>
          </a:p>
        </p:txBody>
      </p:sp>
      <p:pic>
        <p:nvPicPr>
          <p:cNvPr id="4" name="Content Placeholder 3" descr="F:\Igor šeme\sema 2.png"/>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914400" y="2280210"/>
            <a:ext cx="7086599" cy="3699342"/>
          </a:xfrm>
          <a:prstGeom prst="rect">
            <a:avLst/>
          </a:prstGeom>
          <a:noFill/>
          <a:ln>
            <a:noFill/>
          </a:ln>
        </p:spPr>
      </p:pic>
      <p:pic>
        <p:nvPicPr>
          <p:cNvPr id="5" name="Picture 4" descr="Резултат слика за TERMOELEKTRANA GACKO LOGO"/>
          <p:cNvPicPr>
            <a:picLocks noChangeAspect="1" noChangeArrowheads="1"/>
          </p:cNvPicPr>
          <p:nvPr/>
        </p:nvPicPr>
        <p:blipFill>
          <a:blip r:embed="rId3"/>
          <a:srcRect/>
          <a:stretch>
            <a:fillRect/>
          </a:stretch>
        </p:blipFill>
        <p:spPr bwMode="auto">
          <a:xfrm>
            <a:off x="228600" y="228600"/>
            <a:ext cx="2514600" cy="990600"/>
          </a:xfrm>
          <a:prstGeom prst="rect">
            <a:avLst/>
          </a:prstGeom>
          <a:noFill/>
        </p:spPr>
      </p:pic>
      <p:pic>
        <p:nvPicPr>
          <p:cNvPr id="6" name="Picture 2" descr="logo CG KO CIGR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62800" y="152400"/>
            <a:ext cx="1684149" cy="1067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4953000" cy="990600"/>
          </a:xfrm>
        </p:spPr>
        <p:txBody>
          <a:bodyPr/>
          <a:lstStyle/>
          <a:p>
            <a:r>
              <a:rPr lang="pt-BR" b="1" dirty="0" smtClean="0">
                <a:solidFill>
                  <a:schemeClr val="tx1"/>
                </a:solidFill>
                <a:latin typeface="Arial" pitchFamily="34" charset="0"/>
                <a:cs typeface="Arial" pitchFamily="34" charset="0"/>
              </a:rPr>
              <a:t>D633 I D634 SERIJE SERVO REGULACIONIH VENTILA</a:t>
            </a:r>
            <a:endParaRPr lang="en-US" dirty="0">
              <a:solidFill>
                <a:schemeClr val="tx1"/>
              </a:solidFill>
              <a:latin typeface="Arial" pitchFamily="34" charset="0"/>
              <a:cs typeface="Arial" pitchFamily="34" charset="0"/>
            </a:endParaRPr>
          </a:p>
        </p:txBody>
      </p:sp>
      <p:sp>
        <p:nvSpPr>
          <p:cNvPr id="3" name="Text Placeholder 2"/>
          <p:cNvSpPr>
            <a:spLocks noGrp="1"/>
          </p:cNvSpPr>
          <p:nvPr>
            <p:ph type="body" idx="2"/>
          </p:nvPr>
        </p:nvSpPr>
        <p:spPr>
          <a:xfrm>
            <a:off x="533400" y="2438400"/>
            <a:ext cx="5105400" cy="4038600"/>
          </a:xfrm>
        </p:spPr>
        <p:txBody>
          <a:bodyPr>
            <a:noAutofit/>
          </a:bodyPr>
          <a:lstStyle/>
          <a:p>
            <a:r>
              <a:rPr lang="vi-VN" sz="1600" dirty="0" smtClean="0">
                <a:latin typeface="Arial" pitchFamily="34" charset="0"/>
                <a:cs typeface="Arial" pitchFamily="34" charset="0"/>
              </a:rPr>
              <a:t>D633 </a:t>
            </a:r>
            <a:r>
              <a:rPr lang="sr-Latn-CS" sz="1600" dirty="0" smtClean="0">
                <a:latin typeface="Arial" pitchFamily="34" charset="0"/>
                <a:cs typeface="Arial" pitchFamily="34" charset="0"/>
              </a:rPr>
              <a:t>i</a:t>
            </a:r>
            <a:r>
              <a:rPr lang="vi-VN" sz="1600" dirty="0" smtClean="0">
                <a:latin typeface="Arial" pitchFamily="34" charset="0"/>
                <a:cs typeface="Arial" pitchFamily="34" charset="0"/>
              </a:rPr>
              <a:t> D634 serije su direktno vođeni ventili sa elektro zatvoren</a:t>
            </a:r>
            <a:r>
              <a:rPr lang="sr-Latn-CS" sz="1600" dirty="0" smtClean="0">
                <a:latin typeface="Arial" pitchFamily="34" charset="0"/>
                <a:cs typeface="Arial" pitchFamily="34" charset="0"/>
              </a:rPr>
              <a:t>o</a:t>
            </a:r>
            <a:r>
              <a:rPr lang="vi-VN" sz="1600" dirty="0" smtClean="0">
                <a:latin typeface="Arial" pitchFamily="34" charset="0"/>
                <a:cs typeface="Arial" pitchFamily="34" charset="0"/>
              </a:rPr>
              <a:t>m petljom klipnog pozicionog upravljanja. </a:t>
            </a:r>
          </a:p>
          <a:p>
            <a:r>
              <a:rPr lang="en-US" sz="1600" dirty="0" smtClean="0">
                <a:latin typeface="Arial" pitchFamily="34" charset="0"/>
                <a:cs typeface="Arial" pitchFamily="34" charset="0"/>
              </a:rPr>
              <a:t>Ovi ventili su prigušni ventili za 3-, 4-, i 2x2- načina priključka. Pogodni su za upravljačke sisteme elektro-hidrauličkog pozicioniranja, brzine, pritiska/snage, uključujući i takve sa visoko dinamičkim traženim karakteristikama. </a:t>
            </a:r>
          </a:p>
          <a:p>
            <a:r>
              <a:rPr lang="vi-VN" sz="1600" dirty="0" smtClean="0">
                <a:latin typeface="Arial" pitchFamily="34" charset="0"/>
                <a:cs typeface="Arial" pitchFamily="34" charset="0"/>
              </a:rPr>
              <a:t>Klipno pogonsko</a:t>
            </a:r>
            <a:r>
              <a:rPr lang="en-US" sz="1600" dirty="0" err="1" smtClean="0">
                <a:latin typeface="Arial" pitchFamily="34" charset="0"/>
                <a:cs typeface="Arial" pitchFamily="34" charset="0"/>
              </a:rPr>
              <a:t>i</a:t>
            </a:r>
            <a:r>
              <a:rPr lang="en-US" sz="1600" dirty="0" smtClean="0">
                <a:latin typeface="Arial" pitchFamily="34" charset="0"/>
                <a:cs typeface="Arial" pitchFamily="34" charset="0"/>
              </a:rPr>
              <a:t> </a:t>
            </a:r>
            <a:r>
              <a:rPr lang="vi-VN" sz="1600" dirty="0" smtClean="0">
                <a:latin typeface="Arial" pitchFamily="34" charset="0"/>
                <a:cs typeface="Arial" pitchFamily="34" charset="0"/>
              </a:rPr>
              <a:t>uređaj je permanentno magnetni linearni snažni motor koji može pokrenuti klip iz njegovog centriranog položaja u oba pravca. Ovo je prednost u poređenju sa proporcionalnim solenoidima sa samo jednim pravcem sile. </a:t>
            </a:r>
          </a:p>
          <a:p>
            <a:r>
              <a:rPr lang="en-US" sz="1600" dirty="0" smtClean="0">
                <a:latin typeface="Arial" pitchFamily="34" charset="0"/>
                <a:cs typeface="Arial" pitchFamily="34" charset="0"/>
              </a:rPr>
              <a:t>Elektronika zatvorenog ciklusa klipnog pozicioniranja sa impulsno širinsko modulacijom (PWM) integrisane su unutar </a:t>
            </a:r>
            <a:r>
              <a:rPr lang="en-US" sz="1600" dirty="0" err="1" smtClean="0">
                <a:latin typeface="Arial" pitchFamily="34" charset="0"/>
                <a:cs typeface="Arial" pitchFamily="34" charset="0"/>
              </a:rPr>
              <a:t>ventila</a:t>
            </a:r>
            <a:r>
              <a:rPr lang="en-US" sz="1600" dirty="0" smtClean="0">
                <a:latin typeface="Arial" pitchFamily="34" charset="0"/>
                <a:cs typeface="Arial" pitchFamily="34" charset="0"/>
              </a:rPr>
              <a:t>.</a:t>
            </a:r>
            <a:r>
              <a:rPr lang="sr-Latn-CS" sz="1600" dirty="0" smtClean="0">
                <a:latin typeface="Arial" pitchFamily="34" charset="0"/>
                <a:cs typeface="Arial" pitchFamily="34" charset="0"/>
              </a:rPr>
              <a:t> </a:t>
            </a:r>
            <a:endParaRPr lang="en-US" sz="1600" dirty="0">
              <a:latin typeface="Arial" pitchFamily="34" charset="0"/>
              <a:cs typeface="Arial" pitchFamily="34" charset="0"/>
            </a:endParaRPr>
          </a:p>
        </p:txBody>
      </p:sp>
      <p:pic>
        <p:nvPicPr>
          <p:cNvPr id="5" name="Content Placeholder 4" descr="20170207_101306.jpg"/>
          <p:cNvPicPr>
            <a:picLocks noGrp="1" noChangeAspect="1"/>
          </p:cNvPicPr>
          <p:nvPr>
            <p:ph sz="half" idx="1"/>
          </p:nvPr>
        </p:nvPicPr>
        <p:blipFill>
          <a:blip r:embed="rId2"/>
          <a:stretch>
            <a:fillRect/>
          </a:stretch>
        </p:blipFill>
        <p:spPr>
          <a:xfrm>
            <a:off x="5867400" y="2514600"/>
            <a:ext cx="2971800" cy="2971800"/>
          </a:xfrm>
        </p:spPr>
      </p:pic>
      <p:pic>
        <p:nvPicPr>
          <p:cNvPr id="6" name="Picture 4" descr="Резултат слика за TERMOELEKTRANA GACKO LOGO"/>
          <p:cNvPicPr>
            <a:picLocks noChangeAspect="1" noChangeArrowheads="1"/>
          </p:cNvPicPr>
          <p:nvPr/>
        </p:nvPicPr>
        <p:blipFill>
          <a:blip r:embed="rId3"/>
          <a:srcRect/>
          <a:stretch>
            <a:fillRect/>
          </a:stretch>
        </p:blipFill>
        <p:spPr bwMode="auto">
          <a:xfrm>
            <a:off x="228600" y="228600"/>
            <a:ext cx="2514600" cy="990600"/>
          </a:xfrm>
          <a:prstGeom prst="rect">
            <a:avLst/>
          </a:prstGeom>
          <a:noFill/>
        </p:spPr>
      </p:pic>
      <p:pic>
        <p:nvPicPr>
          <p:cNvPr id="7" name="Picture 2" descr="logo CG KO CIGR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62800" y="152400"/>
            <a:ext cx="1684149" cy="1067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847848"/>
          </a:xfrm>
        </p:spPr>
        <p:txBody>
          <a:bodyPr/>
          <a:lstStyle/>
          <a:p>
            <a:r>
              <a:rPr lang="en-US" sz="2800" dirty="0" smtClean="0">
                <a:solidFill>
                  <a:schemeClr val="tx1"/>
                </a:solidFill>
                <a:latin typeface="Arial" pitchFamily="34" charset="0"/>
                <a:cs typeface="Arial" pitchFamily="34" charset="0"/>
              </a:rPr>
              <a:t>TURBINSKI KONTROLER</a:t>
            </a:r>
            <a:endParaRPr lang="en-US" sz="2800" dirty="0">
              <a:solidFill>
                <a:schemeClr val="tx1"/>
              </a:solidFill>
              <a:latin typeface="Arial" pitchFamily="34" charset="0"/>
              <a:cs typeface="Arial" pitchFamily="34" charset="0"/>
            </a:endParaRPr>
          </a:p>
        </p:txBody>
      </p:sp>
      <p:sp>
        <p:nvSpPr>
          <p:cNvPr id="3" name="Text Placeholder 2"/>
          <p:cNvSpPr>
            <a:spLocks noGrp="1"/>
          </p:cNvSpPr>
          <p:nvPr>
            <p:ph type="body" idx="2"/>
          </p:nvPr>
        </p:nvSpPr>
        <p:spPr>
          <a:xfrm>
            <a:off x="685800" y="2286000"/>
            <a:ext cx="2743200" cy="4191000"/>
          </a:xfrm>
        </p:spPr>
        <p:txBody>
          <a:bodyPr/>
          <a:lstStyle/>
          <a:p>
            <a:endParaRPr lang="en-US" dirty="0" smtClean="0"/>
          </a:p>
          <a:p>
            <a:r>
              <a:rPr lang="en-US" sz="2400" dirty="0" smtClean="0">
                <a:latin typeface="Arial" pitchFamily="34" charset="0"/>
                <a:cs typeface="Arial" pitchFamily="34" charset="0"/>
              </a:rPr>
              <a:t>Dva turbinska kontrolera vezana u tzv. </a:t>
            </a:r>
            <a:r>
              <a:rPr lang="sr-Latn-CS" sz="2400" dirty="0" smtClean="0">
                <a:latin typeface="Arial" pitchFamily="34" charset="0"/>
                <a:cs typeface="Arial" pitchFamily="34" charset="0"/>
              </a:rPr>
              <a:t>“vrućoj rezervi”.</a:t>
            </a:r>
          </a:p>
          <a:p>
            <a:r>
              <a:rPr lang="sr-Latn-CS" sz="2400" dirty="0" smtClean="0">
                <a:latin typeface="Arial" pitchFamily="34" charset="0"/>
                <a:cs typeface="Arial" pitchFamily="34" charset="0"/>
              </a:rPr>
              <a:t>Oba kontrolera izvršavaju sve algoritme ali jedan je zapravo u funkciji a drugi u rezervi</a:t>
            </a:r>
            <a:r>
              <a:rPr lang="sr-Latn-CS" dirty="0" smtClean="0"/>
              <a:t>.</a:t>
            </a:r>
            <a:endParaRPr lang="en-US" dirty="0"/>
          </a:p>
        </p:txBody>
      </p:sp>
      <p:pic>
        <p:nvPicPr>
          <p:cNvPr id="5" name="Content Placeholder 4" descr="kontroler slika - Copy.jpg"/>
          <p:cNvPicPr>
            <a:picLocks noGrp="1" noChangeAspect="1"/>
          </p:cNvPicPr>
          <p:nvPr>
            <p:ph sz="half" idx="1"/>
          </p:nvPr>
        </p:nvPicPr>
        <p:blipFill>
          <a:blip r:embed="rId2"/>
          <a:stretch>
            <a:fillRect/>
          </a:stretch>
        </p:blipFill>
        <p:spPr>
          <a:xfrm>
            <a:off x="4621808" y="1676400"/>
            <a:ext cx="3302992" cy="4572000"/>
          </a:xfrm>
        </p:spPr>
      </p:pic>
      <p:pic>
        <p:nvPicPr>
          <p:cNvPr id="6" name="Picture 4" descr="Резултат слика за TERMOELEKTRANA GACKO LOGO"/>
          <p:cNvPicPr>
            <a:picLocks noChangeAspect="1" noChangeArrowheads="1"/>
          </p:cNvPicPr>
          <p:nvPr/>
        </p:nvPicPr>
        <p:blipFill>
          <a:blip r:embed="rId3"/>
          <a:srcRect/>
          <a:stretch>
            <a:fillRect/>
          </a:stretch>
        </p:blipFill>
        <p:spPr bwMode="auto">
          <a:xfrm>
            <a:off x="228600" y="228600"/>
            <a:ext cx="2514600" cy="990600"/>
          </a:xfrm>
          <a:prstGeom prst="rect">
            <a:avLst/>
          </a:prstGeom>
          <a:noFill/>
        </p:spPr>
      </p:pic>
      <p:pic>
        <p:nvPicPr>
          <p:cNvPr id="7" name="Picture 2" descr="logo CG KO CIGR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62800" y="152400"/>
            <a:ext cx="1684149" cy="1067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normAutofit/>
          </a:bodyPr>
          <a:lstStyle/>
          <a:p>
            <a:pPr algn="ctr"/>
            <a:r>
              <a:rPr lang="sr-Latn-BA" sz="2000" b="1" dirty="0" smtClean="0">
                <a:solidFill>
                  <a:schemeClr val="tx1"/>
                </a:solidFill>
                <a:latin typeface="Arial" pitchFamily="34" charset="0"/>
                <a:cs typeface="Arial" pitchFamily="34" charset="0"/>
              </a:rPr>
              <a:t>DIGITALNO-HIDRAULIČNI SISTEM UPRAVLJANJA TURBINOM</a:t>
            </a:r>
            <a:endParaRPr lang="en-US" sz="2000"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457200" y="1905000"/>
            <a:ext cx="5486400" cy="4724400"/>
          </a:xfrm>
        </p:spPr>
        <p:txBody>
          <a:bodyPr>
            <a:normAutofit fontScale="85000" lnSpcReduction="20000"/>
          </a:bodyPr>
          <a:lstStyle/>
          <a:p>
            <a:pPr>
              <a:buNone/>
            </a:pPr>
            <a:endParaRPr lang="en-US" dirty="0" smtClean="0"/>
          </a:p>
          <a:p>
            <a:r>
              <a:rPr lang="sr-Latn-BA" sz="2200" dirty="0" smtClean="0">
                <a:latin typeface="Arial" pitchFamily="34" charset="0"/>
                <a:cs typeface="Arial" pitchFamily="34" charset="0"/>
              </a:rPr>
              <a:t>Digitalno-hidraulični sistem upravljanja turbinom realizovan je turbinskim kontrolerom TC koji realizuje poboljšane funkcije regulacije brzine i kontrolu opterećenja putem postavljanja položaja tubinskih regulacionih ventila. Osim toga, TC reguliše i pritisak primarne pare ispred turbine. TC, takođe, obezbjeđuje neophodno potrebne zaštitne funkcije.</a:t>
            </a:r>
          </a:p>
          <a:p>
            <a:r>
              <a:rPr lang="sr-Latn-BA" sz="2200" dirty="0" smtClean="0">
                <a:latin typeface="Arial" pitchFamily="34" charset="0"/>
                <a:cs typeface="Arial" pitchFamily="34" charset="0"/>
              </a:rPr>
              <a:t>Osim toga, u ovom kontroleru se izvršava i softverski paket LDC (Load Demand Computer) koji ima funkciju koordinacije rada regulacije kotla i turbine.</a:t>
            </a:r>
            <a:endParaRPr lang="en-US" sz="2200" dirty="0" smtClean="0">
              <a:latin typeface="Arial" pitchFamily="34" charset="0"/>
              <a:cs typeface="Arial" pitchFamily="34" charset="0"/>
            </a:endParaRPr>
          </a:p>
          <a:p>
            <a:r>
              <a:rPr lang="sr-Latn-BA" sz="2200" dirty="0" smtClean="0">
                <a:latin typeface="Arial" pitchFamily="34" charset="0"/>
                <a:cs typeface="Arial" pitchFamily="34" charset="0"/>
              </a:rPr>
              <a:t>LDC omogućava operatoru da postavi donju i gornju granicu zadane vrijednosti snage (ukoliko postoje neka privremena ograničenja) i brzinu promjene u skladu sa mogućnostima kotla i turbine.</a:t>
            </a:r>
          </a:p>
          <a:p>
            <a:endParaRPr lang="sr-Latn-BA" sz="1900" dirty="0" smtClean="0"/>
          </a:p>
          <a:p>
            <a:endParaRPr lang="en-US" dirty="0"/>
          </a:p>
        </p:txBody>
      </p:sp>
      <p:pic>
        <p:nvPicPr>
          <p:cNvPr id="4" name="Picture 4" descr="Резултат слика за TERMOELEKTRANA GACKO LOGO"/>
          <p:cNvPicPr>
            <a:picLocks noChangeAspect="1" noChangeArrowheads="1"/>
          </p:cNvPicPr>
          <p:nvPr/>
        </p:nvPicPr>
        <p:blipFill>
          <a:blip r:embed="rId2"/>
          <a:srcRect/>
          <a:stretch>
            <a:fillRect/>
          </a:stretch>
        </p:blipFill>
        <p:spPr bwMode="auto">
          <a:xfrm>
            <a:off x="228600" y="228600"/>
            <a:ext cx="2514600" cy="990600"/>
          </a:xfrm>
          <a:prstGeom prst="rect">
            <a:avLst/>
          </a:prstGeom>
          <a:noFill/>
        </p:spPr>
      </p:pic>
      <p:pic>
        <p:nvPicPr>
          <p:cNvPr id="5" name="Picture 2" descr="logo CG KO CIG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2800" y="152400"/>
            <a:ext cx="1684149" cy="1067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Ldc"/>
          <p:cNvPicPr>
            <a:picLocks noChangeAspect="1" noChangeArrowheads="1"/>
          </p:cNvPicPr>
          <p:nvPr/>
        </p:nvPicPr>
        <p:blipFill>
          <a:blip r:embed="rId4" cstate="print"/>
          <a:srcRect/>
          <a:stretch>
            <a:fillRect/>
          </a:stretch>
        </p:blipFill>
        <p:spPr bwMode="auto">
          <a:xfrm>
            <a:off x="5943600" y="2514600"/>
            <a:ext cx="2935287" cy="2487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TotalTime>
  <Words>936</Words>
  <Application>Microsoft Office PowerPoint</Application>
  <PresentationFormat>On-screen Show (4:3)</PresentationFormat>
  <Paragraphs>68</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     </vt:lpstr>
      <vt:lpstr>       UVOD</vt:lpstr>
      <vt:lpstr>PARNA TURBINA K-300-240-1</vt:lpstr>
      <vt:lpstr>SISTEM REGULACIJE TURBINE PRIJE UVOĐENJA TURBINSKOG REGULATORA </vt:lpstr>
      <vt:lpstr>MOOG – M3000</vt:lpstr>
      <vt:lpstr>KARAKTERISTIKE REGULACIONIH VENTILA</vt:lpstr>
      <vt:lpstr>D633 I D634 SERIJE SERVO REGULACIONIH VENTILA</vt:lpstr>
      <vt:lpstr>TURBINSKI KONTROLER</vt:lpstr>
      <vt:lpstr>DIGITALNO-HIDRAULIČNI SISTEM UPRAVLJANJA TURBINOM</vt:lpstr>
      <vt:lpstr>Slide 10</vt:lpstr>
      <vt:lpstr>DIGITALNO-HIDRAULIČNI SISTEM UPRAVLJANJA TURBINOM</vt:lpstr>
      <vt:lpstr>Slide 12</vt:lpstr>
      <vt:lpstr>PREDNOSTI TURBINSKOG KONTROLERA</vt:lpstr>
      <vt:lpstr>Slide 14</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PREDNOSTI UVOĐENJA TURBINSKOG REGULATORA NA TERMOELEKTRANI GACKO</dc:title>
  <dc:creator>Mr X</dc:creator>
  <cp:lastModifiedBy>Mr X</cp:lastModifiedBy>
  <cp:revision>58</cp:revision>
  <dcterms:created xsi:type="dcterms:W3CDTF">2017-02-01T11:12:27Z</dcterms:created>
  <dcterms:modified xsi:type="dcterms:W3CDTF">2017-04-08T19:36:53Z</dcterms:modified>
</cp:coreProperties>
</file>