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7" r:id="rId2"/>
    <p:sldId id="359" r:id="rId3"/>
    <p:sldId id="361" r:id="rId4"/>
    <p:sldId id="363" r:id="rId5"/>
    <p:sldId id="404" r:id="rId6"/>
    <p:sldId id="425" r:id="rId7"/>
    <p:sldId id="424" r:id="rId8"/>
    <p:sldId id="409" r:id="rId9"/>
    <p:sldId id="417" r:id="rId10"/>
    <p:sldId id="426" r:id="rId11"/>
    <p:sldId id="427" r:id="rId12"/>
    <p:sldId id="410" r:id="rId13"/>
    <p:sldId id="428" r:id="rId14"/>
    <p:sldId id="429" r:id="rId15"/>
  </p:sldIdLst>
  <p:sldSz cx="10693400" cy="7561263"/>
  <p:notesSz cx="6797675" cy="9926638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7">
          <p15:clr>
            <a:srgbClr val="A4A3A4"/>
          </p15:clr>
        </p15:guide>
        <p15:guide id="2" pos="50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99"/>
    <a:srgbClr val="0019C8"/>
    <a:srgbClr val="E21000"/>
    <a:srgbClr val="001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5" autoAdjust="0"/>
    <p:restoredTop sz="92399" autoAdjust="0"/>
  </p:normalViewPr>
  <p:slideViewPr>
    <p:cSldViewPr snapToGrid="0">
      <p:cViewPr varScale="1">
        <p:scale>
          <a:sx n="96" d="100"/>
          <a:sy n="96" d="100"/>
        </p:scale>
        <p:origin x="1896" y="84"/>
      </p:cViewPr>
      <p:guideLst>
        <p:guide orient="horz" pos="947"/>
        <p:guide pos="5052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7" tIns="45914" rIns="91827" bIns="45914" numCol="1" anchor="t" anchorCtr="0" compatLnSpc="1">
            <a:prstTxWarp prst="textNoShape">
              <a:avLst/>
            </a:prstTxWarp>
          </a:bodyPr>
          <a:lstStyle>
            <a:lvl1pPr defTabSz="918972" eaLnBrk="1" hangingPunct="1">
              <a:defRPr sz="120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7" tIns="45914" rIns="91827" bIns="45914" numCol="1" anchor="t" anchorCtr="0" compatLnSpc="1">
            <a:prstTxWarp prst="textNoShape">
              <a:avLst/>
            </a:prstTxWarp>
          </a:bodyPr>
          <a:lstStyle>
            <a:lvl1pPr algn="r" defTabSz="918972" eaLnBrk="1" hangingPunct="1">
              <a:defRPr sz="120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6763" y="742950"/>
            <a:ext cx="52641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7" tIns="45914" rIns="91827" bIns="45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noProof="0"/>
              <a:t>Click to edit Master text styles</a:t>
            </a:r>
          </a:p>
          <a:p>
            <a:pPr lvl="1"/>
            <a:r>
              <a:rPr lang="sl-SI" altLang="sl-SI" noProof="0"/>
              <a:t>Second level</a:t>
            </a:r>
          </a:p>
          <a:p>
            <a:pPr lvl="2"/>
            <a:r>
              <a:rPr lang="sl-SI" altLang="sl-SI" noProof="0"/>
              <a:t>Third level</a:t>
            </a:r>
          </a:p>
          <a:p>
            <a:pPr lvl="3"/>
            <a:r>
              <a:rPr lang="sl-SI" altLang="sl-SI" noProof="0"/>
              <a:t>Fourth level</a:t>
            </a:r>
          </a:p>
          <a:p>
            <a:pPr lvl="4"/>
            <a:r>
              <a:rPr lang="sl-SI" altLang="sl-SI" noProof="0"/>
              <a:t>Fifth level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7" tIns="45914" rIns="91827" bIns="45914" numCol="1" anchor="b" anchorCtr="0" compatLnSpc="1">
            <a:prstTxWarp prst="textNoShape">
              <a:avLst/>
            </a:prstTxWarp>
          </a:bodyPr>
          <a:lstStyle>
            <a:lvl1pPr defTabSz="918972" eaLnBrk="1" hangingPunct="1">
              <a:defRPr sz="120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7" tIns="45914" rIns="91827" bIns="45914" numCol="1" anchor="b" anchorCtr="0" compatLnSpc="1">
            <a:prstTxWarp prst="textNoShape">
              <a:avLst/>
            </a:prstTxWarp>
          </a:bodyPr>
          <a:lstStyle>
            <a:lvl1pPr algn="r" defTabSz="918972" eaLnBrk="1" hangingPunct="1">
              <a:defRPr sz="1200"/>
            </a:lvl1pPr>
          </a:lstStyle>
          <a:p>
            <a:pPr>
              <a:defRPr/>
            </a:pPr>
            <a:fld id="{25937255-E777-4B39-A4A5-F53923387E3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27593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917575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917575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 defTabSz="917575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indent="-219075" defTabSz="917575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indent="-219075" defTabSz="917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indent="-219075" defTabSz="917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indent="-219075" defTabSz="917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indent="-219075" defTabSz="917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5E37C6-EBD1-4A05-8546-B74B6FDCAF72}" type="slidenum">
              <a:rPr lang="sl-SI" altLang="sl-SI" sz="1200" smtClean="0"/>
              <a:pPr/>
              <a:t>4</a:t>
            </a:fld>
            <a:endParaRPr lang="sl-SI" altLang="sl-SI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917575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917575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 defTabSz="917575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indent="-219075" defTabSz="917575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indent="-219075" defTabSz="917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indent="-219075" defTabSz="917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indent="-219075" defTabSz="917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indent="-219075" defTabSz="917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3318D1-DF2F-4CB9-B1DC-05F52C99CA1E}" type="slidenum">
              <a:rPr lang="sl-SI" altLang="sl-SI" sz="1200" smtClean="0"/>
              <a:pPr/>
              <a:t>9</a:t>
            </a:fld>
            <a:endParaRPr lang="sl-SI" altLang="sl-SI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917575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917575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 defTabSz="917575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indent="-219075" defTabSz="917575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indent="-219075" defTabSz="917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indent="-219075" defTabSz="917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indent="-219075" defTabSz="917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indent="-219075" defTabSz="917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3318D1-DF2F-4CB9-B1DC-05F52C99CA1E}" type="slidenum">
              <a:rPr lang="sl-SI" altLang="sl-SI" sz="1200" smtClean="0"/>
              <a:pPr/>
              <a:t>10</a:t>
            </a:fld>
            <a:endParaRPr lang="sl-SI" altLang="sl-SI" sz="1200"/>
          </a:p>
        </p:txBody>
      </p:sp>
    </p:spTree>
    <p:extLst>
      <p:ext uri="{BB962C8B-B14F-4D97-AF65-F5344CB8AC3E}">
        <p14:creationId xmlns:p14="http://schemas.microsoft.com/office/powerpoint/2010/main" val="2152911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917575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917575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 defTabSz="917575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indent="-219075" defTabSz="917575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indent="-219075" defTabSz="917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indent="-219075" defTabSz="917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indent="-219075" defTabSz="917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indent="-219075" defTabSz="917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3318D1-DF2F-4CB9-B1DC-05F52C99CA1E}" type="slidenum">
              <a:rPr lang="sl-SI" altLang="sl-SI" sz="1200" smtClean="0"/>
              <a:pPr/>
              <a:t>11</a:t>
            </a:fld>
            <a:endParaRPr lang="sl-SI" altLang="sl-SI" sz="1200"/>
          </a:p>
        </p:txBody>
      </p:sp>
    </p:spTree>
    <p:extLst>
      <p:ext uri="{BB962C8B-B14F-4D97-AF65-F5344CB8AC3E}">
        <p14:creationId xmlns:p14="http://schemas.microsoft.com/office/powerpoint/2010/main" val="229744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238250"/>
            <a:ext cx="8020050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1925"/>
            <a:ext cx="8020050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29D45-00AE-4EA0-981D-3C47A34352D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165336"/>
      </p:ext>
    </p:extLst>
  </p:cSld>
  <p:clrMapOvr>
    <a:masterClrMapping/>
  </p:clrMapOvr>
  <p:transition advClick="0" advTm="8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A3A48-1BE7-4621-9ABC-F881835F0AE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5002850"/>
      </p:ext>
    </p:extLst>
  </p:cSld>
  <p:clrMapOvr>
    <a:masterClrMapping/>
  </p:clrMapOvr>
  <p:transition advClick="0" advTm="8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105F0-9A16-4A28-8C82-1C2EFB17F2D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81915831"/>
      </p:ext>
    </p:extLst>
  </p:cSld>
  <p:clrMapOvr>
    <a:masterClrMapping/>
  </p:clrMapOvr>
  <p:transition advClick="0" advTm="8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59B99-FD71-467D-9450-DB53022D6B9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9994453"/>
      </p:ext>
    </p:extLst>
  </p:cSld>
  <p:clrMapOvr>
    <a:masterClrMapping/>
  </p:clrMapOvr>
  <p:transition advClick="0" advTm="8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1788" cy="31464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1788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ACD0A-A1DB-431A-B984-804B81EAC5A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81039415"/>
      </p:ext>
    </p:extLst>
  </p:cSld>
  <p:clrMapOvr>
    <a:masterClrMapping/>
  </p:clrMapOvr>
  <p:transition advClick="0" advTm="8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C4642-0913-4277-99DA-EACBB8F1F00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08318276"/>
      </p:ext>
    </p:extLst>
  </p:cSld>
  <p:clrMapOvr>
    <a:masterClrMapping/>
  </p:clrMapOvr>
  <p:transition advClick="0" advTm="8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3375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4200"/>
            <a:ext cx="45243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2250"/>
            <a:ext cx="4524375" cy="4062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2250"/>
            <a:ext cx="4546600" cy="4062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A5F49-8981-440B-8C36-47D81347ACE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22113552"/>
      </p:ext>
    </p:extLst>
  </p:cSld>
  <p:clrMapOvr>
    <a:masterClrMapping/>
  </p:clrMapOvr>
  <p:transition advClick="0" advTm="8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29544-5431-45A1-995F-C30E0FFA0D6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54910996"/>
      </p:ext>
    </p:extLst>
  </p:cSld>
  <p:clrMapOvr>
    <a:masterClrMapping/>
  </p:clrMapOvr>
  <p:transition advClick="0" advTm="8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9FA6E-F296-4F4D-975C-9617BC0DCC6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99726309"/>
      </p:ext>
    </p:extLst>
  </p:cSld>
  <p:clrMapOvr>
    <a:masterClrMapping/>
  </p:clrMapOvr>
  <p:transition advClick="0" advTm="8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1C7B-D70A-4B4C-A065-5E5A306374D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13636904"/>
      </p:ext>
    </p:extLst>
  </p:cSld>
  <p:clrMapOvr>
    <a:masterClrMapping/>
  </p:clrMapOvr>
  <p:transition advClick="0" advTm="8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A7209-A856-47C9-9F57-F98AAEADBB7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54619130"/>
      </p:ext>
    </p:extLst>
  </p:cSld>
  <p:clrMapOvr>
    <a:masterClrMapping/>
  </p:clrMapOvr>
  <p:transition advClick="0" advTm="8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51" tIns="49777" rIns="99551" bIns="497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51" tIns="49777" rIns="99551" bIns="49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51" tIns="49777" rIns="99551" bIns="49777" numCol="1" anchor="t" anchorCtr="0" compatLnSpc="1">
            <a:prstTxWarp prst="textNoShape">
              <a:avLst/>
            </a:prstTxWarp>
          </a:bodyPr>
          <a:lstStyle>
            <a:lvl1pPr defTabSz="995363" eaLnBrk="1" hangingPunct="1">
              <a:defRPr sz="150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4988"/>
            <a:ext cx="3387725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51" tIns="49777" rIns="99551" bIns="49777" numCol="1" anchor="t" anchorCtr="0" compatLnSpc="1">
            <a:prstTxWarp prst="textNoShape">
              <a:avLst/>
            </a:prstTxWarp>
          </a:bodyPr>
          <a:lstStyle>
            <a:lvl1pPr algn="ctr" defTabSz="995363" eaLnBrk="1" hangingPunct="1">
              <a:defRPr sz="150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51" tIns="49777" rIns="99551" bIns="49777" numCol="1" anchor="t" anchorCtr="0" compatLnSpc="1">
            <a:prstTxWarp prst="textNoShape">
              <a:avLst/>
            </a:prstTxWarp>
          </a:bodyPr>
          <a:lstStyle>
            <a:lvl1pPr algn="r" defTabSz="995363" eaLnBrk="1" hangingPunct="1">
              <a:defRPr sz="1500"/>
            </a:lvl1pPr>
          </a:lstStyle>
          <a:p>
            <a:pPr>
              <a:defRPr/>
            </a:pPr>
            <a:fld id="{A81C55B6-2A4B-4BFF-B8B4-14D5317EA74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>
    <p:fade/>
  </p:transition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</a:defRPr>
      </a:lvl5pPr>
      <a:lvl6pPr marL="4572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</a:defRPr>
      </a:lvl6pPr>
      <a:lvl7pPr marL="9144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488" indent="-2476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7.jpeg"/><Relationship Id="rId7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8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5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.jpeg"/><Relationship Id="rId10" Type="http://schemas.openxmlformats.org/officeDocument/2006/relationships/image" Target="../media/image14.png"/><Relationship Id="rId4" Type="http://schemas.openxmlformats.org/officeDocument/2006/relationships/image" Target="../media/image9.wmf"/><Relationship Id="rId9" Type="http://schemas.openxmlformats.org/officeDocument/2006/relationships/image" Target="../media/image13.png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22.png"/><Relationship Id="rId5" Type="http://schemas.openxmlformats.org/officeDocument/2006/relationships/image" Target="../media/image4.jp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55" name="Rectangle 51"/>
          <p:cNvSpPr>
            <a:spLocks noChangeArrowheads="1"/>
          </p:cNvSpPr>
          <p:nvPr/>
        </p:nvSpPr>
        <p:spPr bwMode="auto">
          <a:xfrm>
            <a:off x="146050" y="2717800"/>
            <a:ext cx="10399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59" tIns="46030" rIns="92059" bIns="46030" anchor="ctr"/>
          <a:lstStyle>
            <a:lvl1pPr defTabSz="995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br>
              <a:rPr lang="en-US" altLang="sl-SI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altLang="sl-SI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HIDRAULIČKI UDAR KAO POSLEDICA</a:t>
            </a:r>
          </a:p>
          <a:p>
            <a:pPr algn="ctr" eaLnBrk="1" hangingPunct="1">
              <a:defRPr/>
            </a:pPr>
            <a:r>
              <a:rPr lang="sl-SI" altLang="sl-SI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SPOROG ZATVARANJA VENTILA</a:t>
            </a:r>
            <a:br>
              <a:rPr lang="en-US" altLang="sl-SI" sz="2900" b="1" dirty="0">
                <a:latin typeface="Times New Roman" panose="02020603050405020304" pitchFamily="18" charset="0"/>
              </a:rPr>
            </a:br>
            <a:endParaRPr lang="sl-SI" altLang="sl-SI" sz="2900" b="1" dirty="0"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br>
              <a:rPr lang="sl-SI" altLang="sl-SI" sz="1400" b="1" dirty="0">
                <a:latin typeface="Times New Roman" panose="02020603050405020304" pitchFamily="18" charset="0"/>
              </a:rPr>
            </a:br>
            <a:br>
              <a:rPr lang="en-US" altLang="sl-SI" sz="1400" b="1" dirty="0">
                <a:latin typeface="Times New Roman" panose="02020603050405020304" pitchFamily="18" charset="0"/>
              </a:rPr>
            </a:br>
            <a:endParaRPr lang="sr-Latn-ME" altLang="sl-SI" sz="1400" b="1" dirty="0"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sr-Latn-ME" altLang="sl-SI" sz="2800" b="1" dirty="0">
                <a:latin typeface="Times New Roman" panose="02020603050405020304" pitchFamily="18" charset="0"/>
              </a:rPr>
              <a:t>Marko Janković, </a:t>
            </a:r>
            <a:r>
              <a:rPr lang="da-DK" altLang="sl-SI" sz="2800" b="1" dirty="0">
                <a:latin typeface="Times New Roman" panose="02020603050405020304" pitchFamily="18" charset="0"/>
              </a:rPr>
              <a:t>Elektroprivreda Crne Gore AD</a:t>
            </a:r>
            <a:r>
              <a:rPr lang="sr-Latn-ME" altLang="sl-SI" sz="2800" b="1" dirty="0">
                <a:latin typeface="Times New Roman" panose="02020603050405020304" pitchFamily="18" charset="0"/>
              </a:rPr>
              <a:t>,</a:t>
            </a:r>
            <a:r>
              <a:rPr lang="da-DK" altLang="sl-SI" sz="2800" b="1" dirty="0">
                <a:latin typeface="Times New Roman" panose="02020603050405020304" pitchFamily="18" charset="0"/>
              </a:rPr>
              <a:t> Nikšić</a:t>
            </a:r>
            <a:endParaRPr lang="sr-Latn-ME" altLang="sl-SI" sz="2800" b="1" dirty="0"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sr-Latn-ME" altLang="sl-SI" sz="2800" b="1" dirty="0">
                <a:latin typeface="Times New Roman" panose="02020603050405020304" pitchFamily="18" charset="0"/>
              </a:rPr>
              <a:t>Filip </a:t>
            </a:r>
            <a:r>
              <a:rPr lang="sr-Latn-ME" altLang="sl-SI" sz="2800" b="1" dirty="0" err="1">
                <a:latin typeface="Times New Roman" panose="02020603050405020304" pitchFamily="18" charset="0"/>
              </a:rPr>
              <a:t>Strunjaš</a:t>
            </a:r>
            <a:r>
              <a:rPr lang="sr-Latn-ME" altLang="sl-SI" sz="2800" b="1" dirty="0">
                <a:latin typeface="Times New Roman" panose="02020603050405020304" pitchFamily="18" charset="0"/>
              </a:rPr>
              <a:t>, </a:t>
            </a:r>
            <a:r>
              <a:rPr lang="it-IT" altLang="sl-SI" sz="2800" b="1" dirty="0">
                <a:latin typeface="Times New Roman" panose="02020603050405020304" pitchFamily="18" charset="0"/>
              </a:rPr>
              <a:t>KONE d.o.o</a:t>
            </a:r>
            <a:r>
              <a:rPr lang="sr-Latn-ME" altLang="sl-SI" sz="2800" b="1" dirty="0">
                <a:latin typeface="Times New Roman" panose="02020603050405020304" pitchFamily="18" charset="0"/>
              </a:rPr>
              <a:t>,</a:t>
            </a:r>
            <a:r>
              <a:rPr lang="it-IT" altLang="sl-SI" sz="2800" b="1" dirty="0">
                <a:latin typeface="Times New Roman" panose="02020603050405020304" pitchFamily="18" charset="0"/>
              </a:rPr>
              <a:t> Podgorica</a:t>
            </a:r>
            <a:endParaRPr lang="sr-Latn-ME" altLang="sl-SI" sz="2800" b="1" dirty="0"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sl-SI" sz="2800" b="1" dirty="0">
                <a:latin typeface="Times New Roman" panose="02020603050405020304" pitchFamily="18" charset="0"/>
              </a:rPr>
              <a:t>Anton </a:t>
            </a:r>
            <a:r>
              <a:rPr lang="en-US" altLang="sl-SI" sz="2800" b="1" dirty="0" err="1">
                <a:latin typeface="Times New Roman" panose="02020603050405020304" pitchFamily="18" charset="0"/>
              </a:rPr>
              <a:t>Bergant</a:t>
            </a:r>
            <a:r>
              <a:rPr lang="sl-SI" altLang="sl-SI" sz="2800" b="1" dirty="0">
                <a:latin typeface="Times New Roman" panose="02020603050405020304" pitchFamily="18" charset="0"/>
              </a:rPr>
              <a:t>, </a:t>
            </a:r>
            <a:r>
              <a:rPr lang="en-US" altLang="sl-SI" sz="2800" b="1" dirty="0" err="1">
                <a:latin typeface="Times New Roman" panose="02020603050405020304" pitchFamily="18" charset="0"/>
              </a:rPr>
              <a:t>Litostroj</a:t>
            </a:r>
            <a:r>
              <a:rPr lang="en-US" altLang="sl-SI" sz="2800" b="1" dirty="0">
                <a:latin typeface="Times New Roman" panose="02020603050405020304" pitchFamily="18" charset="0"/>
              </a:rPr>
              <a:t> </a:t>
            </a:r>
            <a:r>
              <a:rPr lang="sl-SI" altLang="sl-SI" sz="2800" b="1" dirty="0">
                <a:latin typeface="Times New Roman" panose="02020603050405020304" pitchFamily="18" charset="0"/>
              </a:rPr>
              <a:t>Power</a:t>
            </a:r>
            <a:r>
              <a:rPr lang="en-US" altLang="sl-SI" sz="2800" b="1" dirty="0">
                <a:latin typeface="Times New Roman" panose="02020603050405020304" pitchFamily="18" charset="0"/>
              </a:rPr>
              <a:t> </a:t>
            </a:r>
            <a:r>
              <a:rPr lang="en-US" altLang="sl-SI" sz="2800" b="1" dirty="0" err="1">
                <a:latin typeface="Times New Roman" panose="02020603050405020304" pitchFamily="18" charset="0"/>
              </a:rPr>
              <a:t>d.o.o</a:t>
            </a:r>
            <a:r>
              <a:rPr lang="en-US" altLang="sl-SI" sz="2800" b="1" dirty="0">
                <a:latin typeface="Times New Roman" panose="02020603050405020304" pitchFamily="18" charset="0"/>
              </a:rPr>
              <a:t>, Slovenia</a:t>
            </a:r>
            <a:endParaRPr lang="sl-SI" altLang="sl-SI" sz="2800" b="1" dirty="0"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sl-SI" altLang="sl-SI" sz="2800" b="1" dirty="0">
                <a:latin typeface="Times New Roman" panose="02020603050405020304" pitchFamily="18" charset="0"/>
              </a:rPr>
              <a:t>Uroš Karadžić, Univerzitet Crne Gore</a:t>
            </a:r>
            <a:br>
              <a:rPr lang="sl-SI" altLang="sl-SI" sz="2800" b="1" dirty="0">
                <a:latin typeface="Times New Roman" panose="02020603050405020304" pitchFamily="18" charset="0"/>
              </a:rPr>
            </a:br>
            <a:br>
              <a:rPr lang="sl-SI" altLang="sl-SI" sz="2800" b="1" dirty="0">
                <a:latin typeface="Times New Roman" panose="02020603050405020304" pitchFamily="18" charset="0"/>
              </a:rPr>
            </a:br>
            <a:br>
              <a:rPr lang="sl-SI" altLang="sl-SI" sz="1400" b="1" dirty="0">
                <a:latin typeface="Times New Roman" panose="02020603050405020304" pitchFamily="18" charset="0"/>
              </a:rPr>
            </a:br>
            <a:r>
              <a:rPr lang="sl-SI" altLang="sl-SI" sz="1400" b="1" dirty="0">
                <a:latin typeface="Times New Roman" panose="02020603050405020304" pitchFamily="18" charset="0"/>
              </a:rPr>
              <a:t> </a:t>
            </a:r>
            <a:br>
              <a:rPr lang="sl-SI" altLang="sl-SI" sz="1400" b="1" dirty="0">
                <a:latin typeface="Times New Roman" panose="02020603050405020304" pitchFamily="18" charset="0"/>
              </a:rPr>
            </a:br>
            <a:r>
              <a:rPr lang="sl-SI" altLang="sl-SI" sz="2800" b="1" i="1" dirty="0">
                <a:latin typeface="Times New Roman" panose="02020603050405020304" pitchFamily="18" charset="0"/>
              </a:rPr>
              <a:t>V Savjetovanje CG KO CIGRE</a:t>
            </a:r>
            <a:br>
              <a:rPr lang="sl-SI" altLang="sl-SI" sz="2800" b="1" dirty="0">
                <a:latin typeface="Times New Roman" panose="02020603050405020304" pitchFamily="18" charset="0"/>
              </a:rPr>
            </a:br>
            <a:r>
              <a:rPr lang="sl-SI" altLang="sl-SI" sz="2800" b="1" dirty="0">
                <a:latin typeface="Times New Roman" panose="02020603050405020304" pitchFamily="18" charset="0"/>
              </a:rPr>
              <a:t> Bečići, 9 - 12 maj 2017.</a:t>
            </a:r>
            <a:endParaRPr lang="en-US" altLang="sl-SI" sz="2800" b="1" dirty="0">
              <a:latin typeface="Times New Roman" panose="02020603050405020304" pitchFamily="18" charset="0"/>
            </a:endParaRPr>
          </a:p>
        </p:txBody>
      </p:sp>
      <p:pic>
        <p:nvPicPr>
          <p:cNvPr id="7" name="Picture 6" descr="LitostrojPower - Cimos Gro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12"/>
          <a:stretch>
            <a:fillRect/>
          </a:stretch>
        </p:blipFill>
        <p:spPr bwMode="auto">
          <a:xfrm>
            <a:off x="6820917" y="7116763"/>
            <a:ext cx="26511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92" y="6850063"/>
            <a:ext cx="5667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 CG KO CIG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681880"/>
            <a:ext cx="1156190" cy="7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96" y="6805613"/>
            <a:ext cx="119634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86" y="6890535"/>
            <a:ext cx="1057275" cy="546259"/>
          </a:xfrm>
          <a:prstGeom prst="rect">
            <a:avLst/>
          </a:prstGeom>
        </p:spPr>
      </p:pic>
    </p:spTree>
  </p:cSld>
  <p:clrMapOvr>
    <a:masterClrMapping/>
  </p:clrMapOvr>
  <p:transition advClick="0" advTm="8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Marko\AppData\Local\Microsoft\Windows\INetCache\Content.Word\CBM_sporo_V=1.84_D1_D2_D3_D4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55" y="980278"/>
            <a:ext cx="7651881" cy="5335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Marko\AppData\Local\Microsoft\Windows\INetCache\Content.Word\CBM_sporo_V=1.84_D1_D2_D3_D4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55" y="980278"/>
            <a:ext cx="7651881" cy="5335384"/>
          </a:xfrm>
          <a:prstGeom prst="rect">
            <a:avLst/>
          </a:prstGeom>
          <a:noFill/>
          <a:ln>
            <a:noFill/>
          </a:ln>
        </p:spPr>
      </p:pic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68953" y="137189"/>
            <a:ext cx="981868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 b="1" dirty="0">
                <a:solidFill>
                  <a:srgbClr val="0019C8"/>
                </a:solidFill>
                <a:latin typeface="Century Gothic" panose="020B0502020202020204" pitchFamily="34" charset="0"/>
              </a:rPr>
              <a:t>Poređenje numeričkog modela sa eksperimentalnim rezultatima</a:t>
            </a:r>
            <a:endParaRPr lang="en-US" altLang="sl-SI" sz="2400" b="1" dirty="0">
              <a:solidFill>
                <a:srgbClr val="0019C8"/>
              </a:solidFill>
              <a:latin typeface="Century Gothic" panose="020B0502020202020204" pitchFamily="34" charset="0"/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426076" y="6696444"/>
            <a:ext cx="10104437" cy="70788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sl-SI" sz="2000" b="1" i="1" dirty="0" err="1">
                <a:latin typeface="+mn-lt"/>
                <a:cs typeface="Times New Roman" panose="02020603050405020304" pitchFamily="18" charset="0"/>
              </a:rPr>
              <a:t>Poređenje</a:t>
            </a:r>
            <a:r>
              <a:rPr lang="en-GB" altLang="sl-SI" sz="20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sl-SI" sz="2000" b="1" i="1" dirty="0" err="1">
                <a:latin typeface="+mn-lt"/>
                <a:cs typeface="Times New Roman" panose="02020603050405020304" pitchFamily="18" charset="0"/>
              </a:rPr>
              <a:t>eksperimenta</a:t>
            </a:r>
            <a:r>
              <a:rPr lang="en-GB" altLang="sl-SI" sz="20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sl-SI" sz="2000" b="1" i="1" dirty="0" err="1">
                <a:latin typeface="+mn-lt"/>
                <a:cs typeface="Times New Roman" panose="02020603050405020304" pitchFamily="18" charset="0"/>
              </a:rPr>
              <a:t>sa</a:t>
            </a:r>
            <a:r>
              <a:rPr lang="en-GB" altLang="sl-SI" sz="2000" b="1" i="1" dirty="0">
                <a:latin typeface="+mn-lt"/>
                <a:cs typeface="Times New Roman" panose="02020603050405020304" pitchFamily="18" charset="0"/>
              </a:rPr>
              <a:t> CBM </a:t>
            </a:r>
            <a:r>
              <a:rPr lang="en-GB" altLang="sl-SI" sz="2000" b="1" i="1" dirty="0" err="1">
                <a:latin typeface="+mn-lt"/>
                <a:cs typeface="Times New Roman" panose="02020603050405020304" pitchFamily="18" charset="0"/>
              </a:rPr>
              <a:t>modelom</a:t>
            </a:r>
            <a:r>
              <a:rPr lang="en-GB" altLang="sl-SI" sz="2000" b="1" i="1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x-none" sz="2000" b="1" dirty="0"/>
              <a:t> </a:t>
            </a:r>
            <a:r>
              <a:rPr lang="x-none" sz="2000" b="1" i="1" dirty="0"/>
              <a:t>p</a:t>
            </a:r>
            <a:r>
              <a:rPr lang="x-none" sz="2000" b="1" i="1" baseline="-25000" dirty="0"/>
              <a:t>rez</a:t>
            </a:r>
            <a:r>
              <a:rPr lang="x-none" sz="2000" b="1" baseline="-25000" dirty="0"/>
              <a:t> </a:t>
            </a:r>
            <a:r>
              <a:rPr lang="en-GB" altLang="sl-SI" sz="2000" b="1" i="1" dirty="0">
                <a:latin typeface="+mn-lt"/>
                <a:cs typeface="Times New Roman" panose="02020603050405020304" pitchFamily="18" charset="0"/>
              </a:rPr>
              <a:t>= 4 bar, </a:t>
            </a:r>
            <a:r>
              <a:rPr lang="x-none" sz="2000" b="1" i="1" dirty="0"/>
              <a:t>V</a:t>
            </a:r>
            <a:r>
              <a:rPr lang="sr-Latn-ME" sz="2000" b="1" i="1" baseline="-25000" dirty="0"/>
              <a:t>0</a:t>
            </a:r>
            <a:r>
              <a:rPr lang="sr-Latn-ME" sz="2000" b="1" baseline="-25000" dirty="0"/>
              <a:t>  </a:t>
            </a:r>
            <a:r>
              <a:rPr lang="en-GB" altLang="sl-SI" sz="2000" b="1" i="1" dirty="0">
                <a:latin typeface="+mn-lt"/>
                <a:cs typeface="Times New Roman" panose="02020603050405020304" pitchFamily="18" charset="0"/>
              </a:rPr>
              <a:t>= 1.</a:t>
            </a:r>
            <a:r>
              <a:rPr lang="sr-Latn-ME" altLang="sl-SI" sz="2000" b="1" i="1" dirty="0">
                <a:latin typeface="+mn-lt"/>
                <a:cs typeface="Times New Roman" panose="02020603050405020304" pitchFamily="18" charset="0"/>
              </a:rPr>
              <a:t>84</a:t>
            </a:r>
            <a:r>
              <a:rPr lang="en-GB" altLang="sl-SI" sz="2000" b="1" i="1" dirty="0">
                <a:latin typeface="+mn-lt"/>
                <a:cs typeface="Times New Roman" panose="02020603050405020304" pitchFamily="18" charset="0"/>
              </a:rPr>
              <a:t> m/s, </a:t>
            </a:r>
            <a:r>
              <a:rPr lang="x-none" sz="2000" b="1" i="1" dirty="0"/>
              <a:t>t</a:t>
            </a:r>
            <a:r>
              <a:rPr lang="x-none" sz="2000" b="1" i="1" baseline="-25000" dirty="0"/>
              <a:t>c</a:t>
            </a:r>
            <a:r>
              <a:rPr lang="x-none" sz="2000" b="1" i="1" dirty="0"/>
              <a:t> </a:t>
            </a:r>
            <a:r>
              <a:rPr lang="en-GB" altLang="sl-SI" sz="2000" b="1" i="1" dirty="0">
                <a:latin typeface="+mn-lt"/>
                <a:cs typeface="Times New Roman" panose="02020603050405020304" pitchFamily="18" charset="0"/>
              </a:rPr>
              <a:t>= 0.</a:t>
            </a:r>
            <a:r>
              <a:rPr lang="sr-Latn-ME" altLang="sl-SI" sz="2000" b="1" i="1" dirty="0">
                <a:latin typeface="+mn-lt"/>
                <a:cs typeface="Times New Roman" panose="02020603050405020304" pitchFamily="18" charset="0"/>
              </a:rPr>
              <a:t>89</a:t>
            </a:r>
            <a:r>
              <a:rPr lang="en-GB" altLang="sl-SI" sz="2000" b="1" i="1" dirty="0">
                <a:latin typeface="+mn-lt"/>
                <a:cs typeface="Times New Roman" panose="02020603050405020304" pitchFamily="18" charset="0"/>
              </a:rPr>
              <a:t> s</a:t>
            </a:r>
            <a:r>
              <a:rPr lang="sr-Latn-ME" altLang="sl-SI" sz="2000" b="1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sr-Latn-ME" altLang="sl-SI" sz="2000" b="1" i="1" dirty="0">
                <a:cs typeface="Times New Roman" panose="02020603050405020304" pitchFamily="18" charset="0"/>
              </a:rPr>
              <a:t>2L/a = 0.08 s</a:t>
            </a:r>
            <a:endParaRPr lang="sl-SI" altLang="sl-SI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7376715"/>
      </p:ext>
    </p:extLst>
  </p:cSld>
  <p:clrMapOvr>
    <a:masterClrMapping/>
  </p:clrMapOvr>
  <p:transition advClick="0" advTm="8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Marko\AppData\Local\Microsoft\Windows\INetCache\Content.Word\CBM_sporo_V=2.20_D1_D2_D3_D4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55" y="980278"/>
            <a:ext cx="7651881" cy="5335384"/>
          </a:xfrm>
          <a:prstGeom prst="rect">
            <a:avLst/>
          </a:prstGeom>
          <a:noFill/>
          <a:ln>
            <a:noFill/>
          </a:ln>
        </p:spPr>
      </p:pic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68953" y="137189"/>
            <a:ext cx="981868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 b="1" dirty="0">
                <a:solidFill>
                  <a:srgbClr val="0019C8"/>
                </a:solidFill>
                <a:latin typeface="Century Gothic" panose="020B0502020202020204" pitchFamily="34" charset="0"/>
              </a:rPr>
              <a:t>Poređenje numeričkog modela sa eksperimentalnim rezultatima</a:t>
            </a:r>
            <a:endParaRPr lang="en-US" altLang="sl-SI" sz="2400" b="1" dirty="0">
              <a:solidFill>
                <a:srgbClr val="0019C8"/>
              </a:solidFill>
              <a:latin typeface="Century Gothic" panose="020B0502020202020204" pitchFamily="34" charset="0"/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426076" y="6696444"/>
            <a:ext cx="10104437" cy="70788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sl-SI" sz="2000" b="1" i="1" dirty="0" err="1">
                <a:latin typeface="+mn-lt"/>
                <a:cs typeface="Times New Roman" panose="02020603050405020304" pitchFamily="18" charset="0"/>
              </a:rPr>
              <a:t>Poređenje</a:t>
            </a:r>
            <a:r>
              <a:rPr lang="en-GB" altLang="sl-SI" sz="20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sl-SI" sz="2000" b="1" i="1" dirty="0" err="1">
                <a:latin typeface="+mn-lt"/>
                <a:cs typeface="Times New Roman" panose="02020603050405020304" pitchFamily="18" charset="0"/>
              </a:rPr>
              <a:t>eksperimenta</a:t>
            </a:r>
            <a:r>
              <a:rPr lang="en-GB" altLang="sl-SI" sz="20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sl-SI" sz="2000" b="1" i="1" dirty="0" err="1">
                <a:latin typeface="+mn-lt"/>
                <a:cs typeface="Times New Roman" panose="02020603050405020304" pitchFamily="18" charset="0"/>
              </a:rPr>
              <a:t>sa</a:t>
            </a:r>
            <a:r>
              <a:rPr lang="en-GB" altLang="sl-SI" sz="2000" b="1" i="1" dirty="0">
                <a:latin typeface="+mn-lt"/>
                <a:cs typeface="Times New Roman" panose="02020603050405020304" pitchFamily="18" charset="0"/>
              </a:rPr>
              <a:t> CBM </a:t>
            </a:r>
            <a:r>
              <a:rPr lang="en-GB" altLang="sl-SI" sz="2000" b="1" i="1" dirty="0" err="1">
                <a:latin typeface="+mn-lt"/>
                <a:cs typeface="Times New Roman" panose="02020603050405020304" pitchFamily="18" charset="0"/>
              </a:rPr>
              <a:t>modelom</a:t>
            </a:r>
            <a:r>
              <a:rPr lang="en-GB" altLang="sl-SI" sz="2000" b="1" i="1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x-none" sz="2000" b="1" dirty="0"/>
              <a:t> </a:t>
            </a:r>
            <a:r>
              <a:rPr lang="x-none" sz="2000" b="1" i="1" dirty="0"/>
              <a:t>p</a:t>
            </a:r>
            <a:r>
              <a:rPr lang="x-none" sz="2000" b="1" i="1" baseline="-25000" dirty="0"/>
              <a:t>rez</a:t>
            </a:r>
            <a:r>
              <a:rPr lang="x-none" sz="2000" b="1" baseline="-25000" dirty="0"/>
              <a:t> </a:t>
            </a:r>
            <a:r>
              <a:rPr lang="en-GB" altLang="sl-SI" sz="2000" b="1" i="1" dirty="0">
                <a:latin typeface="+mn-lt"/>
                <a:cs typeface="Times New Roman" panose="02020603050405020304" pitchFamily="18" charset="0"/>
              </a:rPr>
              <a:t>= 4 bar, </a:t>
            </a:r>
            <a:r>
              <a:rPr lang="x-none" sz="2000" b="1" i="1" dirty="0"/>
              <a:t>V</a:t>
            </a:r>
            <a:r>
              <a:rPr lang="sr-Latn-ME" sz="2000" b="1" i="1" baseline="-25000" dirty="0"/>
              <a:t>0</a:t>
            </a:r>
            <a:r>
              <a:rPr lang="sr-Latn-ME" sz="2000" b="1" baseline="-25000" dirty="0"/>
              <a:t>  </a:t>
            </a:r>
            <a:r>
              <a:rPr lang="en-GB" altLang="sl-SI" sz="2000" b="1" i="1" dirty="0">
                <a:latin typeface="+mn-lt"/>
                <a:cs typeface="Times New Roman" panose="02020603050405020304" pitchFamily="18" charset="0"/>
              </a:rPr>
              <a:t>= </a:t>
            </a:r>
            <a:r>
              <a:rPr lang="sr-Latn-ME" altLang="sl-SI" sz="2000" b="1" i="1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GB" altLang="sl-SI" sz="2000" b="1" i="1" dirty="0">
                <a:latin typeface="+mn-lt"/>
                <a:cs typeface="Times New Roman" panose="02020603050405020304" pitchFamily="18" charset="0"/>
              </a:rPr>
              <a:t>.</a:t>
            </a:r>
            <a:r>
              <a:rPr lang="sr-Latn-ME" altLang="sl-SI" sz="2000" b="1" i="1" dirty="0">
                <a:latin typeface="+mn-lt"/>
                <a:cs typeface="Times New Roman" panose="02020603050405020304" pitchFamily="18" charset="0"/>
              </a:rPr>
              <a:t>20</a:t>
            </a:r>
            <a:r>
              <a:rPr lang="en-GB" altLang="sl-SI" sz="2000" b="1" i="1" dirty="0">
                <a:latin typeface="+mn-lt"/>
                <a:cs typeface="Times New Roman" panose="02020603050405020304" pitchFamily="18" charset="0"/>
              </a:rPr>
              <a:t> m/s, </a:t>
            </a:r>
            <a:r>
              <a:rPr lang="x-none" sz="2000" b="1" i="1" dirty="0"/>
              <a:t>t</a:t>
            </a:r>
            <a:r>
              <a:rPr lang="x-none" sz="2000" b="1" i="1" baseline="-25000" dirty="0"/>
              <a:t>c</a:t>
            </a:r>
            <a:r>
              <a:rPr lang="x-none" sz="2000" b="1" i="1" dirty="0"/>
              <a:t> </a:t>
            </a:r>
            <a:r>
              <a:rPr lang="en-GB" altLang="sl-SI" sz="2000" b="1" i="1" dirty="0">
                <a:latin typeface="+mn-lt"/>
                <a:cs typeface="Times New Roman" panose="02020603050405020304" pitchFamily="18" charset="0"/>
              </a:rPr>
              <a:t>= 0.</a:t>
            </a:r>
            <a:r>
              <a:rPr lang="sr-Latn-ME" altLang="sl-SI" sz="2000" b="1" i="1" dirty="0">
                <a:latin typeface="+mn-lt"/>
                <a:cs typeface="Times New Roman" panose="02020603050405020304" pitchFamily="18" charset="0"/>
              </a:rPr>
              <a:t>94</a:t>
            </a:r>
            <a:r>
              <a:rPr lang="en-GB" altLang="sl-SI" sz="2000" b="1" i="1" dirty="0">
                <a:latin typeface="+mn-lt"/>
                <a:cs typeface="Times New Roman" panose="02020603050405020304" pitchFamily="18" charset="0"/>
              </a:rPr>
              <a:t> s</a:t>
            </a:r>
            <a:r>
              <a:rPr lang="sr-Latn-ME" altLang="sl-SI" sz="2000" b="1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sr-Latn-ME" altLang="sl-SI" sz="2000" b="1" i="1" dirty="0">
                <a:cs typeface="Times New Roman" panose="02020603050405020304" pitchFamily="18" charset="0"/>
              </a:rPr>
              <a:t>2L/a = 0.08 s</a:t>
            </a:r>
            <a:endParaRPr lang="sl-SI" alt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742633123"/>
      </p:ext>
    </p:extLst>
  </p:cSld>
  <p:clrMapOvr>
    <a:masterClrMapping/>
  </p:clrMapOvr>
  <p:transition advClick="0" advTm="8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0337" y="771883"/>
            <a:ext cx="9920176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52500" indent="-4953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409700" indent="-4953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866900" indent="-4953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324100" indent="-4953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781300" indent="-495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238500" indent="-495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95700" indent="-495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152900" indent="-495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altLang="sl-SI" sz="2200" b="1" dirty="0">
                <a:latin typeface="+mn-lt"/>
              </a:rPr>
              <a:t>U ovom radu predmet istraživanja bilo je sporo zatvaranje ventila na kraju cjevovoda.</a:t>
            </a:r>
          </a:p>
          <a:p>
            <a:pPr marL="0" indent="0">
              <a:defRPr/>
            </a:pPr>
            <a:r>
              <a:rPr lang="en-AU" altLang="sl-SI" sz="2200" b="1" dirty="0">
                <a:latin typeface="+mn-lt"/>
              </a:rPr>
              <a:t> </a:t>
            </a:r>
            <a:r>
              <a:rPr lang="sl-SI" altLang="sl-SI" sz="2200" b="1" dirty="0">
                <a:latin typeface="+mn-lt"/>
              </a:rPr>
              <a:t>  </a:t>
            </a:r>
            <a:endParaRPr lang="sr-Latn-ME" altLang="sl-SI" sz="2200" b="1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r-Latn-ME" altLang="sl-SI" sz="2200" b="1" dirty="0">
                <a:latin typeface="+mn-lt"/>
              </a:rPr>
              <a:t>Pod sporim zatvaranjem se podrazumijeva svako zatvaranje koje traje duže od perioda cjevovoda odnosno, </a:t>
            </a:r>
            <a:r>
              <a:rPr lang="x-none" sz="2200" b="1" i="1" dirty="0"/>
              <a:t>t</a:t>
            </a:r>
            <a:r>
              <a:rPr lang="x-none" sz="2200" b="1" i="1" baseline="-25000" dirty="0"/>
              <a:t>c</a:t>
            </a:r>
            <a:r>
              <a:rPr lang="x-none" sz="2200" b="1" i="1" dirty="0"/>
              <a:t>=</a:t>
            </a:r>
            <a:r>
              <a:rPr lang="sr-Latn-ME" sz="2200" b="1" i="1" dirty="0"/>
              <a:t>2L/a</a:t>
            </a:r>
            <a:r>
              <a:rPr lang="sr-Latn-ME" altLang="sl-SI" sz="2200" b="1" dirty="0">
                <a:latin typeface="+mn-lt"/>
              </a:rPr>
              <a:t> = 0.08 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sr-Latn-ME" altLang="sl-SI" sz="2200" b="1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r-Latn-ME" altLang="sl-SI" sz="2200" b="1" dirty="0">
                <a:latin typeface="+mj-lt"/>
              </a:rPr>
              <a:t>Kavitacija je izmodelirana uz pomoć DGCM modela, a trenje pomoću CBM modela.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sr-Latn-ME" altLang="sl-SI" sz="2200" b="1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r-Latn-ME" altLang="sl-SI" sz="2200" b="1" dirty="0">
                <a:latin typeface="+mj-lt"/>
              </a:rPr>
              <a:t>Upoređeni su rezultati dobijeni mjerenjem na realnoj instalaciji i rezultati dobijeni numeričkim modelom.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sr-Latn-ME" altLang="sl-SI" sz="2200" b="1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altLang="sl-SI" sz="2200" b="1" dirty="0">
                <a:latin typeface="+mn-lt"/>
              </a:rPr>
              <a:t>Za manje brzine strujanja fluida (</a:t>
            </a:r>
            <a:r>
              <a:rPr lang="x-none" sz="2200" b="1" i="1" dirty="0"/>
              <a:t>V</a:t>
            </a:r>
            <a:r>
              <a:rPr lang="sr-Latn-ME" sz="2200" b="1" i="1" baseline="-25000" dirty="0"/>
              <a:t>0</a:t>
            </a:r>
            <a:r>
              <a:rPr lang="sl-SI" altLang="sl-SI" sz="2200" b="1" dirty="0">
                <a:latin typeface="+mn-lt"/>
              </a:rPr>
              <a:t> = 1.65 m/s) model pokazuje dobro slaganje sa izmjerenim rezultatima. Za nešto veću brzinu (</a:t>
            </a:r>
            <a:r>
              <a:rPr lang="x-none" sz="2200" b="1" i="1" dirty="0"/>
              <a:t>V</a:t>
            </a:r>
            <a:r>
              <a:rPr lang="sr-Latn-ME" sz="2200" b="1" i="1" baseline="-25000" dirty="0"/>
              <a:t>0</a:t>
            </a:r>
            <a:r>
              <a:rPr lang="sr-Latn-ME" sz="2200" b="1" baseline="-25000" dirty="0"/>
              <a:t> </a:t>
            </a:r>
            <a:r>
              <a:rPr lang="sl-SI" altLang="sl-SI" sz="2200" b="1" dirty="0">
                <a:latin typeface="+mn-lt"/>
              </a:rPr>
              <a:t>= 1.84 m/s) model daje nešto lošije slaganje sa izmjerenim vrijednostima, dok se najveće odstupanje javlja kod primjera sa najvećom brzinom (</a:t>
            </a:r>
            <a:r>
              <a:rPr lang="x-none" sz="2200" b="1" i="1" dirty="0"/>
              <a:t>V</a:t>
            </a:r>
            <a:r>
              <a:rPr lang="sr-Latn-ME" sz="2200" b="1" i="1" baseline="-25000" dirty="0"/>
              <a:t>0</a:t>
            </a:r>
            <a:r>
              <a:rPr lang="sl-SI" altLang="sl-SI" sz="2200" b="1" dirty="0">
                <a:latin typeface="+mn-lt"/>
              </a:rPr>
              <a:t> = 2.20 m/s). </a:t>
            </a: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854075" y="247650"/>
            <a:ext cx="2454198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Zaključak (1)</a:t>
            </a:r>
            <a:endParaRPr lang="en-US" altLang="sl-SI" sz="28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 descr="LitostrojPower - Cimos Gro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12"/>
          <a:stretch>
            <a:fillRect/>
          </a:stretch>
        </p:blipFill>
        <p:spPr bwMode="auto">
          <a:xfrm>
            <a:off x="6820917" y="7116763"/>
            <a:ext cx="26511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92" y="6850063"/>
            <a:ext cx="5667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logo CG KO CIG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681880"/>
            <a:ext cx="1156190" cy="7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96" y="6805613"/>
            <a:ext cx="119634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86" y="6890535"/>
            <a:ext cx="1057275" cy="546259"/>
          </a:xfrm>
          <a:prstGeom prst="rect">
            <a:avLst/>
          </a:prstGeom>
        </p:spPr>
      </p:pic>
    </p:spTree>
  </p:cSld>
  <p:clrMapOvr>
    <a:masterClrMapping/>
  </p:clrMapOvr>
  <p:transition advClick="0" advTm="8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0337" y="951688"/>
            <a:ext cx="992017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52500" indent="-4953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409700" indent="-4953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866900" indent="-4953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324100" indent="-4953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781300" indent="-495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238500" indent="-495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95700" indent="-495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152900" indent="-495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altLang="sl-SI" sz="2400" b="1" dirty="0">
                <a:latin typeface="+mj-lt"/>
              </a:rPr>
              <a:t>Uzrok ovoj pojavi treba se tražiti u nemogućnost preciznog numeričkog modeliranja iglastog ventila.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sl-SI" altLang="sl-SI" sz="2400" b="1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altLang="sl-SI" sz="2400" b="1" dirty="0">
                <a:latin typeface="+mj-lt"/>
              </a:rPr>
              <a:t>Kriva promjene protoka preko iglastog ventila dobijena od njegovog proizvođača nije u skladu sa onim što se dešava u realnim uslovima.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sl-SI" altLang="sl-SI" sz="2400" b="1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altLang="sl-SI" sz="2400" b="1" dirty="0">
                <a:latin typeface="+mj-lt"/>
              </a:rPr>
              <a:t>U budućem radu se planira uklanjanje iglastog ventila sa instalacije, izvođenje nove serije eksperimenata sporog zatvaranja i verifikacija numeričkog modela poređenjem sa novim eksperimentalnim rezultatima. </a:t>
            </a: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854075" y="247650"/>
            <a:ext cx="2454198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Zaključak (2)</a:t>
            </a:r>
            <a:endParaRPr lang="en-US" altLang="sl-SI" sz="28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 descr="LitostrojPower - Cimos Gro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12"/>
          <a:stretch>
            <a:fillRect/>
          </a:stretch>
        </p:blipFill>
        <p:spPr bwMode="auto">
          <a:xfrm>
            <a:off x="6820917" y="7116763"/>
            <a:ext cx="26511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92" y="6850063"/>
            <a:ext cx="5667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logo CG KO CIG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681880"/>
            <a:ext cx="1156190" cy="7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96" y="6805613"/>
            <a:ext cx="119634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86" y="6890535"/>
            <a:ext cx="1057275" cy="54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8348"/>
      </p:ext>
    </p:extLst>
  </p:cSld>
  <p:clrMapOvr>
    <a:masterClrMapping/>
  </p:clrMapOvr>
  <p:transition advClick="0" advTm="8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2862470" y="3095623"/>
            <a:ext cx="5671029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HVALA NA PAŽNJI!</a:t>
            </a:r>
            <a:endParaRPr lang="en-US" altLang="sl-SI" sz="36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 descr="LitostrojPower - Cimos Gro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12"/>
          <a:stretch>
            <a:fillRect/>
          </a:stretch>
        </p:blipFill>
        <p:spPr bwMode="auto">
          <a:xfrm>
            <a:off x="6820917" y="7116763"/>
            <a:ext cx="26511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92" y="6850063"/>
            <a:ext cx="5667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logo CG KO CIG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681880"/>
            <a:ext cx="1156190" cy="7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96" y="6805613"/>
            <a:ext cx="119634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86" y="6890535"/>
            <a:ext cx="1057275" cy="54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08490"/>
      </p:ext>
    </p:extLst>
  </p:cSld>
  <p:clrMapOvr>
    <a:masterClrMapping/>
  </p:clrMapOvr>
  <p:transition advClick="0" advTm="8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ChangeArrowheads="1"/>
          </p:cNvSpPr>
          <p:nvPr/>
        </p:nvSpPr>
        <p:spPr bwMode="auto">
          <a:xfrm>
            <a:off x="587375" y="520700"/>
            <a:ext cx="152125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ME" altLang="sl-SI" sz="2800" b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Pregled</a:t>
            </a:r>
            <a:endParaRPr lang="en-US" altLang="sl-SI" sz="28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438150" y="1245097"/>
            <a:ext cx="603408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FontTx/>
              <a:buChar char="-"/>
            </a:pPr>
            <a:r>
              <a:rPr lang="sl-SI" altLang="sl-SI" sz="2400" b="1" dirty="0">
                <a:latin typeface="+mn-lt"/>
              </a:rPr>
              <a:t>Uvod</a:t>
            </a:r>
          </a:p>
          <a:p>
            <a:pPr marL="457200" indent="-457200">
              <a:buFontTx/>
              <a:buChar char="-"/>
            </a:pPr>
            <a:r>
              <a:rPr lang="sl-SI" altLang="sl-SI" sz="2400" b="1" dirty="0">
                <a:latin typeface="+mn-lt"/>
              </a:rPr>
              <a:t>Eksperimentalna instalacija</a:t>
            </a:r>
          </a:p>
          <a:p>
            <a:pPr marL="457200" indent="-457200">
              <a:buFontTx/>
              <a:buChar char="-"/>
            </a:pPr>
            <a:r>
              <a:rPr lang="it-IT" altLang="sl-SI" sz="2400" b="1" dirty="0">
                <a:latin typeface="+mn-lt"/>
              </a:rPr>
              <a:t>Matematički i numerički model</a:t>
            </a:r>
            <a:r>
              <a:rPr lang="sr-Latn-ME" altLang="sl-SI" sz="2400" b="1" dirty="0">
                <a:latin typeface="+mn-lt"/>
              </a:rPr>
              <a:t> </a:t>
            </a:r>
            <a:r>
              <a:rPr lang="it-IT" altLang="sl-SI" sz="2400" b="1" dirty="0">
                <a:latin typeface="+mn-lt"/>
              </a:rPr>
              <a:t>prelaznih procesa</a:t>
            </a:r>
            <a:endParaRPr lang="sr-Latn-ME" altLang="sl-SI" sz="2400" b="1" dirty="0">
              <a:latin typeface="+mn-lt"/>
            </a:endParaRPr>
          </a:p>
          <a:p>
            <a:pPr marL="457200" indent="-457200">
              <a:buFontTx/>
              <a:buChar char="-"/>
            </a:pPr>
            <a:r>
              <a:rPr lang="sr-Latn-ME" altLang="sl-SI" sz="2400" b="1" dirty="0">
                <a:latin typeface="+mn-lt"/>
              </a:rPr>
              <a:t>Granični uslovi</a:t>
            </a:r>
          </a:p>
          <a:p>
            <a:pPr marL="457200" indent="-457200">
              <a:buFontTx/>
              <a:buChar char="-"/>
            </a:pPr>
            <a:r>
              <a:rPr lang="sr-Latn-ME" altLang="sl-SI" sz="2400" b="1" dirty="0" err="1">
                <a:latin typeface="+mn-lt"/>
              </a:rPr>
              <a:t>Kavitacija</a:t>
            </a:r>
            <a:r>
              <a:rPr lang="sr-Latn-ME" altLang="sl-SI" sz="2400" b="1" dirty="0">
                <a:latin typeface="+mn-lt"/>
              </a:rPr>
              <a:t> tokom </a:t>
            </a:r>
            <a:r>
              <a:rPr lang="sr-Latn-ME" altLang="sl-SI" sz="2400" b="1" dirty="0" err="1">
                <a:latin typeface="+mn-lt"/>
              </a:rPr>
              <a:t>prelaznih</a:t>
            </a:r>
            <a:r>
              <a:rPr lang="sr-Latn-ME" altLang="sl-SI" sz="2400" b="1" dirty="0">
                <a:latin typeface="+mn-lt"/>
              </a:rPr>
              <a:t> procesa</a:t>
            </a:r>
          </a:p>
          <a:p>
            <a:pPr marL="457200" indent="-457200">
              <a:buFontTx/>
              <a:buChar char="-"/>
            </a:pPr>
            <a:r>
              <a:rPr lang="sr-Latn-ME" altLang="sl-SI" sz="2400" b="1" dirty="0">
                <a:latin typeface="+mn-lt"/>
              </a:rPr>
              <a:t>Modeliranje </a:t>
            </a:r>
            <a:r>
              <a:rPr lang="sr-Latn-ME" altLang="sl-SI" sz="2400" b="1" dirty="0" err="1">
                <a:latin typeface="+mn-lt"/>
              </a:rPr>
              <a:t>trenja</a:t>
            </a:r>
            <a:r>
              <a:rPr lang="sr-Latn-ME" altLang="sl-SI" sz="2400" b="1" dirty="0">
                <a:latin typeface="+mn-lt"/>
              </a:rPr>
              <a:t> tokom </a:t>
            </a:r>
            <a:r>
              <a:rPr lang="sr-Latn-ME" altLang="sl-SI" sz="2400" b="1" dirty="0" err="1">
                <a:latin typeface="+mn-lt"/>
              </a:rPr>
              <a:t>prelaznih</a:t>
            </a:r>
            <a:r>
              <a:rPr lang="sr-Latn-ME" altLang="sl-SI" sz="2400" b="1" dirty="0">
                <a:latin typeface="+mn-lt"/>
              </a:rPr>
              <a:t> procesa</a:t>
            </a:r>
          </a:p>
          <a:p>
            <a:pPr marL="457200" indent="-457200">
              <a:buFontTx/>
              <a:buChar char="-"/>
            </a:pPr>
            <a:r>
              <a:rPr lang="sr-Latn-ME" altLang="sl-SI" sz="2400" b="1" dirty="0">
                <a:latin typeface="+mn-lt"/>
              </a:rPr>
              <a:t>Poređenje numeričkog modela sa eksperimentalnim rezultatima</a:t>
            </a:r>
          </a:p>
          <a:p>
            <a:pPr marL="457200" indent="-457200">
              <a:buFontTx/>
              <a:buChar char="-"/>
            </a:pPr>
            <a:r>
              <a:rPr lang="sr-Latn-ME" altLang="sl-SI" sz="2400" b="1" dirty="0">
                <a:latin typeface="+mn-lt"/>
              </a:rPr>
              <a:t> Zaključak</a:t>
            </a:r>
          </a:p>
        </p:txBody>
      </p:sp>
      <p:pic>
        <p:nvPicPr>
          <p:cNvPr id="410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606425"/>
            <a:ext cx="33655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2854325"/>
            <a:ext cx="33543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LitostrojPower - Cimos Gro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12"/>
          <a:stretch>
            <a:fillRect/>
          </a:stretch>
        </p:blipFill>
        <p:spPr bwMode="auto">
          <a:xfrm>
            <a:off x="6820917" y="7116763"/>
            <a:ext cx="26511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92" y="6850063"/>
            <a:ext cx="5667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logo CG KO CIGR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681880"/>
            <a:ext cx="1156190" cy="7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96" y="6805613"/>
            <a:ext cx="1196340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86" y="6890535"/>
            <a:ext cx="1057275" cy="546259"/>
          </a:xfrm>
          <a:prstGeom prst="rect">
            <a:avLst/>
          </a:prstGeom>
        </p:spPr>
      </p:pic>
    </p:spTree>
  </p:cSld>
  <p:clrMapOvr>
    <a:masterClrMapping/>
  </p:clrMapOvr>
  <p:transition advClick="0" advTm="8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512313" y="388347"/>
            <a:ext cx="1082027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Uvod</a:t>
            </a:r>
            <a:endParaRPr lang="en-US" altLang="sl-SI" sz="28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14866" y="912209"/>
            <a:ext cx="10478534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b="1" dirty="0">
                <a:sym typeface="Symbol" panose="05050102010706020507" pitchFamily="18" charset="2"/>
              </a:rPr>
              <a:t>  </a:t>
            </a:r>
            <a:endParaRPr lang="en-US" altLang="sl-SI" sz="1200" b="1" dirty="0">
              <a:sym typeface="Symbol" panose="05050102010706020507" pitchFamily="18" charset="2"/>
            </a:endParaRPr>
          </a:p>
          <a:p>
            <a:pPr marL="342900" indent="-342900">
              <a:buFont typeface="Symbol" panose="05050102010706020507" pitchFamily="18" charset="2"/>
              <a:buChar char="·"/>
            </a:pPr>
            <a:r>
              <a:rPr lang="sr-Latn-ME" altLang="sl-SI" sz="2400" b="1" dirty="0">
                <a:sym typeface="Symbol" panose="05050102010706020507" pitchFamily="18" charset="2"/>
              </a:rPr>
              <a:t>Ako su u posmatranoj tački sistema protok i pritisak konstantni tokom </a:t>
            </a:r>
            <a:r>
              <a:rPr lang="sr-Latn-ME" altLang="sl-SI" sz="2400" b="1" dirty="0" err="1">
                <a:sym typeface="Symbol" panose="05050102010706020507" pitchFamily="18" charset="2"/>
              </a:rPr>
              <a:t>vremena</a:t>
            </a:r>
            <a:r>
              <a:rPr lang="sr-Latn-ME" altLang="sl-SI" sz="2400" b="1" dirty="0">
                <a:sym typeface="Symbol" panose="05050102010706020507" pitchFamily="18" charset="2"/>
              </a:rPr>
              <a:t> onda se takvo strujanje naziva </a:t>
            </a:r>
            <a:r>
              <a:rPr lang="sr-Latn-ME" altLang="sl-SI" sz="2400" b="1" u="sng" dirty="0">
                <a:sym typeface="Symbol" panose="05050102010706020507" pitchFamily="18" charset="2"/>
              </a:rPr>
              <a:t>stacionarno,</a:t>
            </a:r>
            <a:r>
              <a:rPr lang="sr-Latn-ME" altLang="sl-SI" sz="2400" b="1" dirty="0">
                <a:sym typeface="Symbol" panose="05050102010706020507" pitchFamily="18" charset="2"/>
              </a:rPr>
              <a:t> a ako se uslovi mijenjaju tokom </a:t>
            </a:r>
            <a:r>
              <a:rPr lang="sr-Latn-ME" altLang="sl-SI" sz="2400" b="1" dirty="0" err="1">
                <a:sym typeface="Symbol" panose="05050102010706020507" pitchFamily="18" charset="2"/>
              </a:rPr>
              <a:t>vremena</a:t>
            </a:r>
            <a:r>
              <a:rPr lang="sr-Latn-ME" altLang="sl-SI" sz="2400" b="1" dirty="0">
                <a:sym typeface="Symbol" panose="05050102010706020507" pitchFamily="18" charset="2"/>
              </a:rPr>
              <a:t> strujanje postaje </a:t>
            </a:r>
            <a:r>
              <a:rPr lang="sr-Latn-ME" altLang="sl-SI" sz="2400" b="1" u="sng" dirty="0" err="1">
                <a:sym typeface="Symbol" panose="05050102010706020507" pitchFamily="18" charset="2"/>
              </a:rPr>
              <a:t>nestacionarno</a:t>
            </a:r>
            <a:r>
              <a:rPr lang="sr-Latn-ME" altLang="sl-SI" sz="2400" b="1" u="sng" dirty="0">
                <a:sym typeface="Symbol" panose="05050102010706020507" pitchFamily="18" charset="2"/>
              </a:rPr>
              <a:t>. </a:t>
            </a:r>
          </a:p>
          <a:p>
            <a:pPr marL="342900" indent="-342900">
              <a:buFont typeface="Symbol" panose="05050102010706020507" pitchFamily="18" charset="2"/>
              <a:buChar char="·"/>
            </a:pPr>
            <a:r>
              <a:rPr lang="en-US" altLang="sl-SI" sz="2400" b="1" u="sng" dirty="0" err="1">
                <a:sym typeface="Symbol" panose="05050102010706020507" pitchFamily="18" charset="2"/>
              </a:rPr>
              <a:t>Prelazni</a:t>
            </a:r>
            <a:r>
              <a:rPr lang="en-US" altLang="sl-SI" sz="2400" b="1" u="sng" dirty="0">
                <a:sym typeface="Symbol" panose="05050102010706020507" pitchFamily="18" charset="2"/>
              </a:rPr>
              <a:t> </a:t>
            </a:r>
            <a:r>
              <a:rPr lang="en-US" altLang="sl-SI" sz="2400" b="1" u="sng" dirty="0" err="1">
                <a:sym typeface="Symbol" panose="05050102010706020507" pitchFamily="18" charset="2"/>
              </a:rPr>
              <a:t>proces</a:t>
            </a:r>
            <a:r>
              <a:rPr lang="en-US" altLang="sl-SI" sz="2400" b="1" u="sng" dirty="0">
                <a:sym typeface="Symbol" panose="05050102010706020507" pitchFamily="18" charset="2"/>
              </a:rPr>
              <a:t> </a:t>
            </a:r>
            <a:r>
              <a:rPr lang="en-US" altLang="sl-SI" sz="2400" b="1" dirty="0" err="1">
                <a:sym typeface="Symbol" panose="05050102010706020507" pitchFamily="18" charset="2"/>
              </a:rPr>
              <a:t>je</a:t>
            </a:r>
            <a:r>
              <a:rPr lang="en-US" altLang="sl-SI" sz="2400" b="1" dirty="0">
                <a:sym typeface="Symbol" panose="05050102010706020507" pitchFamily="18" charset="2"/>
              </a:rPr>
              <a:t> </a:t>
            </a:r>
            <a:r>
              <a:rPr lang="en-US" altLang="sl-SI" sz="2400" b="1" dirty="0" err="1">
                <a:sym typeface="Symbol" panose="05050102010706020507" pitchFamily="18" charset="2"/>
              </a:rPr>
              <a:t>nestacionaran</a:t>
            </a:r>
            <a:r>
              <a:rPr lang="en-US" altLang="sl-SI" sz="2400" b="1" dirty="0">
                <a:sym typeface="Symbol" panose="05050102010706020507" pitchFamily="18" charset="2"/>
              </a:rPr>
              <a:t> </a:t>
            </a:r>
            <a:r>
              <a:rPr lang="en-US" altLang="sl-SI" sz="2400" b="1" dirty="0" err="1">
                <a:sym typeface="Symbol" panose="05050102010706020507" pitchFamily="18" charset="2"/>
              </a:rPr>
              <a:t>proces</a:t>
            </a:r>
            <a:r>
              <a:rPr lang="en-US" altLang="sl-SI" sz="2400" b="1" dirty="0">
                <a:sym typeface="Symbol" panose="05050102010706020507" pitchFamily="18" charset="2"/>
              </a:rPr>
              <a:t> </a:t>
            </a:r>
            <a:r>
              <a:rPr lang="en-US" altLang="sl-SI" sz="2400" b="1" dirty="0" err="1">
                <a:sym typeface="Symbol" panose="05050102010706020507" pitchFamily="18" charset="2"/>
              </a:rPr>
              <a:t>koji</a:t>
            </a:r>
            <a:r>
              <a:rPr lang="en-US" altLang="sl-SI" sz="2400" b="1" dirty="0">
                <a:sym typeface="Symbol" panose="05050102010706020507" pitchFamily="18" charset="2"/>
              </a:rPr>
              <a:t> se </a:t>
            </a:r>
            <a:r>
              <a:rPr lang="en-US" altLang="sl-SI" sz="2400" b="1" dirty="0" err="1">
                <a:sym typeface="Symbol" panose="05050102010706020507" pitchFamily="18" charset="2"/>
              </a:rPr>
              <a:t>dešava</a:t>
            </a:r>
            <a:r>
              <a:rPr lang="en-US" altLang="sl-SI" sz="2400" b="1" dirty="0">
                <a:sym typeface="Symbol" panose="05050102010706020507" pitchFamily="18" charset="2"/>
              </a:rPr>
              <a:t> </a:t>
            </a:r>
            <a:r>
              <a:rPr lang="en-US" altLang="sl-SI" sz="2400" b="1" dirty="0" err="1">
                <a:sym typeface="Symbol" panose="05050102010706020507" pitchFamily="18" charset="2"/>
              </a:rPr>
              <a:t>pri</a:t>
            </a:r>
            <a:r>
              <a:rPr lang="en-US" altLang="sl-SI" sz="2400" b="1" dirty="0">
                <a:sym typeface="Symbol" panose="05050102010706020507" pitchFamily="18" charset="2"/>
              </a:rPr>
              <a:t> </a:t>
            </a:r>
            <a:r>
              <a:rPr lang="en-US" altLang="sl-SI" sz="2400" b="1" dirty="0" err="1">
                <a:sym typeface="Symbol" panose="05050102010706020507" pitchFamily="18" charset="2"/>
              </a:rPr>
              <a:t>prelasku</a:t>
            </a:r>
            <a:r>
              <a:rPr lang="en-US" altLang="sl-SI" sz="2400" b="1" dirty="0">
                <a:sym typeface="Symbol" panose="05050102010706020507" pitchFamily="18" charset="2"/>
              </a:rPr>
              <a:t> </a:t>
            </a:r>
            <a:r>
              <a:rPr lang="en-US" altLang="sl-SI" sz="2400" b="1" dirty="0" err="1">
                <a:sym typeface="Symbol" panose="05050102010706020507" pitchFamily="18" charset="2"/>
              </a:rPr>
              <a:t>iz</a:t>
            </a:r>
            <a:r>
              <a:rPr lang="en-US" altLang="sl-SI" sz="2400" b="1" dirty="0">
                <a:sym typeface="Symbol" panose="05050102010706020507" pitchFamily="18" charset="2"/>
              </a:rPr>
              <a:t> </a:t>
            </a:r>
            <a:r>
              <a:rPr lang="en-US" altLang="sl-SI" sz="2400" b="1" dirty="0" err="1">
                <a:sym typeface="Symbol" panose="05050102010706020507" pitchFamily="18" charset="2"/>
              </a:rPr>
              <a:t>jednog</a:t>
            </a:r>
            <a:r>
              <a:rPr lang="en-US" altLang="sl-SI" sz="2400" b="1" dirty="0">
                <a:sym typeface="Symbol" panose="05050102010706020507" pitchFamily="18" charset="2"/>
              </a:rPr>
              <a:t> u </a:t>
            </a:r>
            <a:r>
              <a:rPr lang="en-US" altLang="sl-SI" sz="2400" b="1" dirty="0" err="1">
                <a:sym typeface="Symbol" panose="05050102010706020507" pitchFamily="18" charset="2"/>
              </a:rPr>
              <a:t>drugo</a:t>
            </a:r>
            <a:r>
              <a:rPr lang="en-US" altLang="sl-SI" sz="2400" b="1" dirty="0">
                <a:sym typeface="Symbol" panose="05050102010706020507" pitchFamily="18" charset="2"/>
              </a:rPr>
              <a:t> </a:t>
            </a:r>
            <a:r>
              <a:rPr lang="en-US" altLang="sl-SI" sz="2400" b="1" dirty="0" err="1">
                <a:sym typeface="Symbol" panose="05050102010706020507" pitchFamily="18" charset="2"/>
              </a:rPr>
              <a:t>stacionarno</a:t>
            </a:r>
            <a:r>
              <a:rPr lang="en-US" altLang="sl-SI" sz="2400" b="1" dirty="0">
                <a:sym typeface="Symbol" panose="05050102010706020507" pitchFamily="18" charset="2"/>
              </a:rPr>
              <a:t> </a:t>
            </a:r>
            <a:r>
              <a:rPr lang="en-US" altLang="sl-SI" sz="2400" b="1" dirty="0" err="1">
                <a:sym typeface="Symbol" panose="05050102010706020507" pitchFamily="18" charset="2"/>
              </a:rPr>
              <a:t>stanje</a:t>
            </a:r>
            <a:r>
              <a:rPr lang="en-US" altLang="sl-SI" sz="2400" b="1" dirty="0">
                <a:sym typeface="Symbol" panose="05050102010706020507" pitchFamily="18" charset="2"/>
              </a:rPr>
              <a:t>. </a:t>
            </a:r>
            <a:r>
              <a:rPr lang="x-none" sz="2400" b="1" dirty="0"/>
              <a:t>Fenomen prelazni proces se odnosi na fluktuacije pritiska izazvane naglim povećanjem ili smanjenjem brzine u sistemu. </a:t>
            </a:r>
            <a:endParaRPr lang="sr-Latn-ME" sz="2400" b="1" dirty="0"/>
          </a:p>
          <a:p>
            <a:pPr marL="342900" indent="-342900">
              <a:buFont typeface="Symbol" panose="05050102010706020507" pitchFamily="18" charset="2"/>
              <a:buChar char="·"/>
            </a:pPr>
            <a:r>
              <a:rPr lang="sr-Latn-ME" sz="2400" b="1" u="sng" dirty="0" err="1"/>
              <a:t>Hidarulički</a:t>
            </a:r>
            <a:r>
              <a:rPr lang="sr-Latn-ME" sz="2400" b="1" u="sng" dirty="0"/>
              <a:t> udar </a:t>
            </a:r>
            <a:r>
              <a:rPr lang="sr-Latn-ME" sz="2400" b="1" dirty="0"/>
              <a:t>je fenomen koji predstavlja sinonim za </a:t>
            </a:r>
            <a:r>
              <a:rPr lang="sr-Latn-ME" sz="2400" b="1" dirty="0" err="1"/>
              <a:t>nestacionarno</a:t>
            </a:r>
            <a:r>
              <a:rPr lang="sr-Latn-ME" sz="2400" b="1" dirty="0"/>
              <a:t> strujanje, a ime je dobio od engleske riječi </a:t>
            </a:r>
            <a:r>
              <a:rPr lang="sr-Latn-ME" sz="2400" b="1" u="sng" dirty="0" err="1"/>
              <a:t>water</a:t>
            </a:r>
            <a:r>
              <a:rPr lang="sr-Latn-ME" sz="2400" b="1" u="sng" dirty="0"/>
              <a:t> </a:t>
            </a:r>
            <a:r>
              <a:rPr lang="sr-Latn-ME" sz="2400" b="1" u="sng" dirty="0" err="1"/>
              <a:t>hammer</a:t>
            </a:r>
            <a:r>
              <a:rPr lang="sr-Latn-ME" sz="2400" b="1" u="sng" dirty="0"/>
              <a:t> </a:t>
            </a:r>
            <a:r>
              <a:rPr lang="sr-Latn-ME" sz="2400" b="1" dirty="0"/>
              <a:t>(vodeni čekić) jer je zvuk koji se javlja tok trajanja ovog fenomena sličan zvuku udara čekića</a:t>
            </a:r>
          </a:p>
          <a:p>
            <a:pPr marL="342900" indent="-342900">
              <a:buFont typeface="Symbol" panose="05050102010706020507" pitchFamily="18" charset="2"/>
              <a:buChar char="·"/>
            </a:pPr>
            <a:r>
              <a:rPr lang="sr-Latn-ME" altLang="sl-SI" sz="2400" b="1" u="sng" dirty="0">
                <a:sym typeface="Symbol" panose="05050102010706020507" pitchFamily="18" charset="2"/>
              </a:rPr>
              <a:t>Razdvajanje strujnog toka fluida </a:t>
            </a:r>
            <a:r>
              <a:rPr lang="en-US" altLang="sl-SI" sz="2400" b="1" u="sng" dirty="0">
                <a:sym typeface="Symbol" panose="05050102010706020507" pitchFamily="18" charset="2"/>
              </a:rPr>
              <a:t>(</a:t>
            </a:r>
            <a:r>
              <a:rPr lang="sr-Latn-ME" altLang="sl-SI" sz="2400" b="1" u="sng" dirty="0">
                <a:sym typeface="Symbol" panose="05050102010706020507" pitchFamily="18" charset="2"/>
              </a:rPr>
              <a:t>c</a:t>
            </a:r>
            <a:r>
              <a:rPr lang="en-US" altLang="sl-SI" sz="2400" b="1" u="sng" dirty="0" err="1">
                <a:sym typeface="Symbol" panose="05050102010706020507" pitchFamily="18" charset="2"/>
              </a:rPr>
              <a:t>olumn</a:t>
            </a:r>
            <a:r>
              <a:rPr lang="en-US" altLang="sl-SI" sz="2400" b="1" u="sng" dirty="0">
                <a:sym typeface="Symbol" panose="05050102010706020507" pitchFamily="18" charset="2"/>
              </a:rPr>
              <a:t> separation</a:t>
            </a:r>
            <a:r>
              <a:rPr lang="sr-Latn-ME" altLang="sl-SI" sz="2400" b="1" u="sng" dirty="0">
                <a:sym typeface="Symbol" panose="05050102010706020507" pitchFamily="18" charset="2"/>
              </a:rPr>
              <a:t>) </a:t>
            </a:r>
            <a:r>
              <a:rPr lang="sr-Latn-ME" altLang="sl-SI" sz="2400" b="1" dirty="0">
                <a:sym typeface="Symbol" panose="05050102010706020507" pitchFamily="18" charset="2"/>
              </a:rPr>
              <a:t>se dešava kao </a:t>
            </a:r>
            <a:r>
              <a:rPr lang="sr-Latn-ME" altLang="sl-SI" sz="2400" b="1" dirty="0" err="1">
                <a:sym typeface="Symbol" panose="05050102010706020507" pitchFamily="18" charset="2"/>
              </a:rPr>
              <a:t>posledica</a:t>
            </a:r>
            <a:r>
              <a:rPr lang="sr-Latn-ME" altLang="sl-SI" sz="2400" b="1" dirty="0">
                <a:sym typeface="Symbol" panose="05050102010706020507" pitchFamily="18" charset="2"/>
              </a:rPr>
              <a:t> niskog pritiska tokom </a:t>
            </a:r>
            <a:r>
              <a:rPr lang="sr-Latn-ME" altLang="sl-SI" sz="2400" b="1" dirty="0" err="1">
                <a:sym typeface="Symbol" panose="05050102010706020507" pitchFamily="18" charset="2"/>
              </a:rPr>
              <a:t>prelaznih</a:t>
            </a:r>
            <a:r>
              <a:rPr lang="sr-Latn-ME" altLang="sl-SI" sz="2400" b="1" dirty="0">
                <a:sym typeface="Symbol" panose="05050102010706020507" pitchFamily="18" charset="2"/>
              </a:rPr>
              <a:t> procesa</a:t>
            </a:r>
            <a:endParaRPr lang="sr-Latn-ME" sz="2400" b="1" dirty="0"/>
          </a:p>
          <a:p>
            <a:pPr marL="342900" indent="-342900">
              <a:buFont typeface="Symbol" panose="05050102010706020507" pitchFamily="18" charset="2"/>
              <a:buChar char="·"/>
            </a:pPr>
            <a:endParaRPr lang="sr-Latn-ME" sz="2400" b="1" dirty="0"/>
          </a:p>
        </p:txBody>
      </p:sp>
      <p:pic>
        <p:nvPicPr>
          <p:cNvPr id="14" name="Picture 13" descr="LitostrojPower - Cimos Gro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12"/>
          <a:stretch>
            <a:fillRect/>
          </a:stretch>
        </p:blipFill>
        <p:spPr bwMode="auto">
          <a:xfrm>
            <a:off x="6820917" y="7116763"/>
            <a:ext cx="26511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92" y="6850063"/>
            <a:ext cx="5667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logo CG KO CIG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681880"/>
            <a:ext cx="1156190" cy="7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96" y="6805613"/>
            <a:ext cx="119634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86" y="6890535"/>
            <a:ext cx="1057275" cy="546259"/>
          </a:xfrm>
          <a:prstGeom prst="rect">
            <a:avLst/>
          </a:prstGeom>
        </p:spPr>
      </p:pic>
    </p:spTree>
  </p:cSld>
  <p:clrMapOvr>
    <a:masterClrMapping/>
  </p:clrMapOvr>
  <p:transition advClick="0" advTm="8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71" y="581284"/>
            <a:ext cx="6466667" cy="6266667"/>
          </a:xfrm>
          <a:prstGeom prst="rect">
            <a:avLst/>
          </a:prstGeom>
        </p:spPr>
      </p:pic>
      <p:sp>
        <p:nvSpPr>
          <p:cNvPr id="12290" name="Rectangle 9"/>
          <p:cNvSpPr>
            <a:spLocks noChangeArrowheads="1"/>
          </p:cNvSpPr>
          <p:nvPr/>
        </p:nvSpPr>
        <p:spPr bwMode="auto">
          <a:xfrm>
            <a:off x="438150" y="223493"/>
            <a:ext cx="5143499" cy="523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92075" tIns="46038" rIns="92075" bIns="46038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Eksperimentalna  instalacija</a:t>
            </a:r>
            <a:endParaRPr lang="en-US" altLang="sl-SI" sz="28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291" name="Rectangle 12"/>
          <p:cNvSpPr>
            <a:spLocks noChangeArrowheads="1"/>
          </p:cNvSpPr>
          <p:nvPr/>
        </p:nvSpPr>
        <p:spPr bwMode="auto">
          <a:xfrm>
            <a:off x="695325" y="68580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21" name="Picture 20" descr="LitostrojPower - Cimos Gro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12"/>
          <a:stretch>
            <a:fillRect/>
          </a:stretch>
        </p:blipFill>
        <p:spPr bwMode="auto">
          <a:xfrm>
            <a:off x="6820917" y="7116763"/>
            <a:ext cx="26511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92" y="6850063"/>
            <a:ext cx="5667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logo CG KO CIGR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681880"/>
            <a:ext cx="1156190" cy="7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96" y="6805613"/>
            <a:ext cx="1196340" cy="609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86" y="6890535"/>
            <a:ext cx="1057275" cy="546259"/>
          </a:xfrm>
          <a:prstGeom prst="rect">
            <a:avLst/>
          </a:prstGeom>
        </p:spPr>
      </p:pic>
    </p:spTree>
  </p:cSld>
  <p:clrMapOvr>
    <a:masterClrMapping/>
  </p:clrMapOvr>
  <p:transition advClick="0" advTm="8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636290" y="430154"/>
            <a:ext cx="8835752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sl-SI" sz="2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Matematički i numerički model prelaznih procesa</a:t>
            </a:r>
            <a:endParaRPr lang="en-US" altLang="sl-SI" sz="28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9219" name="Text Box 28"/>
          <p:cNvSpPr txBox="1">
            <a:spLocks noChangeArrowheads="1"/>
          </p:cNvSpPr>
          <p:nvPr/>
        </p:nvSpPr>
        <p:spPr bwMode="auto">
          <a:xfrm>
            <a:off x="754448" y="3812806"/>
            <a:ext cx="4970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ME" altLang="sl-SI" sz="2400" b="1" dirty="0">
                <a:solidFill>
                  <a:srgbClr val="E21000"/>
                </a:solidFill>
                <a:latin typeface="+mn-lt"/>
                <a:sym typeface="Symbol" panose="05050102010706020507" pitchFamily="18" charset="2"/>
              </a:rPr>
              <a:t>Metoda karakteristika</a:t>
            </a:r>
          </a:p>
        </p:txBody>
      </p:sp>
      <p:graphicFrame>
        <p:nvGraphicFramePr>
          <p:cNvPr id="922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057567"/>
              </p:ext>
            </p:extLst>
          </p:nvPr>
        </p:nvGraphicFramePr>
        <p:xfrm>
          <a:off x="754448" y="2211388"/>
          <a:ext cx="182086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Equation" r:id="rId3" imgW="1066800" imgH="431800" progId="Equation.3">
                  <p:embed/>
                </p:oleObj>
              </mc:Choice>
              <mc:Fallback>
                <p:oleObj name="Equation" r:id="rId3" imgW="1066800" imgH="4318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448" y="2211388"/>
                        <a:ext cx="1820862" cy="736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309162"/>
              </p:ext>
            </p:extLst>
          </p:nvPr>
        </p:nvGraphicFramePr>
        <p:xfrm>
          <a:off x="3131614" y="2214023"/>
          <a:ext cx="27654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Equation" r:id="rId5" imgW="1422400" imgH="368300" progId="Equation.3">
                  <p:embed/>
                </p:oleObj>
              </mc:Choice>
              <mc:Fallback>
                <p:oleObj name="Equation" r:id="rId5" imgW="1422400" imgH="3683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614" y="2214023"/>
                        <a:ext cx="2765425" cy="723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709044" y="1576599"/>
            <a:ext cx="4970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ME" altLang="sl-SI" sz="2400" b="1" dirty="0">
                <a:solidFill>
                  <a:srgbClr val="E21000"/>
                </a:solidFill>
                <a:latin typeface="+mn-lt"/>
                <a:sym typeface="Symbol" panose="05050102010706020507" pitchFamily="18" charset="2"/>
              </a:rPr>
              <a:t>Jednačine hidrauličkog udara</a:t>
            </a:r>
            <a:endParaRPr lang="en-US" altLang="sl-SI" sz="2000" b="1" dirty="0">
              <a:solidFill>
                <a:srgbClr val="E21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28542" y="4422826"/>
                <a:ext cx="2532168" cy="41549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x-none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x-none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sSub>
                        <m:sSubPr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x-non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x-non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none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x-none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2" y="4422826"/>
                <a:ext cx="2532168" cy="415498"/>
              </a:xfrm>
              <a:prstGeom prst="rect">
                <a:avLst/>
              </a:prstGeom>
              <a:blipFill>
                <a:blip r:embed="rId7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687459" y="4446089"/>
                <a:ext cx="2679708" cy="41549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x-none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x-none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sSub>
                        <m:sSubPr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x-non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x-non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none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x-none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459" y="4446089"/>
                <a:ext cx="2679708" cy="415498"/>
              </a:xfrm>
              <a:prstGeom prst="rect">
                <a:avLst/>
              </a:prstGeom>
              <a:blipFill>
                <a:blip r:embed="rId8"/>
                <a:stretch>
                  <a:fillRect b="-15942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28542" y="5039828"/>
                <a:ext cx="2450671" cy="41549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x-none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x-none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x-none" i="1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x-non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x-non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none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x-none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2" y="5039828"/>
                <a:ext cx="2450671" cy="415498"/>
              </a:xfrm>
              <a:prstGeom prst="rect">
                <a:avLst/>
              </a:prstGeom>
              <a:blipFill>
                <a:blip r:embed="rId9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28542" y="5668811"/>
                <a:ext cx="2511137" cy="41549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x-none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x-none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x-none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x-none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|"/>
                          <m:endChr m:val="|"/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x-non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x-non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x-non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x-none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x-none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2" y="5668811"/>
                <a:ext cx="2511137" cy="415498"/>
              </a:xfrm>
              <a:prstGeom prst="rect">
                <a:avLst/>
              </a:prstGeom>
              <a:blipFill>
                <a:blip r:embed="rId10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693004" y="5073558"/>
                <a:ext cx="2458558" cy="41549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x-none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x-none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x-none" i="1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x-non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x-non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none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x-none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04" y="5073558"/>
                <a:ext cx="2458558" cy="415498"/>
              </a:xfrm>
              <a:prstGeom prst="rect">
                <a:avLst/>
              </a:prstGeom>
              <a:blipFill>
                <a:blip r:embed="rId11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690530" y="5675950"/>
                <a:ext cx="2510174" cy="41549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x-none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x-none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x-none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x-none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|"/>
                          <m:endChr m:val="|"/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x-non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x-non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x-non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x-none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x-none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530" y="5675950"/>
                <a:ext cx="2510174" cy="415498"/>
              </a:xfrm>
              <a:prstGeom prst="rect">
                <a:avLst/>
              </a:prstGeom>
              <a:blipFill>
                <a:blip r:embed="rId12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958" y="3181574"/>
            <a:ext cx="3297185" cy="3134933"/>
          </a:xfrm>
          <a:prstGeom prst="rect">
            <a:avLst/>
          </a:prstGeom>
        </p:spPr>
      </p:pic>
      <p:pic>
        <p:nvPicPr>
          <p:cNvPr id="40" name="Picture 39" descr="LitostrojPower - Cimos Grou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12"/>
          <a:stretch>
            <a:fillRect/>
          </a:stretch>
        </p:blipFill>
        <p:spPr bwMode="auto">
          <a:xfrm>
            <a:off x="6820917" y="7116763"/>
            <a:ext cx="26511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92" y="6850063"/>
            <a:ext cx="5667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logo CG KO CIGRE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681880"/>
            <a:ext cx="1156190" cy="7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96" y="6805613"/>
            <a:ext cx="1196340" cy="6096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86" y="6890535"/>
            <a:ext cx="1057275" cy="546259"/>
          </a:xfrm>
          <a:prstGeom prst="rect">
            <a:avLst/>
          </a:prstGeom>
        </p:spPr>
      </p:pic>
    </p:spTree>
  </p:cSld>
  <p:clrMapOvr>
    <a:masterClrMapping/>
  </p:clrMapOvr>
  <p:transition advClick="0" advTm="8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323801" y="101781"/>
            <a:ext cx="2749151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ME" altLang="sl-SI" sz="2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Granični uslovi</a:t>
            </a:r>
            <a:endParaRPr lang="en-US" altLang="sl-SI" sz="28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9219" name="Text Box 28"/>
          <p:cNvSpPr txBox="1">
            <a:spLocks noChangeArrowheads="1"/>
          </p:cNvSpPr>
          <p:nvPr/>
        </p:nvSpPr>
        <p:spPr bwMode="auto">
          <a:xfrm>
            <a:off x="433106" y="1223823"/>
            <a:ext cx="49704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ME" altLang="sl-SI" sz="2000" b="1" dirty="0">
                <a:solidFill>
                  <a:srgbClr val="E21000"/>
                </a:solidFill>
                <a:latin typeface="+mn-lt"/>
                <a:sym typeface="Symbol" panose="05050102010706020507" pitchFamily="18" charset="2"/>
              </a:rPr>
              <a:t>Rezervoar pod pritiskom</a:t>
            </a: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433106" y="739196"/>
            <a:ext cx="99843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l-SI" sz="2000" b="1" dirty="0" err="1">
                <a:latin typeface="+mn-lt"/>
              </a:rPr>
              <a:t>Granični</a:t>
            </a:r>
            <a:r>
              <a:rPr lang="en-US" altLang="sl-SI" sz="2000" b="1" dirty="0">
                <a:latin typeface="+mn-lt"/>
              </a:rPr>
              <a:t> </a:t>
            </a:r>
            <a:r>
              <a:rPr lang="en-US" altLang="sl-SI" sz="2000" b="1" dirty="0" err="1">
                <a:latin typeface="+mn-lt"/>
              </a:rPr>
              <a:t>uslovi</a:t>
            </a:r>
            <a:r>
              <a:rPr lang="en-US" altLang="sl-SI" sz="2000" b="1" dirty="0">
                <a:latin typeface="+mn-lt"/>
              </a:rPr>
              <a:t> </a:t>
            </a:r>
            <a:r>
              <a:rPr lang="en-US" altLang="sl-SI" sz="2000" b="1" dirty="0" err="1">
                <a:latin typeface="+mn-lt"/>
              </a:rPr>
              <a:t>definišu</a:t>
            </a:r>
            <a:r>
              <a:rPr lang="en-US" altLang="sl-SI" sz="2000" b="1" dirty="0">
                <a:latin typeface="+mn-lt"/>
              </a:rPr>
              <a:t> </a:t>
            </a:r>
            <a:r>
              <a:rPr lang="en-US" altLang="sl-SI" sz="2000" b="1" dirty="0" err="1">
                <a:latin typeface="+mn-lt"/>
              </a:rPr>
              <a:t>promjenu</a:t>
            </a:r>
            <a:r>
              <a:rPr lang="en-US" altLang="sl-SI" sz="2000" b="1" dirty="0">
                <a:latin typeface="+mn-lt"/>
              </a:rPr>
              <a:t> </a:t>
            </a:r>
            <a:r>
              <a:rPr lang="en-US" altLang="sl-SI" sz="2000" b="1" dirty="0" err="1">
                <a:latin typeface="+mn-lt"/>
              </a:rPr>
              <a:t>protoka</a:t>
            </a:r>
            <a:r>
              <a:rPr lang="en-US" altLang="sl-SI" sz="2000" b="1" dirty="0">
                <a:latin typeface="+mn-lt"/>
              </a:rPr>
              <a:t> </a:t>
            </a:r>
            <a:r>
              <a:rPr lang="en-US" altLang="sl-SI" sz="2000" b="1" dirty="0" err="1">
                <a:latin typeface="+mn-lt"/>
              </a:rPr>
              <a:t>i</a:t>
            </a:r>
            <a:r>
              <a:rPr lang="en-US" altLang="sl-SI" sz="2000" b="1" dirty="0">
                <a:latin typeface="+mn-lt"/>
              </a:rPr>
              <a:t> </a:t>
            </a:r>
            <a:r>
              <a:rPr lang="en-US" altLang="sl-SI" sz="2000" b="1" dirty="0" err="1">
                <a:latin typeface="+mn-lt"/>
              </a:rPr>
              <a:t>pritisaka</a:t>
            </a:r>
            <a:r>
              <a:rPr lang="en-US" altLang="sl-SI" sz="2000" b="1" dirty="0">
                <a:latin typeface="+mn-lt"/>
              </a:rPr>
              <a:t> </a:t>
            </a:r>
            <a:r>
              <a:rPr lang="en-US" altLang="sl-SI" sz="2000" b="1" dirty="0" err="1">
                <a:latin typeface="+mn-lt"/>
              </a:rPr>
              <a:t>na</a:t>
            </a:r>
            <a:r>
              <a:rPr lang="en-US" altLang="sl-SI" sz="2000" b="1" dirty="0">
                <a:latin typeface="+mn-lt"/>
              </a:rPr>
              <a:t> </a:t>
            </a:r>
            <a:r>
              <a:rPr lang="en-US" altLang="sl-SI" sz="2000" b="1" dirty="0" err="1">
                <a:latin typeface="+mn-lt"/>
              </a:rPr>
              <a:t>granicama</a:t>
            </a:r>
            <a:r>
              <a:rPr lang="en-US" altLang="sl-SI" sz="2000" b="1" dirty="0">
                <a:latin typeface="+mn-lt"/>
              </a:rPr>
              <a:t> </a:t>
            </a:r>
            <a:r>
              <a:rPr lang="en-US" altLang="sl-SI" sz="2000" b="1" dirty="0" err="1">
                <a:latin typeface="+mn-lt"/>
              </a:rPr>
              <a:t>sistema</a:t>
            </a:r>
            <a:r>
              <a:rPr lang="en-US" altLang="sl-SI" sz="2000" b="1" dirty="0">
                <a:latin typeface="+mn-lt"/>
              </a:rPr>
              <a:t>. </a:t>
            </a:r>
          </a:p>
        </p:txBody>
      </p:sp>
      <p:pic>
        <p:nvPicPr>
          <p:cNvPr id="40" name="Picture 39" descr="LitostrojPower - Cimos Gro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12"/>
          <a:stretch>
            <a:fillRect/>
          </a:stretch>
        </p:blipFill>
        <p:spPr bwMode="auto">
          <a:xfrm>
            <a:off x="6820917" y="7116763"/>
            <a:ext cx="26511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92" y="6850063"/>
            <a:ext cx="5667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logo CG KO CIG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681880"/>
            <a:ext cx="1156190" cy="7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96" y="6805613"/>
            <a:ext cx="1196340" cy="6096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86" y="6890535"/>
            <a:ext cx="1057275" cy="546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43966" y="1699996"/>
                <a:ext cx="1383264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x-none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x-none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x-non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x-none" sz="2000" i="1">
                              <a:latin typeface="Cambria Math" panose="02040503050406030204" pitchFamily="18" charset="0"/>
                            </a:rPr>
                            <m:t>𝑟𝑒𝑧</m:t>
                          </m:r>
                        </m:sub>
                      </m:sSub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66" y="1699996"/>
                <a:ext cx="1383264" cy="400110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20648" y="1608843"/>
                <a:ext cx="2350965" cy="72083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x-non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x-none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x-none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non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x-non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x-none" sz="2000" i="1">
                                  <a:latin typeface="Cambria Math" panose="02040503050406030204" pitchFamily="18" charset="0"/>
                                </a:rPr>
                                <m:t>𝑟𝑒𝑧</m:t>
                              </m:r>
                            </m:sub>
                          </m:sSub>
                          <m:r>
                            <a:rPr lang="x-none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x-non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x-none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x-non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x-none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48" y="1608843"/>
                <a:ext cx="2350965" cy="7208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454822" y="2375526"/>
            <a:ext cx="49704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ME" altLang="sl-SI" sz="2000" b="1" dirty="0">
                <a:solidFill>
                  <a:srgbClr val="E21000"/>
                </a:solidFill>
                <a:latin typeface="+mn-lt"/>
                <a:sym typeface="Symbol" panose="05050102010706020507" pitchFamily="18" charset="2"/>
              </a:rPr>
              <a:t>Iglasti + kuglasti ventil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59118" y="2866363"/>
                <a:ext cx="2158155" cy="48365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x-none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𝑘𝑣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x-non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𝑘𝑣</m:t>
                              </m:r>
                            </m:sub>
                          </m:sSub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rad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118" y="2866363"/>
                <a:ext cx="2158155" cy="483659"/>
              </a:xfrm>
              <a:prstGeom prst="rect">
                <a:avLst/>
              </a:prstGeom>
              <a:blipFill>
                <a:blip r:embed="rId9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62148" y="3400941"/>
                <a:ext cx="2058769" cy="48365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x-none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𝑖𝑣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x-non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𝑖𝑣</m:t>
                              </m:r>
                            </m:sub>
                          </m:sSub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rad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148" y="3400941"/>
                <a:ext cx="2058769" cy="483659"/>
              </a:xfrm>
              <a:prstGeom prst="rect">
                <a:avLst/>
              </a:prstGeom>
              <a:blipFill>
                <a:blip r:embed="rId10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6407" y="4524480"/>
                <a:ext cx="4435317" cy="105330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x-none" sz="200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x-none" sz="2000" i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x-none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non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x-non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x-none" sz="2000" i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x-none" sz="2000" i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x-non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x-none" sz="2000" i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x-none" sz="2000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a:rPr lang="x-none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x-none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x-non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x-none" sz="2000" i="0"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x-none" sz="2000" i="0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x-none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x-none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none" sz="2000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x-none" sz="2000" i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x-none" sz="2000" i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x-none" sz="2000" i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x-none" sz="2000" i="0">
                          <a:latin typeface="Cambria Math" panose="02040503050406030204" pitchFamily="18" charset="0"/>
                        </a:rPr>
                        <m:t>ako</m:t>
                      </m:r>
                      <m:r>
                        <a:rPr lang="x-none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x-none" sz="2000" i="0">
                          <a:latin typeface="Cambria Math" panose="02040503050406030204" pitchFamily="18" charset="0"/>
                        </a:rPr>
                        <m:t>je</m:t>
                      </m:r>
                      <m:r>
                        <a:rPr lang="x-none" sz="200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x-non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x-none" sz="20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x-none" sz="2000" i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x-none" sz="2000" i="0">
                          <a:latin typeface="Cambria Math" panose="02040503050406030204" pitchFamily="18" charset="0"/>
                        </a:rPr>
                        <m:t>&gt;0,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07" y="4524480"/>
                <a:ext cx="4435317" cy="105330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173639" y="4638049"/>
                <a:ext cx="5028235" cy="79265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x-none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x-none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non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none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x-none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x-non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x-none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x-non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x-none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x-none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x-none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x-non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x-none" sz="20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x-none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x-none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x-none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none" sz="2000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rad>
                        </m:e>
                      </m:d>
                      <m:r>
                        <a:rPr lang="x-none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x-none" sz="2000" i="0">
                          <a:latin typeface="Cambria Math" panose="02040503050406030204" pitchFamily="18" charset="0"/>
                        </a:rPr>
                        <m:t>ako</m:t>
                      </m:r>
                      <m:r>
                        <a:rPr lang="x-none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x-none" sz="2000" i="0">
                          <a:latin typeface="Cambria Math" panose="02040503050406030204" pitchFamily="18" charset="0"/>
                        </a:rPr>
                        <m:t>je</m:t>
                      </m:r>
                      <m:r>
                        <a:rPr lang="x-none" sz="200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x-non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x-none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x-none" sz="2000" i="0">
                          <a:latin typeface="Cambria Math" panose="02040503050406030204" pitchFamily="18" charset="0"/>
                        </a:rPr>
                        <m:t>&lt;0,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639" y="4638049"/>
                <a:ext cx="5028235" cy="7926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639054" y="2898270"/>
            <a:ext cx="4120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ME" altLang="sl-SI" sz="2000" b="1" dirty="0">
                <a:latin typeface="+mn-lt"/>
              </a:rPr>
              <a:t>Protok </a:t>
            </a:r>
            <a:r>
              <a:rPr lang="sr-Latn-ME" altLang="sl-SI" sz="2000" b="1" dirty="0" err="1">
                <a:latin typeface="+mn-lt"/>
              </a:rPr>
              <a:t>preko</a:t>
            </a:r>
            <a:r>
              <a:rPr lang="sr-Latn-ME" altLang="sl-SI" sz="2000" b="1" dirty="0">
                <a:latin typeface="+mn-lt"/>
              </a:rPr>
              <a:t> kuglastog ventila:</a:t>
            </a:r>
            <a:r>
              <a:rPr lang="en-US" altLang="sl-SI" sz="2000" b="1" dirty="0">
                <a:latin typeface="+mn-lt"/>
              </a:rPr>
              <a:t> 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680049" y="3407234"/>
            <a:ext cx="38329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ME" altLang="sl-SI" sz="2000" b="1" dirty="0">
                <a:latin typeface="+mn-lt"/>
              </a:rPr>
              <a:t>Protok </a:t>
            </a:r>
            <a:r>
              <a:rPr lang="sr-Latn-ME" altLang="sl-SI" sz="2000" b="1" dirty="0" err="1">
                <a:latin typeface="+mn-lt"/>
              </a:rPr>
              <a:t>preko</a:t>
            </a:r>
            <a:r>
              <a:rPr lang="sr-Latn-ME" altLang="sl-SI" sz="2000" b="1" dirty="0">
                <a:latin typeface="+mn-lt"/>
              </a:rPr>
              <a:t> iglastog ventila:</a:t>
            </a:r>
            <a:r>
              <a:rPr lang="en-US" altLang="sl-SI" sz="2000" b="1" dirty="0">
                <a:latin typeface="+mn-lt"/>
              </a:rPr>
              <a:t> 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471152" y="4015319"/>
            <a:ext cx="99843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ME" altLang="sl-SI" sz="2000" b="1" dirty="0">
                <a:latin typeface="+mn-lt"/>
              </a:rPr>
              <a:t>Izraz za protok na granici sistema:</a:t>
            </a:r>
            <a:r>
              <a:rPr lang="en-US" altLang="sl-SI" sz="2000" b="1" dirty="0">
                <a:latin typeface="+mn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821775" y="5856230"/>
                <a:ext cx="4016420" cy="81304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x-none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x-none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non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x-non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  <m:t>𝑖𝑣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x-none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x-non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  <m:t>𝑘𝑣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x-none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x-non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x-none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x-non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  <m:t>𝑖𝑣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x-none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x-non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none" sz="20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  <m:t>𝑘𝑣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x-none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x-none" sz="2000" i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x-non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x-none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x-none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non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x-non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  <m:t>𝑖𝑣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x-none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x-non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  <m:t>𝑘𝑣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x-none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x-non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x-none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x-non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  <m:t>𝑖𝑣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x-none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x-non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none" sz="20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x-none" sz="2000" i="1">
                                      <a:latin typeface="Cambria Math" panose="02040503050406030204" pitchFamily="18" charset="0"/>
                                    </a:rPr>
                                    <m:t>𝑘𝑣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x-none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775" y="5856230"/>
                <a:ext cx="4016420" cy="8130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551236" y="5759026"/>
            <a:ext cx="12705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ME" altLang="sl-SI" sz="2000" b="1" dirty="0">
                <a:latin typeface="+mn-lt"/>
              </a:rPr>
              <a:t>gdje je:</a:t>
            </a:r>
            <a:r>
              <a:rPr lang="en-US" altLang="sl-SI" sz="2000" b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2142273"/>
      </p:ext>
    </p:extLst>
  </p:cSld>
  <p:clrMapOvr>
    <a:masterClrMapping/>
  </p:clrMapOvr>
  <p:transition advClick="0" advTm="8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528638" y="196961"/>
            <a:ext cx="6362319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Kavitacija tokom prelaznih procesa</a:t>
            </a:r>
            <a:endParaRPr lang="en-US" altLang="sl-SI" sz="28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21182" y="720823"/>
            <a:ext cx="1037221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b="1" dirty="0">
                <a:latin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sl-SI" sz="2400" b="1" dirty="0">
                <a:sym typeface="Symbol" panose="05050102010706020507" pitchFamily="18" charset="2"/>
              </a:rPr>
              <a:t> </a:t>
            </a:r>
            <a:r>
              <a:rPr lang="sl-SI" altLang="sl-SI" sz="2400" b="1" u="sng" dirty="0">
                <a:sym typeface="Symbol" panose="05050102010706020507" pitchFamily="18" charset="2"/>
              </a:rPr>
              <a:t>Osnovni tpovi kavitacije tokom prelaznih procesa</a:t>
            </a:r>
            <a:r>
              <a:rPr lang="en-US" altLang="sl-SI" sz="2400" b="1" u="sng" dirty="0">
                <a:sym typeface="Symbol" panose="05050102010706020507" pitchFamily="18" charset="2"/>
              </a:rPr>
              <a:t>:</a:t>
            </a:r>
          </a:p>
          <a:p>
            <a:r>
              <a:rPr lang="en-US" altLang="sl-SI" sz="2400" b="1" dirty="0">
                <a:sym typeface="Symbol" panose="05050102010706020507" pitchFamily="18" charset="2"/>
              </a:rPr>
              <a:t>    </a:t>
            </a:r>
            <a:r>
              <a:rPr lang="sr-Latn-ME" altLang="sl-SI" sz="2400" b="1" dirty="0">
                <a:solidFill>
                  <a:srgbClr val="FF0000"/>
                </a:solidFill>
                <a:sym typeface="Symbol" panose="05050102010706020507" pitchFamily="18" charset="2"/>
              </a:rPr>
              <a:t>Parna </a:t>
            </a:r>
            <a:r>
              <a:rPr lang="sr-Latn-ME" altLang="sl-SI" sz="2400" b="1" dirty="0" err="1">
                <a:solidFill>
                  <a:srgbClr val="FF0000"/>
                </a:solidFill>
                <a:sym typeface="Symbol" panose="05050102010706020507" pitchFamily="18" charset="2"/>
              </a:rPr>
              <a:t>kavitacija</a:t>
            </a:r>
            <a:r>
              <a:rPr lang="sr-Latn-ME" altLang="sl-SI" sz="24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sl-SI" sz="2400" b="1" dirty="0">
                <a:sym typeface="Symbol" panose="05050102010706020507" pitchFamily="18" charset="2"/>
              </a:rPr>
              <a:t>(</a:t>
            </a:r>
            <a:r>
              <a:rPr lang="sr-Latn-ME" altLang="sl-SI" sz="2400" b="1" dirty="0">
                <a:sym typeface="Symbol" panose="05050102010706020507" pitchFamily="18" charset="2"/>
              </a:rPr>
              <a:t>zanemarljiva količina slobodnog i oslobođenog gasa u struji fluida</a:t>
            </a:r>
            <a:r>
              <a:rPr lang="en-US" altLang="sl-SI" sz="2400" b="1" dirty="0">
                <a:sym typeface="Symbol" panose="05050102010706020507" pitchFamily="18" charset="2"/>
              </a:rPr>
              <a:t>)</a:t>
            </a:r>
          </a:p>
          <a:p>
            <a:r>
              <a:rPr lang="en-US" altLang="sl-SI" sz="2400" b="1" dirty="0">
                <a:sym typeface="Symbol" panose="05050102010706020507" pitchFamily="18" charset="2"/>
              </a:rPr>
              <a:t>    </a:t>
            </a:r>
            <a:r>
              <a:rPr lang="sr-Latn-ME" altLang="sl-SI" sz="2400" b="1" dirty="0">
                <a:solidFill>
                  <a:srgbClr val="FF0000"/>
                </a:solidFill>
                <a:sym typeface="Symbol" panose="05050102010706020507" pitchFamily="18" charset="2"/>
              </a:rPr>
              <a:t>Gasna </a:t>
            </a:r>
            <a:r>
              <a:rPr lang="sr-Latn-ME" altLang="sl-SI" sz="2400" b="1" dirty="0" err="1">
                <a:solidFill>
                  <a:srgbClr val="FF0000"/>
                </a:solidFill>
                <a:sym typeface="Symbol" panose="05050102010706020507" pitchFamily="18" charset="2"/>
              </a:rPr>
              <a:t>kavtacija</a:t>
            </a:r>
            <a:r>
              <a:rPr lang="sr-Latn-ME" altLang="sl-SI" sz="24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sl-SI" sz="2400" b="1" dirty="0">
                <a:sym typeface="Symbol" panose="05050102010706020507" pitchFamily="18" charset="2"/>
              </a:rPr>
              <a:t>(</a:t>
            </a:r>
            <a:r>
              <a:rPr lang="sr-Latn-ME" altLang="sl-SI" sz="2400" b="1" dirty="0">
                <a:sym typeface="Symbol" panose="05050102010706020507" pitchFamily="18" charset="2"/>
              </a:rPr>
              <a:t>slobodan gas u struji fluida</a:t>
            </a:r>
            <a:r>
              <a:rPr lang="en-US" altLang="sl-SI" sz="2400" b="1" dirty="0">
                <a:sym typeface="Symbol" panose="05050102010706020507" pitchFamily="18" charset="2"/>
              </a:rPr>
              <a:t>)</a:t>
            </a:r>
            <a:endParaRPr lang="sr-Latn-ME" altLang="sl-SI" sz="2400" b="1" dirty="0">
              <a:sym typeface="Symbol" panose="05050102010706020507" pitchFamily="18" charset="2"/>
            </a:endParaRPr>
          </a:p>
          <a:p>
            <a:endParaRPr lang="sr-Latn-ME" altLang="sl-SI" sz="2400" b="1" dirty="0">
              <a:sym typeface="Symbol" panose="05050102010706020507" pitchFamily="18" charset="2"/>
            </a:endParaRPr>
          </a:p>
          <a:p>
            <a:pPr marL="342900" indent="-342900">
              <a:buFont typeface="Symbol" panose="05050102010706020507" pitchFamily="18" charset="2"/>
              <a:buChar char="·"/>
            </a:pPr>
            <a:r>
              <a:rPr lang="sr-Latn-ME" altLang="sl-SI" sz="2400" b="1" u="sng" dirty="0">
                <a:sym typeface="Symbol" panose="05050102010706020507" pitchFamily="18" charset="2"/>
              </a:rPr>
              <a:t>DGCM numerički model</a:t>
            </a:r>
          </a:p>
          <a:p>
            <a:r>
              <a:rPr lang="sr-Latn-ME" altLang="sl-SI" sz="2400" b="1" dirty="0">
                <a:sym typeface="Symbol" panose="05050102010706020507" pitchFamily="18" charset="2"/>
              </a:rPr>
              <a:t>DGCM model sakuplja mjehurove pare i</a:t>
            </a:r>
          </a:p>
          <a:p>
            <a:r>
              <a:rPr lang="sr-Latn-ME" altLang="sl-SI" sz="2400" b="1" dirty="0">
                <a:sym typeface="Symbol" panose="05050102010706020507" pitchFamily="18" charset="2"/>
              </a:rPr>
              <a:t>slobodnog gasa u numeričke čvorove.</a:t>
            </a:r>
          </a:p>
          <a:p>
            <a:endParaRPr lang="sr-Latn-ME" altLang="sl-SI" sz="2400" b="1" dirty="0">
              <a:sym typeface="Symbol" panose="05050102010706020507" pitchFamily="18" charset="2"/>
            </a:endParaRPr>
          </a:p>
          <a:p>
            <a:r>
              <a:rPr lang="en-US" altLang="sl-SI" sz="2400" b="1" dirty="0">
                <a:sym typeface="Symbol" panose="05050102010706020507" pitchFamily="18" charset="2"/>
              </a:rPr>
              <a:t> </a:t>
            </a:r>
            <a:r>
              <a:rPr lang="sr-Latn-ME" altLang="sl-SI" sz="2400" b="1" dirty="0">
                <a:sym typeface="Symbol" panose="05050102010706020507" pitchFamily="18" charset="2"/>
              </a:rPr>
              <a:t> Jednačina stanja idealnog gasa:</a:t>
            </a:r>
          </a:p>
          <a:p>
            <a:endParaRPr lang="sr-Latn-ME" altLang="sl-SI" sz="2400" b="1" dirty="0">
              <a:sym typeface="Symbol" panose="05050102010706020507" pitchFamily="18" charset="2"/>
            </a:endParaRPr>
          </a:p>
          <a:p>
            <a:endParaRPr lang="sr-Latn-ME" altLang="sl-SI" sz="2400" b="1" dirty="0">
              <a:sym typeface="Symbol" panose="05050102010706020507" pitchFamily="18" charset="2"/>
            </a:endParaRPr>
          </a:p>
          <a:p>
            <a:endParaRPr lang="sr-Latn-ME" altLang="sl-SI" sz="2400" b="1" dirty="0">
              <a:sym typeface="Symbol" panose="05050102010706020507" pitchFamily="18" charset="2"/>
            </a:endParaRPr>
          </a:p>
          <a:p>
            <a:r>
              <a:rPr lang="en-US" altLang="sl-SI" sz="2400" b="1" dirty="0">
                <a:sym typeface="Symbol" panose="05050102010706020507" pitchFamily="18" charset="2"/>
              </a:rPr>
              <a:t> </a:t>
            </a:r>
            <a:r>
              <a:rPr lang="sr-Latn-ME" altLang="sl-SI" sz="2400" b="1" dirty="0">
                <a:sym typeface="Symbol" panose="05050102010706020507" pitchFamily="18" charset="2"/>
              </a:rPr>
              <a:t> Jednačina kontinuiteta za kontrolnu zapreminu : </a:t>
            </a:r>
          </a:p>
        </p:txBody>
      </p:sp>
      <p:pic>
        <p:nvPicPr>
          <p:cNvPr id="13" name="Picture 12" descr="LitostrojPower - Cimos Gro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12"/>
          <a:stretch>
            <a:fillRect/>
          </a:stretch>
        </p:blipFill>
        <p:spPr bwMode="auto">
          <a:xfrm>
            <a:off x="6820917" y="7116763"/>
            <a:ext cx="26511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92" y="6850063"/>
            <a:ext cx="5667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logo CG KO CIG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681880"/>
            <a:ext cx="1156190" cy="7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96" y="6805613"/>
            <a:ext cx="119634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86" y="6890535"/>
            <a:ext cx="1057275" cy="546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17" y="2584079"/>
            <a:ext cx="3502601" cy="1329634"/>
          </a:xfrm>
          <a:prstGeom prst="rect">
            <a:avLst/>
          </a:prstGeom>
        </p:spPr>
      </p:pic>
      <p:cxnSp>
        <p:nvCxnSpPr>
          <p:cNvPr id="21" name="Straight Arrow Connector 3"/>
          <p:cNvCxnSpPr>
            <a:cxnSpLocks noChangeShapeType="1"/>
          </p:cNvCxnSpPr>
          <p:nvPr/>
        </p:nvCxnSpPr>
        <p:spPr bwMode="auto">
          <a:xfrm flipH="1">
            <a:off x="7503756" y="2885173"/>
            <a:ext cx="611187" cy="6159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5"/>
          <p:cNvCxnSpPr>
            <a:cxnSpLocks noChangeShapeType="1"/>
          </p:cNvCxnSpPr>
          <p:nvPr/>
        </p:nvCxnSpPr>
        <p:spPr bwMode="auto">
          <a:xfrm>
            <a:off x="8976956" y="2885173"/>
            <a:ext cx="844550" cy="6159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7"/>
          <p:cNvCxnSpPr>
            <a:cxnSpLocks noChangeShapeType="1"/>
          </p:cNvCxnSpPr>
          <p:nvPr/>
        </p:nvCxnSpPr>
        <p:spPr bwMode="auto">
          <a:xfrm>
            <a:off x="8557856" y="2885173"/>
            <a:ext cx="73025" cy="6159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9"/>
          <p:cNvCxnSpPr>
            <a:cxnSpLocks noChangeShapeType="1"/>
          </p:cNvCxnSpPr>
          <p:nvPr/>
        </p:nvCxnSpPr>
        <p:spPr bwMode="auto">
          <a:xfrm flipH="1">
            <a:off x="8030806" y="2885173"/>
            <a:ext cx="292100" cy="6159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11"/>
          <p:cNvCxnSpPr>
            <a:cxnSpLocks noChangeShapeType="1"/>
          </p:cNvCxnSpPr>
          <p:nvPr/>
        </p:nvCxnSpPr>
        <p:spPr bwMode="auto">
          <a:xfrm>
            <a:off x="8748356" y="2885173"/>
            <a:ext cx="452437" cy="6159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7809349" y="2546619"/>
            <a:ext cx="15563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Mjehurovi gasa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1182" y="4500366"/>
                <a:ext cx="3996672" cy="77399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x-non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x-non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none">
                                      <a:latin typeface="Cambria Math" panose="02040503050406030204" pitchFamily="18" charset="0"/>
                                    </a:rPr>
                                    <m:t>∀</m:t>
                                  </m:r>
                                </m:e>
                                <m:sub>
                                  <m:r>
                                    <a:rPr lang="x-none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x-none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x-non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x-non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none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x-none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x-none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x-none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x-non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none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x-none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x-non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x-non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none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x-none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x-none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x-none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x-non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none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x-none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b>
                        <m:sSubPr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x-none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x-none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x-none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82" y="4500366"/>
                <a:ext cx="3996672" cy="7739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1182" y="5940669"/>
                <a:ext cx="9044490" cy="80823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x-non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x-non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none" sz="1800">
                                      <a:latin typeface="Cambria Math" panose="02040503050406030204" pitchFamily="18" charset="0"/>
                                    </a:rPr>
                                    <m:t>∀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sr-Latn-ME" sz="1800" b="0" i="1" smtClean="0">
                                      <a:latin typeface="Cambria Math"/>
                                    </a:rPr>
                                    <m:t>g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x-none" sz="1800" i="1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x-non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x-none" sz="1800" i="1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m:rPr>
                          <m:nor/>
                        </m:rPr>
                        <a:rPr lang="x-none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x-none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x-non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x-non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none" sz="1800" i="0">
                                      <a:latin typeface="Cambria Math" panose="02040503050406030204" pitchFamily="18" charset="0"/>
                                    </a:rPr>
                                    <m:t>∀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x-none" sz="1800" i="1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x-none" sz="1800" i="1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x-non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x-none" sz="1800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x-none" sz="18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m:rPr>
                              <m:nor/>
                            </m:rPr>
                            <a:rPr lang="x-none" sz="1800" i="1">
                              <a:latin typeface="Cambria Math" panose="02040503050406030204" pitchFamily="18" charset="0"/>
                            </a:rPr>
                            <m:t>Δt</m:t>
                          </m:r>
                        </m:sub>
                      </m:sSub>
                      <m:r>
                        <m:rPr>
                          <m:nor/>
                        </m:rPr>
                        <a:rPr lang="x-none" sz="1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x-non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x-none" sz="1800" i="1">
                              <a:latin typeface="Cambria Math" panose="02040503050406030204" pitchFamily="18" charset="0"/>
                            </a:rPr>
                            <m:t>ψ</m:t>
                          </m:r>
                          <m:d>
                            <m:dPr>
                              <m:ctrlPr>
                                <a:rPr lang="x-non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x-non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x-non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x-non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x-none" sz="1800" i="1">
                                              <a:latin typeface="Cambria Math" panose="02040503050406030204" pitchFamily="18" charset="0"/>
                                            </a:rPr>
                                            <m:t>Q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nor/>
                                            </m:rPr>
                                            <a:rPr lang="x-none" sz="1800" i="1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x-none" sz="1800" i="1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m:rPr>
                                      <m:nor/>
                                    </m:rPr>
                                    <a:rPr lang="x-none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x-none" sz="1800" i="1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x-none" sz="1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x-none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x-non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none" sz="1800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x-non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x-non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x-none" sz="1800" i="1">
                                              <a:latin typeface="Cambria Math" panose="02040503050406030204" pitchFamily="18" charset="0"/>
                                            </a:rPr>
                                            <m:t>Q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nor/>
                                            </m:rPr>
                                            <a:rPr lang="x-none" sz="1800" i="1">
                                              <a:latin typeface="Cambria Math" panose="02040503050406030204" pitchFamily="18" charset="0"/>
                                            </a:rPr>
                                            <m:t>u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x-none" sz="1800" i="1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m:rPr>
                                      <m:nor/>
                                    </m:rPr>
                                    <a:rPr lang="x-none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x-none" sz="1800" i="1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x-none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x-non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x-none" sz="1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nor/>
                                </m:rPr>
                                <a:rPr lang="x-none" sz="1800" i="1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  <m:d>
                            <m:dPr>
                              <m:ctrlPr>
                                <a:rPr lang="x-non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x-non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x-non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x-non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x-none" sz="1800" i="1">
                                              <a:latin typeface="Cambria Math" panose="02040503050406030204" pitchFamily="18" charset="0"/>
                                            </a:rPr>
                                            <m:t>Q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nor/>
                                            </m:rPr>
                                            <a:rPr lang="x-none" sz="1800" i="1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x-none" sz="1800" i="1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m:rPr>
                                      <m:nor/>
                                    </m:rPr>
                                    <a:rPr lang="x-none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x-none" sz="1800" i="1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m:rPr>
                                      <m:nor/>
                                    </m:rPr>
                                    <a:rPr lang="x-none" sz="18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m:rPr>
                                      <m:nor/>
                                    </m:rPr>
                                    <a:rPr lang="x-none" sz="1800" i="1">
                                      <a:latin typeface="Cambria Math" panose="02040503050406030204" pitchFamily="18" charset="0"/>
                                    </a:rPr>
                                    <m:t>Δt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x-none" sz="1800" i="1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x-non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x-non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x-non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x-none" sz="1800" i="1">
                                              <a:latin typeface="Cambria Math" panose="02040503050406030204" pitchFamily="18" charset="0"/>
                                            </a:rPr>
                                            <m:t>Q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nor/>
                                            </m:rPr>
                                            <a:rPr lang="x-none" sz="1800" i="1">
                                              <a:latin typeface="Cambria Math" panose="02040503050406030204" pitchFamily="18" charset="0"/>
                                            </a:rPr>
                                            <m:t>u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x-none" sz="1800" i="1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m:rPr>
                                      <m:nor/>
                                    </m:rPr>
                                    <a:rPr lang="x-none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x-none" sz="1800" i="1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m:rPr>
                                      <m:nor/>
                                    </m:rPr>
                                    <a:rPr lang="x-none" sz="18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m:rPr>
                                      <m:nor/>
                                    </m:rPr>
                                    <a:rPr lang="x-none" sz="1800" i="1">
                                      <a:latin typeface="Cambria Math" panose="02040503050406030204" pitchFamily="18" charset="0"/>
                                    </a:rPr>
                                    <m:t>Δt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x-none" sz="1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82" y="5940669"/>
                <a:ext cx="9044490" cy="80823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892293"/>
      </p:ext>
    </p:extLst>
  </p:cSld>
  <p:clrMapOvr>
    <a:masterClrMapping/>
  </p:clrMapOvr>
  <p:transition advClick="0" advTm="8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374650" y="282109"/>
            <a:ext cx="7805022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Modeliranje trenja tokom prelaznih procesa</a:t>
            </a:r>
            <a:endParaRPr lang="en-US" altLang="sl-SI" sz="28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10418" y="2442483"/>
            <a:ext cx="3246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 b="1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Nestacionarno trenje</a:t>
            </a:r>
            <a:endParaRPr lang="en-GB" altLang="sl-SI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121404" y="1077946"/>
            <a:ext cx="105719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 b="1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sl-SI" sz="2400" b="1" dirty="0">
                <a:latin typeface="+mn-lt"/>
                <a:sym typeface="Symbol" panose="05050102010706020507" pitchFamily="18" charset="2"/>
              </a:rPr>
              <a:t> </a:t>
            </a:r>
            <a:r>
              <a:rPr lang="sr-Latn-ME" altLang="sl-SI" sz="2400" b="1" dirty="0">
                <a:latin typeface="+mn-lt"/>
                <a:sym typeface="Symbol" panose="05050102010706020507" pitchFamily="18" charset="2"/>
              </a:rPr>
              <a:t> </a:t>
            </a:r>
            <a:r>
              <a:rPr lang="sl-SI" altLang="sl-SI" sz="2400" b="1" dirty="0">
                <a:latin typeface="+mn-lt"/>
              </a:rPr>
              <a:t>Tokom prelaznih procesa koeficijent trenja je jednak zbiru kvazistacionarnog i nestacionarnog člana</a:t>
            </a:r>
            <a:endParaRPr lang="en-GB" altLang="sl-SI" sz="2400" b="1" dirty="0">
              <a:latin typeface="+mn-lt"/>
            </a:endParaRPr>
          </a:p>
        </p:txBody>
      </p:sp>
      <p:pic>
        <p:nvPicPr>
          <p:cNvPr id="12" name="Picture 11" descr="LitostrojPower - Cimos Gro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12"/>
          <a:stretch>
            <a:fillRect/>
          </a:stretch>
        </p:blipFill>
        <p:spPr bwMode="auto">
          <a:xfrm>
            <a:off x="6820917" y="7116763"/>
            <a:ext cx="26511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92" y="6850063"/>
            <a:ext cx="5667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logo CG KO CIG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681880"/>
            <a:ext cx="1156190" cy="7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96" y="6805613"/>
            <a:ext cx="119634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86" y="6890535"/>
            <a:ext cx="1057275" cy="546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55630" y="1999220"/>
                <a:ext cx="1609800" cy="44037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none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x-none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x-none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630" y="1999220"/>
                <a:ext cx="1609800" cy="440377"/>
              </a:xfrm>
              <a:prstGeom prst="rect">
                <a:avLst/>
              </a:prstGeom>
              <a:blipFill>
                <a:blip r:embed="rId7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4650" y="2977860"/>
                <a:ext cx="1009648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Symbol" panose="05050102010706020507" pitchFamily="18" charset="2"/>
                  <a:buChar char="·"/>
                </a:pPr>
                <a:r>
                  <a:rPr lang="sl-SI" sz="2400" b="1" dirty="0">
                    <a:latin typeface="+mn-lt"/>
                    <a:cs typeface="Times New Roman" panose="02020603050405020304" pitchFamily="18" charset="0"/>
                  </a:rPr>
                  <a:t>Zielke-vom konvolucijski model CBM (CBM - convolution based model) </a:t>
                </a:r>
              </a:p>
              <a:p>
                <a:r>
                  <a:rPr lang="en-US" altLang="sl-SI" sz="2400" b="1" dirty="0">
                    <a:latin typeface="+mn-lt"/>
                    <a:sym typeface="Symbol" panose="05050102010706020507" pitchFamily="18" charset="2"/>
                  </a:rPr>
                  <a:t> </a:t>
                </a:r>
                <a:r>
                  <a:rPr lang="sr-Latn-ME" altLang="sl-SI" sz="2400" b="1" dirty="0">
                    <a:latin typeface="+mn-lt"/>
                    <a:sym typeface="Symbol" panose="05050102010706020507" pitchFamily="18" charset="2"/>
                  </a:rPr>
                  <a:t> </a:t>
                </a:r>
                <a:r>
                  <a:rPr lang="sl-SI" sz="2400" b="1" dirty="0">
                    <a:latin typeface="+mn-lt"/>
                    <a:cs typeface="Times New Roman" panose="02020603050405020304" pitchFamily="18" charset="0"/>
                  </a:rPr>
                  <a:t>Nestacionarni član u izražen je kao suma 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none" sz="2400" b="1" i="1"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x-none" sz="2400" b="1" i="1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x-none" sz="2400" b="1" i="1">
                        <a:latin typeface="Cambria Math"/>
                      </a:rPr>
                      <m:t> </m:t>
                    </m:r>
                  </m:oMath>
                </a14:m>
                <a:r>
                  <a:rPr lang="sl-SI" sz="2400" b="1" dirty="0">
                    <a:latin typeface="+mn-lt"/>
                    <a:cs typeface="Times New Roman" panose="02020603050405020304" pitchFamily="18" charset="0"/>
                  </a:rPr>
                  <a:t>funkcija </a:t>
                </a:r>
                <a14:m>
                  <m:oMath xmlns:m="http://schemas.openxmlformats.org/officeDocument/2006/math">
                    <m:r>
                      <a:rPr lang="x-none" sz="2400" b="1" i="1">
                        <a:latin typeface="Cambria Math"/>
                      </a:rPr>
                      <m:t>𝒚𝒌</m:t>
                    </m:r>
                    <m:d>
                      <m:dPr>
                        <m:ctrlPr>
                          <a:rPr lang="x-none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none" sz="2400" b="1" i="1"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endParaRPr lang="x-none" sz="2400" b="1" dirty="0"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50" y="2977860"/>
                <a:ext cx="10096485" cy="1200329"/>
              </a:xfrm>
              <a:prstGeom prst="rect">
                <a:avLst/>
              </a:prstGeom>
              <a:blipFill>
                <a:blip r:embed="rId8"/>
                <a:stretch>
                  <a:fillRect l="-966" t="-4569" b="-11168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56820" y="4268446"/>
                <a:ext cx="2726067" cy="100098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x-none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𝐷𝑄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x-non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x-non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x-non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x-non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820" y="4268446"/>
                <a:ext cx="2726067" cy="10009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85981" y="5455724"/>
                <a:ext cx="3932872" cy="106221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x-none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f>
                            <m:fPr>
                              <m:ctrlPr>
                                <a:rPr lang="x-non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x-none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x-none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x-non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x-none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x-none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x-non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x-non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x-none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x-non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x-non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x-none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x-non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x-none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x-none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x-non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x-none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p>
                      </m:sSup>
                      <m:r>
                        <a:rPr lang="x-none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981" y="5455724"/>
                <a:ext cx="3932872" cy="10622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advClick="0" advTm="8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68953" y="137189"/>
            <a:ext cx="981868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 b="1" dirty="0">
                <a:solidFill>
                  <a:srgbClr val="0019C8"/>
                </a:solidFill>
                <a:latin typeface="Century Gothic" panose="020B0502020202020204" pitchFamily="34" charset="0"/>
              </a:rPr>
              <a:t>Poređenje numeričkog modela sa eksperimentalnim rezultatima</a:t>
            </a:r>
            <a:endParaRPr lang="en-US" altLang="sl-SI" sz="2400" b="1" dirty="0">
              <a:solidFill>
                <a:srgbClr val="0019C8"/>
              </a:solidFill>
              <a:latin typeface="Century Gothic" panose="020B0502020202020204" pitchFamily="34" charset="0"/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426076" y="6696444"/>
            <a:ext cx="10104437" cy="70788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sl-SI" sz="2000" b="1" i="1" dirty="0" err="1">
                <a:latin typeface="+mn-lt"/>
                <a:cs typeface="Times New Roman" panose="02020603050405020304" pitchFamily="18" charset="0"/>
              </a:rPr>
              <a:t>Poređenje</a:t>
            </a:r>
            <a:r>
              <a:rPr lang="en-GB" altLang="sl-SI" sz="20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sl-SI" sz="2000" b="1" i="1" dirty="0" err="1">
                <a:latin typeface="+mn-lt"/>
                <a:cs typeface="Times New Roman" panose="02020603050405020304" pitchFamily="18" charset="0"/>
              </a:rPr>
              <a:t>eksperimenta</a:t>
            </a:r>
            <a:r>
              <a:rPr lang="en-GB" altLang="sl-SI" sz="20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sl-SI" sz="2000" b="1" i="1" dirty="0" err="1">
                <a:latin typeface="+mn-lt"/>
                <a:cs typeface="Times New Roman" panose="02020603050405020304" pitchFamily="18" charset="0"/>
              </a:rPr>
              <a:t>sa</a:t>
            </a:r>
            <a:r>
              <a:rPr lang="en-GB" altLang="sl-SI" sz="2000" b="1" i="1" dirty="0">
                <a:latin typeface="+mn-lt"/>
                <a:cs typeface="Times New Roman" panose="02020603050405020304" pitchFamily="18" charset="0"/>
              </a:rPr>
              <a:t> CBM </a:t>
            </a:r>
            <a:r>
              <a:rPr lang="en-GB" altLang="sl-SI" sz="2000" b="1" i="1" dirty="0" err="1">
                <a:latin typeface="+mn-lt"/>
                <a:cs typeface="Times New Roman" panose="02020603050405020304" pitchFamily="18" charset="0"/>
              </a:rPr>
              <a:t>modelom</a:t>
            </a:r>
            <a:r>
              <a:rPr lang="en-GB" altLang="sl-SI" sz="2000" b="1" i="1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x-none" sz="2000" b="1" dirty="0"/>
              <a:t> </a:t>
            </a:r>
            <a:r>
              <a:rPr lang="x-none" sz="2000" b="1" i="1" dirty="0"/>
              <a:t>p</a:t>
            </a:r>
            <a:r>
              <a:rPr lang="x-none" sz="2000" b="1" i="1" baseline="-25000" dirty="0"/>
              <a:t>rez</a:t>
            </a:r>
            <a:r>
              <a:rPr lang="x-none" sz="2000" b="1" baseline="-25000" dirty="0"/>
              <a:t> </a:t>
            </a:r>
            <a:r>
              <a:rPr lang="en-GB" altLang="sl-SI" sz="2000" b="1" i="1" dirty="0">
                <a:latin typeface="+mn-lt"/>
                <a:cs typeface="Times New Roman" panose="02020603050405020304" pitchFamily="18" charset="0"/>
              </a:rPr>
              <a:t>= 4 bar, </a:t>
            </a:r>
            <a:r>
              <a:rPr lang="x-none" sz="2000" b="1" i="1" dirty="0"/>
              <a:t>V</a:t>
            </a:r>
            <a:r>
              <a:rPr lang="sr-Latn-ME" sz="2000" b="1" i="1" baseline="-25000" dirty="0"/>
              <a:t>0</a:t>
            </a:r>
            <a:r>
              <a:rPr lang="sr-Latn-ME" sz="2000" b="1" baseline="-25000" dirty="0"/>
              <a:t>  </a:t>
            </a:r>
            <a:r>
              <a:rPr lang="en-GB" altLang="sl-SI" sz="2000" b="1" i="1" dirty="0">
                <a:latin typeface="+mn-lt"/>
                <a:cs typeface="Times New Roman" panose="02020603050405020304" pitchFamily="18" charset="0"/>
              </a:rPr>
              <a:t>= 1.65 m/s, </a:t>
            </a:r>
            <a:r>
              <a:rPr lang="x-none" sz="2000" b="1" i="1" dirty="0"/>
              <a:t>t</a:t>
            </a:r>
            <a:r>
              <a:rPr lang="x-none" sz="2000" b="1" i="1" baseline="-25000" dirty="0"/>
              <a:t>c</a:t>
            </a:r>
            <a:r>
              <a:rPr lang="x-none" sz="2000" b="1" i="1" dirty="0"/>
              <a:t> </a:t>
            </a:r>
            <a:r>
              <a:rPr lang="en-GB" altLang="sl-SI" sz="2000" b="1" i="1" dirty="0">
                <a:latin typeface="+mn-lt"/>
                <a:cs typeface="Times New Roman" panose="02020603050405020304" pitchFamily="18" charset="0"/>
              </a:rPr>
              <a:t>= 0.93 s</a:t>
            </a:r>
            <a:r>
              <a:rPr lang="sr-Latn-ME" altLang="sl-SI" sz="2000" b="1" i="1" dirty="0">
                <a:latin typeface="+mn-lt"/>
                <a:cs typeface="Times New Roman" panose="02020603050405020304" pitchFamily="18" charset="0"/>
              </a:rPr>
              <a:t>, 2L/a = 0.08 s</a:t>
            </a:r>
            <a:endParaRPr lang="sl-SI" altLang="sl-SI" sz="2000" b="1" dirty="0">
              <a:latin typeface="+mn-lt"/>
            </a:endParaRPr>
          </a:p>
        </p:txBody>
      </p:sp>
      <p:pic>
        <p:nvPicPr>
          <p:cNvPr id="8" name="Picture 7" descr="C:\Users\Marko\AppData\Local\Microsoft\Windows\INetCache\Content.Word\CBM_sporo_V=1,65_D1_D2_D3_D4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55" y="980278"/>
            <a:ext cx="7651881" cy="5335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8000"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12288</TotalTime>
  <Words>740</Words>
  <Application>Microsoft Office PowerPoint</Application>
  <PresentationFormat>Custom</PresentationFormat>
  <Paragraphs>99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Century Gothic</vt:lpstr>
      <vt:lpstr>Symbol</vt:lpstr>
      <vt:lpstr>Times New Roman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 Studio d.o.o.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Vasja Grabner</dc:creator>
  <cp:lastModifiedBy>Marko</cp:lastModifiedBy>
  <cp:revision>544</cp:revision>
  <cp:lastPrinted>2017-01-19T11:43:15Z</cp:lastPrinted>
  <dcterms:created xsi:type="dcterms:W3CDTF">2007-10-05T10:58:36Z</dcterms:created>
  <dcterms:modified xsi:type="dcterms:W3CDTF">2017-05-08T15:20:54Z</dcterms:modified>
</cp:coreProperties>
</file>