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8" r:id="rId1"/>
  </p:sldMasterIdLst>
  <p:notesMasterIdLst>
    <p:notesMasterId r:id="rId26"/>
  </p:notesMasterIdLst>
  <p:sldIdLst>
    <p:sldId id="298" r:id="rId2"/>
    <p:sldId id="257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99" r:id="rId12"/>
    <p:sldId id="388" r:id="rId13"/>
    <p:sldId id="401" r:id="rId14"/>
    <p:sldId id="389" r:id="rId15"/>
    <p:sldId id="390" r:id="rId16"/>
    <p:sldId id="391" r:id="rId17"/>
    <p:sldId id="363" r:id="rId18"/>
    <p:sldId id="392" r:id="rId19"/>
    <p:sldId id="395" r:id="rId20"/>
    <p:sldId id="393" r:id="rId21"/>
    <p:sldId id="396" r:id="rId22"/>
    <p:sldId id="397" r:id="rId23"/>
    <p:sldId id="398" r:id="rId24"/>
    <p:sldId id="3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4690"/>
  </p:normalViewPr>
  <p:slideViewPr>
    <p:cSldViewPr>
      <p:cViewPr varScale="1">
        <p:scale>
          <a:sx n="109" d="100"/>
          <a:sy n="109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D2E8-08B9-478A-9F5B-6A30AB6015C4}" type="datetimeFigureOut">
              <a:rPr lang="en-US" smtClean="0"/>
              <a:pPr/>
              <a:t>08-May-17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28C9-B473-4B1F-9D50-7FEB6CB7F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4955-5939-4163-B4E5-A3C5B922D68C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9234-F687-4C5D-A5CE-5471248A82E4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B976-FBA9-4E65-BE62-418F166453B1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856-1660-4B2D-A4C7-BD6E0900DD7E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9319-BC69-418C-8A82-A40AE3EA8577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0697-02A5-4681-A5E4-96DD557AD27C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547-2485-45AA-B6A7-93F8D1569F65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13-F254-441B-A9CA-A2683C1F062B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7752-4E96-46D2-889A-AA5977D890CF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DA6D-B5C2-4EB6-951A-0D311E0AE2BE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54DF-B8B1-42AE-A906-C427163F373D}" type="datetime1">
              <a:rPr lang="en-US" smtClean="0"/>
              <a:pPr/>
              <a:t>08-May-17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6F7E1-4E8B-4618-B5AE-3C741BC9B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094575-6164-4982-AB1E-D2C277B3DB11}" type="datetime1">
              <a:rPr lang="en-US" smtClean="0"/>
              <a:pPr/>
              <a:t>08-May-17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2466"/>
            <a:ext cx="7620430" cy="187273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4000" b="1"/>
              <a:t>HIDRAULIČKA MODELSKA ISPITIVANJA HE </a:t>
            </a:r>
            <a:r>
              <a:rPr lang="sr-Latn-RS" sz="4000" b="1" smtClean="0"/>
              <a:t>RIGA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2000" b="1" smtClean="0"/>
              <a:t>Danica Starinac, </a:t>
            </a:r>
            <a:r>
              <a:rPr lang="en-US" sz="2000" b="1"/>
              <a:t>Dragiša </a:t>
            </a:r>
            <a:r>
              <a:rPr lang="en-US" sz="2000" b="1" smtClean="0"/>
              <a:t>Žugić, Predrag Vojt, Dimitrije Mladenović</a:t>
            </a:r>
            <a:endParaRPr lang="en-US" sz="2000" dirty="0"/>
          </a:p>
        </p:txBody>
      </p:sp>
      <p:pic>
        <p:nvPicPr>
          <p:cNvPr id="4" name="Picture 1" descr="ZNAKJC"/>
          <p:cNvPicPr>
            <a:picLocks noChangeAspect="1" noChangeArrowheads="1"/>
          </p:cNvPicPr>
          <p:nvPr/>
        </p:nvPicPr>
        <p:blipFill>
          <a:blip r:embed="rId2" cstate="print">
            <a:lum bright="-50000" contrast="80000"/>
            <a:grayscl/>
          </a:blip>
          <a:srcRect/>
          <a:stretch>
            <a:fillRect/>
          </a:stretch>
        </p:blipFill>
        <p:spPr bwMode="auto">
          <a:xfrm>
            <a:off x="685800" y="533400"/>
            <a:ext cx="762000" cy="830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66850" y="60749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Institut za vodoprivredu </a:t>
            </a:r>
            <a:r>
              <a:rPr lang="en-US" smtClean="0">
                <a:latin typeface="+mj-lt"/>
                <a:cs typeface="Times New Roman"/>
              </a:rPr>
              <a:t>“</a:t>
            </a:r>
            <a:r>
              <a:rPr lang="en-US" dirty="0" err="1" smtClean="0">
                <a:latin typeface="+mj-lt"/>
                <a:cs typeface="Times New Roman"/>
              </a:rPr>
              <a:t>Jaroslav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x-none" dirty="0" smtClean="0">
                <a:latin typeface="+mj-lt"/>
                <a:cs typeface="Times New Roman"/>
              </a:rPr>
              <a:t>Černi"</a:t>
            </a:r>
          </a:p>
          <a:p>
            <a:r>
              <a:rPr lang="en-US" smtClean="0">
                <a:latin typeface="+mj-lt"/>
                <a:cs typeface="Times New Roman"/>
              </a:rPr>
              <a:t>Beograd, Srbija</a:t>
            </a:r>
            <a:endParaRPr lang="en-US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64805" y="6172200"/>
            <a:ext cx="3919676" cy="457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/>
              <a:t>V Savjetovanje CG KO </a:t>
            </a:r>
            <a:r>
              <a:rPr lang="en-US" b="1" smtClean="0"/>
              <a:t>CIGRE</a:t>
            </a:r>
            <a:r>
              <a:rPr lang="en-US" smtClean="0"/>
              <a:t>, 9 </a:t>
            </a:r>
            <a:r>
              <a:rPr lang="en-US"/>
              <a:t>- </a:t>
            </a:r>
            <a:r>
              <a:rPr lang="en-US" smtClean="0"/>
              <a:t>12.05.2017., Bečići</a:t>
            </a:r>
            <a:endParaRPr lang="en-US" dirty="0"/>
          </a:p>
        </p:txBody>
      </p:sp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31" y="451233"/>
            <a:ext cx="1512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341" y="3581400"/>
            <a:ext cx="4147689" cy="23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Rezultati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modelskih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ispitivanja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Hidraulička</a:t>
            </a:r>
            <a:r>
              <a:rPr lang="en-US" dirty="0"/>
              <a:t> </a:t>
            </a:r>
            <a:r>
              <a:rPr lang="en-US" dirty="0" err="1"/>
              <a:t>modelska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obuhvatila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ustava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prelivu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turbina</a:t>
            </a:r>
            <a:r>
              <a:rPr lang="en-US" dirty="0" smtClean="0"/>
              <a:t> </a:t>
            </a:r>
            <a:r>
              <a:rPr lang="en-US" dirty="0" err="1"/>
              <a:t>najpre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0.1</a:t>
            </a:r>
            <a:r>
              <a:rPr lang="en-US" baseline="-25000" dirty="0"/>
              <a:t>%</a:t>
            </a:r>
            <a:r>
              <a:rPr lang="en-US" dirty="0"/>
              <a:t>=7800 </a:t>
            </a:r>
            <a:r>
              <a:rPr lang="en-US" dirty="0" err="1"/>
              <a:t>m³</a:t>
            </a:r>
            <a:r>
              <a:rPr lang="en-US" dirty="0"/>
              <a:t>/s, a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PMF</a:t>
            </a:r>
            <a:r>
              <a:rPr lang="en-US" dirty="0" smtClean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rađena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minimalni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nizvodnom</a:t>
            </a:r>
            <a:r>
              <a:rPr lang="en-US" dirty="0"/>
              <a:t> </a:t>
            </a:r>
            <a:r>
              <a:rPr lang="en-US" dirty="0" err="1"/>
              <a:t>graničnom</a:t>
            </a:r>
            <a:r>
              <a:rPr lang="en-US" dirty="0"/>
              <a:t> </a:t>
            </a:r>
            <a:r>
              <a:rPr lang="en-US" dirty="0" err="1" smtClean="0"/>
              <a:t>profilu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PMF</a:t>
            </a:r>
            <a:r>
              <a:rPr lang="en-US" baseline="-25000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najstrožiji</a:t>
            </a:r>
            <a:r>
              <a:rPr lang="en-US" dirty="0"/>
              <a:t> </a:t>
            </a:r>
            <a:r>
              <a:rPr lang="en-US" dirty="0" err="1"/>
              <a:t>kriterijum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primenjuje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projektovanja</a:t>
            </a:r>
            <a:r>
              <a:rPr lang="en-US" dirty="0"/>
              <a:t> </a:t>
            </a:r>
            <a:r>
              <a:rPr lang="en-US" dirty="0" err="1"/>
              <a:t>brana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preporukama</a:t>
            </a:r>
            <a:r>
              <a:rPr lang="en-US" dirty="0"/>
              <a:t> </a:t>
            </a:r>
            <a:r>
              <a:rPr lang="en-US" dirty="0" err="1"/>
              <a:t>ICOLD</a:t>
            </a:r>
            <a:r>
              <a:rPr lang="en-US" dirty="0"/>
              <a:t>-a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opštom</a:t>
            </a:r>
            <a:r>
              <a:rPr lang="en-US" dirty="0"/>
              <a:t> </a:t>
            </a:r>
            <a:r>
              <a:rPr lang="en-US" dirty="0" err="1"/>
              <a:t>međunarodnom</a:t>
            </a:r>
            <a:r>
              <a:rPr lang="en-US" dirty="0"/>
              <a:t> </a:t>
            </a:r>
            <a:r>
              <a:rPr lang="en-US" dirty="0" err="1"/>
              <a:t>praksom</a:t>
            </a:r>
            <a:r>
              <a:rPr lang="en-US" dirty="0"/>
              <a:t>, </a:t>
            </a:r>
            <a:r>
              <a:rPr lang="en-US" dirty="0" err="1"/>
              <a:t>dimenzionisanje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da </a:t>
            </a:r>
            <a:r>
              <a:rPr lang="en-US" dirty="0" err="1"/>
              <a:t>hidroelektrana</a:t>
            </a:r>
            <a:r>
              <a:rPr lang="en-US" dirty="0"/>
              <a:t> ne </a:t>
            </a:r>
            <a:r>
              <a:rPr lang="en-US" dirty="0" err="1" smtClean="0"/>
              <a:t>radi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velikih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r>
              <a:rPr lang="en-US" dirty="0" smtClean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 smtClean="0"/>
              <a:t>smanjen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tzv</a:t>
            </a:r>
            <a:r>
              <a:rPr lang="en-US" dirty="0"/>
              <a:t>.</a:t>
            </a:r>
            <a:r>
              <a:rPr lang="sr-Latn-RS" dirty="0"/>
              <a:t>(</a:t>
            </a:r>
            <a:r>
              <a:rPr lang="en-US" dirty="0"/>
              <a:t>n-1) </a:t>
            </a:r>
            <a:r>
              <a:rPr lang="en-US" dirty="0" err="1"/>
              <a:t>kriterijum</a:t>
            </a:r>
            <a:r>
              <a:rPr lang="en-US" dirty="0"/>
              <a:t> je </a:t>
            </a:r>
            <a:r>
              <a:rPr lang="en-US" dirty="0" err="1"/>
              <a:t>uobičajen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dimenzionisanju</a:t>
            </a:r>
            <a:r>
              <a:rPr lang="en-US" dirty="0"/>
              <a:t> </a:t>
            </a:r>
            <a:r>
              <a:rPr lang="en-US" dirty="0" err="1" smtClean="0"/>
              <a:t>preliva</a:t>
            </a:r>
            <a:r>
              <a:rPr lang="en-US" dirty="0" smtClean="0"/>
              <a:t> - </a:t>
            </a:r>
            <a:r>
              <a:rPr lang="en-US" dirty="0" err="1" smtClean="0"/>
              <a:t>preliv</a:t>
            </a:r>
            <a:r>
              <a:rPr lang="en-US" dirty="0" smtClean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omogući</a:t>
            </a:r>
            <a:r>
              <a:rPr lang="en-US" dirty="0"/>
              <a:t> </a:t>
            </a:r>
            <a:r>
              <a:rPr lang="en-US" dirty="0" err="1"/>
              <a:t>bezbednu</a:t>
            </a:r>
            <a:r>
              <a:rPr lang="en-US" dirty="0"/>
              <a:t> </a:t>
            </a:r>
            <a:r>
              <a:rPr lang="en-US" dirty="0" err="1"/>
              <a:t>evakuaciju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bez </a:t>
            </a:r>
            <a:r>
              <a:rPr lang="en-US" dirty="0" err="1"/>
              <a:t>učešća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prelivnog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Rezultati modelskih ispitivanja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958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Postojeći</a:t>
            </a:r>
            <a:r>
              <a:rPr lang="en-US" dirty="0"/>
              <a:t> </a:t>
            </a:r>
            <a:r>
              <a:rPr lang="en-US" dirty="0" err="1"/>
              <a:t>preliv</a:t>
            </a:r>
            <a:r>
              <a:rPr lang="en-US" dirty="0"/>
              <a:t> je </a:t>
            </a:r>
            <a:r>
              <a:rPr lang="en-US" dirty="0" err="1"/>
              <a:t>dimenzionisan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0.1</a:t>
            </a:r>
            <a:r>
              <a:rPr lang="en-US" baseline="-25000" dirty="0"/>
              <a:t>%</a:t>
            </a:r>
            <a:r>
              <a:rPr lang="en-US" dirty="0"/>
              <a:t>=7800 </a:t>
            </a:r>
            <a:r>
              <a:rPr lang="en-US" dirty="0" err="1"/>
              <a:t>m³</a:t>
            </a:r>
            <a:r>
              <a:rPr lang="en-US" dirty="0"/>
              <a:t>/s,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tom </a:t>
            </a:r>
            <a:r>
              <a:rPr lang="en-US" dirty="0" err="1"/>
              <a:t>protoku</a:t>
            </a:r>
            <a:r>
              <a:rPr lang="en-US" dirty="0"/>
              <a:t>,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</a:t>
            </a:r>
            <a:r>
              <a:rPr lang="en-US" dirty="0" err="1"/>
              <a:t>kriterujum</a:t>
            </a:r>
            <a:r>
              <a:rPr lang="en-US" dirty="0"/>
              <a:t> je </a:t>
            </a:r>
            <a:r>
              <a:rPr lang="en-US" dirty="0" err="1"/>
              <a:t>ispunjen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Ispunjen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kriterijum</a:t>
            </a:r>
            <a:r>
              <a:rPr lang="en-US" dirty="0"/>
              <a:t> (n-1), s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u tom </a:t>
            </a:r>
            <a:r>
              <a:rPr lang="en-US" dirty="0" err="1"/>
              <a:t>slučaju</a:t>
            </a:r>
            <a:r>
              <a:rPr lang="en-US" dirty="0"/>
              <a:t> 19.25 m BAS,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projektovane</a:t>
            </a:r>
            <a:r>
              <a:rPr lang="en-US" dirty="0"/>
              <a:t> </a:t>
            </a:r>
            <a:r>
              <a:rPr lang="en-US" dirty="0" err="1" smtClean="0"/>
              <a:t>KMU</a:t>
            </a:r>
            <a:r>
              <a:rPr lang="en-US" dirty="0" smtClean="0"/>
              <a:t>=18.8 </a:t>
            </a:r>
            <a:r>
              <a:rPr lang="en-US" dirty="0"/>
              <a:t>m BAS, </a:t>
            </a:r>
            <a:r>
              <a:rPr lang="en-US" dirty="0" err="1"/>
              <a:t>ali</a:t>
            </a:r>
            <a:r>
              <a:rPr lang="en-US" dirty="0"/>
              <a:t> bez </a:t>
            </a:r>
            <a:r>
              <a:rPr lang="en-US" dirty="0" err="1"/>
              <a:t>rizika</a:t>
            </a:r>
            <a:r>
              <a:rPr lang="en-US" dirty="0"/>
              <a:t> od </a:t>
            </a:r>
            <a:r>
              <a:rPr lang="en-US" dirty="0" err="1"/>
              <a:t>prelivanja</a:t>
            </a:r>
            <a:r>
              <a:rPr lang="en-US" dirty="0"/>
              <a:t> brane. </a:t>
            </a:r>
          </a:p>
          <a:p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,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5000 </a:t>
            </a:r>
            <a:r>
              <a:rPr lang="en-US" dirty="0" err="1"/>
              <a:t>m³</a:t>
            </a:r>
            <a:r>
              <a:rPr lang="en-US" dirty="0"/>
              <a:t>/s (64%) </a:t>
            </a:r>
            <a:r>
              <a:rPr lang="en-US" dirty="0" err="1"/>
              <a:t>veći</a:t>
            </a:r>
            <a:r>
              <a:rPr lang="en-US" dirty="0"/>
              <a:t> od </a:t>
            </a:r>
            <a:r>
              <a:rPr lang="en-US" dirty="0" err="1"/>
              <a:t>primenjenog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,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očekivati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postojeći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propuste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zadovolje</a:t>
            </a:r>
            <a:r>
              <a:rPr lang="en-US" dirty="0"/>
              <a:t> </a:t>
            </a:r>
            <a:r>
              <a:rPr lang="en-US" dirty="0" err="1"/>
              <a:t>gornje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, a </a:t>
            </a:r>
            <a:r>
              <a:rPr lang="en-US" dirty="0" err="1"/>
              <a:t>svakako</a:t>
            </a:r>
            <a:r>
              <a:rPr lang="en-US" dirty="0"/>
              <a:t> ne pod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računski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Hidraulička</a:t>
            </a:r>
            <a:r>
              <a:rPr lang="en-US" dirty="0" smtClean="0"/>
              <a:t> </a:t>
            </a:r>
            <a:r>
              <a:rPr lang="en-US" dirty="0" err="1"/>
              <a:t>modelska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da </a:t>
            </a:r>
            <a:r>
              <a:rPr lang="en-US" dirty="0" err="1"/>
              <a:t>hidroelektrana</a:t>
            </a:r>
            <a:r>
              <a:rPr lang="en-US" dirty="0"/>
              <a:t> ne </a:t>
            </a:r>
            <a:r>
              <a:rPr lang="en-US" dirty="0" err="1"/>
              <a:t>radi</a:t>
            </a:r>
            <a:r>
              <a:rPr lang="en-US" dirty="0"/>
              <a:t>,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bi </a:t>
            </a:r>
            <a:r>
              <a:rPr lang="en-US" dirty="0" err="1"/>
              <a:t>takav</a:t>
            </a:r>
            <a:r>
              <a:rPr lang="en-US" dirty="0"/>
              <a:t> scenario bio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nepovoljan</a:t>
            </a:r>
            <a:r>
              <a:rPr lang="en-US" dirty="0"/>
              <a:t>. 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242852"/>
                </a:solidFill>
              </a:rPr>
              <a:t>Rezultati modelskih ispitivanja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Hidraulički</a:t>
            </a:r>
            <a:r>
              <a:rPr lang="en-US" dirty="0" smtClean="0"/>
              <a:t> </a:t>
            </a:r>
            <a:r>
              <a:rPr lang="en-US" dirty="0" err="1"/>
              <a:t>skok</a:t>
            </a:r>
            <a:r>
              <a:rPr lang="en-US" dirty="0"/>
              <a:t> je </a:t>
            </a:r>
            <a:r>
              <a:rPr lang="en-US" dirty="0" err="1"/>
              <a:t>lociran</a:t>
            </a:r>
            <a:r>
              <a:rPr lang="en-US" dirty="0"/>
              <a:t> u </a:t>
            </a:r>
            <a:r>
              <a:rPr lang="en-US" dirty="0" err="1"/>
              <a:t>slapištu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nizvodno</a:t>
            </a:r>
            <a:r>
              <a:rPr lang="en-US" dirty="0"/>
              <a:t> </a:t>
            </a:r>
            <a:r>
              <a:rPr lang="en-US" dirty="0" err="1"/>
              <a:t>formiraju</a:t>
            </a:r>
            <a:r>
              <a:rPr lang="en-US" dirty="0"/>
              <a:t> </a:t>
            </a:r>
            <a:r>
              <a:rPr lang="en-US" dirty="0" err="1"/>
              <a:t>sekundarni</a:t>
            </a:r>
            <a:r>
              <a:rPr lang="en-US" dirty="0"/>
              <a:t> </a:t>
            </a:r>
            <a:r>
              <a:rPr lang="en-US" dirty="0" err="1"/>
              <a:t>hidraulički</a:t>
            </a:r>
            <a:r>
              <a:rPr lang="en-US" dirty="0"/>
              <a:t> </a:t>
            </a:r>
            <a:r>
              <a:rPr lang="en-US" dirty="0" err="1"/>
              <a:t>skokovi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nepovoljno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stanovišta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erozije</a:t>
            </a:r>
            <a:r>
              <a:rPr lang="en-US" dirty="0"/>
              <a:t>.</a:t>
            </a:r>
          </a:p>
          <a:p>
            <a:r>
              <a:rPr lang="en-US" dirty="0" smtClean="0"/>
              <a:t>U </a:t>
            </a:r>
            <a:r>
              <a:rPr lang="en-US" dirty="0"/>
              <a:t>tom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izmerena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22.3 m BAS,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prelazi</a:t>
            </a:r>
            <a:r>
              <a:rPr lang="en-US" dirty="0"/>
              <a:t> </a:t>
            </a:r>
            <a:r>
              <a:rPr lang="en-US" dirty="0" err="1"/>
              <a:t>kotu</a:t>
            </a:r>
            <a:r>
              <a:rPr lang="en-US" dirty="0"/>
              <a:t> </a:t>
            </a:r>
            <a:r>
              <a:rPr lang="en-US" dirty="0" err="1"/>
              <a:t>krune</a:t>
            </a:r>
            <a:r>
              <a:rPr lang="en-US" dirty="0"/>
              <a:t> brane od 22 m BAS. </a:t>
            </a:r>
            <a:endParaRPr lang="sr-Latn-RS" dirty="0" smtClean="0"/>
          </a:p>
          <a:p>
            <a:r>
              <a:rPr lang="en-US" dirty="0" err="1" smtClean="0"/>
              <a:t>Navedeni</a:t>
            </a:r>
            <a:r>
              <a:rPr lang="en-US" dirty="0" smtClean="0"/>
              <a:t> </a:t>
            </a:r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ispunjeni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5" descr="Qpmf,min_hpp closed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33750"/>
            <a:ext cx="4331212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242852"/>
                </a:solidFill>
              </a:rPr>
              <a:t>Rezultati modelskih ispitivanja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slučaj</a:t>
            </a:r>
            <a:r>
              <a:rPr lang="en-US" dirty="0"/>
              <a:t> da </a:t>
            </a:r>
            <a:r>
              <a:rPr lang="en-US" dirty="0" err="1"/>
              <a:t>hidroelektrana</a:t>
            </a:r>
            <a:r>
              <a:rPr lang="en-US" dirty="0"/>
              <a:t> ne </a:t>
            </a:r>
            <a:r>
              <a:rPr lang="en-US" dirty="0" err="1"/>
              <a:t>radi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je </a:t>
            </a:r>
            <a:r>
              <a:rPr lang="en-US" dirty="0" err="1"/>
              <a:t>izmerena</a:t>
            </a:r>
            <a:r>
              <a:rPr lang="en-US" dirty="0"/>
              <a:t> </a:t>
            </a:r>
            <a:r>
              <a:rPr lang="en-US" dirty="0" err="1"/>
              <a:t>kriva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opseg</a:t>
            </a:r>
            <a:r>
              <a:rPr lang="en-US" dirty="0"/>
              <a:t> </a:t>
            </a:r>
            <a:r>
              <a:rPr lang="en-US" dirty="0" err="1" smtClean="0"/>
              <a:t>proticaja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sr-Latn-RS" dirty="0" smtClean="0"/>
              <a:t>K</a:t>
            </a:r>
            <a:r>
              <a:rPr lang="en-US" dirty="0" err="1" smtClean="0"/>
              <a:t>apacitet</a:t>
            </a:r>
            <a:r>
              <a:rPr lang="en-US" dirty="0" smtClean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trenutnoj</a:t>
            </a:r>
            <a:r>
              <a:rPr lang="en-US" dirty="0"/>
              <a:t> </a:t>
            </a:r>
            <a:r>
              <a:rPr lang="en-US" dirty="0" err="1"/>
              <a:t>koti</a:t>
            </a:r>
            <a:r>
              <a:rPr lang="en-US" dirty="0"/>
              <a:t> </a:t>
            </a:r>
            <a:r>
              <a:rPr lang="en-US" dirty="0" err="1"/>
              <a:t>normalnog</a:t>
            </a:r>
            <a:r>
              <a:rPr lang="en-US" dirty="0"/>
              <a:t> </a:t>
            </a:r>
            <a:r>
              <a:rPr lang="en-US" dirty="0" err="1"/>
              <a:t>uspora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7900 </a:t>
            </a:r>
            <a:r>
              <a:rPr lang="en-US" dirty="0" err="1"/>
              <a:t>m³</a:t>
            </a:r>
            <a:r>
              <a:rPr lang="en-US" dirty="0"/>
              <a:t>/s,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trenutnoj</a:t>
            </a:r>
            <a:r>
              <a:rPr lang="en-US" dirty="0"/>
              <a:t> </a:t>
            </a:r>
            <a:r>
              <a:rPr lang="en-US" dirty="0" err="1"/>
              <a:t>koti</a:t>
            </a:r>
            <a:r>
              <a:rPr lang="en-US" dirty="0"/>
              <a:t> </a:t>
            </a:r>
            <a:r>
              <a:rPr lang="en-US" dirty="0" err="1"/>
              <a:t>maksimalnog</a:t>
            </a:r>
            <a:r>
              <a:rPr lang="en-US" dirty="0"/>
              <a:t> </a:t>
            </a:r>
            <a:r>
              <a:rPr lang="en-US" dirty="0" err="1"/>
              <a:t>uspora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8800 </a:t>
            </a:r>
            <a:r>
              <a:rPr lang="en-US" dirty="0" err="1"/>
              <a:t>m³</a:t>
            </a:r>
            <a:r>
              <a:rPr lang="en-US" dirty="0"/>
              <a:t>/s.</a:t>
            </a:r>
          </a:p>
          <a:p>
            <a:r>
              <a:rPr lang="sr-Latn-RS" dirty="0" smtClean="0">
                <a:solidFill>
                  <a:schemeClr val="accent1"/>
                </a:solidFill>
              </a:rPr>
              <a:t>N</a:t>
            </a:r>
            <a:r>
              <a:rPr lang="en-US" dirty="0" err="1" smtClean="0">
                <a:solidFill>
                  <a:schemeClr val="accent1"/>
                </a:solidFill>
              </a:rPr>
              <a:t>ovi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protok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sr-Latn-RS" dirty="0" smtClean="0">
                <a:solidFill>
                  <a:schemeClr val="accent1"/>
                </a:solidFill>
              </a:rPr>
              <a:t>se </a:t>
            </a:r>
            <a:r>
              <a:rPr lang="en-US" dirty="0" smtClean="0">
                <a:solidFill>
                  <a:schemeClr val="accent1"/>
                </a:solidFill>
              </a:rPr>
              <a:t>ne </a:t>
            </a:r>
            <a:r>
              <a:rPr lang="en-US" dirty="0" err="1">
                <a:solidFill>
                  <a:schemeClr val="accent1"/>
                </a:solidFill>
              </a:rPr>
              <a:t>može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bezbedno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propustiti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preko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postojećeg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preliva</a:t>
            </a:r>
            <a:r>
              <a:rPr lang="en-US" dirty="0">
                <a:solidFill>
                  <a:schemeClr val="accent1"/>
                </a:solidFill>
              </a:rPr>
              <a:t> bez </a:t>
            </a:r>
            <a:r>
              <a:rPr lang="en-US" dirty="0" err="1">
                <a:solidFill>
                  <a:schemeClr val="accent1"/>
                </a:solidFill>
              </a:rPr>
              <a:t>učešća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hidroelektrane</a:t>
            </a:r>
            <a:r>
              <a:rPr lang="sr-Latn-RS" dirty="0" smtClean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/>
              <a:t>Modelskim</a:t>
            </a:r>
            <a:r>
              <a:rPr lang="en-US" dirty="0"/>
              <a:t> </a:t>
            </a:r>
            <a:r>
              <a:rPr lang="en-US" dirty="0" err="1"/>
              <a:t>ispitivanjima</a:t>
            </a:r>
            <a:r>
              <a:rPr lang="en-US" dirty="0"/>
              <a:t> je </a:t>
            </a:r>
            <a:r>
              <a:rPr lang="en-US" dirty="0" err="1"/>
              <a:t>utvrđeno</a:t>
            </a:r>
            <a:r>
              <a:rPr lang="en-US" dirty="0"/>
              <a:t> da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odvodnoj</a:t>
            </a:r>
            <a:r>
              <a:rPr lang="en-US" dirty="0"/>
              <a:t> </a:t>
            </a:r>
            <a:r>
              <a:rPr lang="en-US" dirty="0" err="1" smtClean="0"/>
              <a:t>vadi</a:t>
            </a:r>
            <a:r>
              <a:rPr lang="en-US" dirty="0" smtClean="0"/>
              <a:t> </a:t>
            </a:r>
            <a:r>
              <a:rPr lang="en-US" dirty="0" err="1"/>
              <a:t>ni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 ne </a:t>
            </a:r>
            <a:r>
              <a:rPr lang="en-US" dirty="0" err="1"/>
              <a:t>prelazi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od 8.1 m BAS. </a:t>
            </a:r>
            <a:endParaRPr lang="sr-Latn-RS" dirty="0" smtClean="0"/>
          </a:p>
          <a:p>
            <a:r>
              <a:rPr lang="sr-Latn-RS" dirty="0" smtClean="0"/>
              <a:t>I</a:t>
            </a:r>
            <a:r>
              <a:rPr lang="en-US" dirty="0" err="1" smtClean="0"/>
              <a:t>nvestitor</a:t>
            </a:r>
            <a:r>
              <a:rPr lang="en-US" dirty="0" smtClean="0"/>
              <a:t> </a:t>
            </a:r>
            <a:r>
              <a:rPr lang="en-US" dirty="0"/>
              <a:t>je pre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raspolagao</a:t>
            </a:r>
            <a:r>
              <a:rPr lang="en-US" dirty="0"/>
              <a:t> </a:t>
            </a:r>
            <a:r>
              <a:rPr lang="en-US" dirty="0" err="1"/>
              <a:t>krivom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sr-Latn-RS" dirty="0" smtClean="0"/>
              <a:t>(bez</a:t>
            </a:r>
            <a:r>
              <a:rPr lang="en-US" dirty="0" smtClean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Baltičkog</a:t>
            </a:r>
            <a:r>
              <a:rPr lang="en-US" dirty="0"/>
              <a:t> </a:t>
            </a:r>
            <a:r>
              <a:rPr lang="en-US" dirty="0" smtClean="0"/>
              <a:t>mora</a:t>
            </a:r>
            <a:r>
              <a:rPr lang="sr-Latn-RS" dirty="0" smtClean="0"/>
              <a:t>), prema kojoj je </a:t>
            </a: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odvodnoj</a:t>
            </a:r>
            <a:r>
              <a:rPr lang="en-US" dirty="0"/>
              <a:t> </a:t>
            </a:r>
            <a:r>
              <a:rPr lang="en-US" dirty="0" err="1"/>
              <a:t>vadi</a:t>
            </a:r>
            <a:r>
              <a:rPr lang="en-US" dirty="0"/>
              <a:t> </a:t>
            </a:r>
            <a:r>
              <a:rPr lang="en-US" dirty="0" smtClean="0"/>
              <a:t>bio </a:t>
            </a:r>
            <a:r>
              <a:rPr lang="en-US" dirty="0"/>
              <a:t>9.1 </a:t>
            </a:r>
            <a:r>
              <a:rPr lang="en-US" dirty="0" smtClean="0"/>
              <a:t>m. </a:t>
            </a:r>
            <a:endParaRPr lang="sr-Latn-RS" dirty="0" smtClean="0"/>
          </a:p>
          <a:p>
            <a:r>
              <a:rPr lang="sr-Latn-RS" dirty="0" smtClean="0"/>
              <a:t>P</a:t>
            </a:r>
            <a:r>
              <a:rPr lang="en-US" dirty="0" err="1" smtClean="0"/>
              <a:t>roizvođač</a:t>
            </a:r>
            <a:r>
              <a:rPr lang="en-US" dirty="0" smtClean="0"/>
              <a:t> </a:t>
            </a:r>
            <a:r>
              <a:rPr lang="en-US" dirty="0" err="1"/>
              <a:t>turbina</a:t>
            </a:r>
            <a:r>
              <a:rPr lang="en-US" dirty="0"/>
              <a:t> </a:t>
            </a:r>
            <a:r>
              <a:rPr lang="en-US" dirty="0" err="1"/>
              <a:t>propisao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isključenje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da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odvodnoj</a:t>
            </a:r>
            <a:r>
              <a:rPr lang="en-US" dirty="0"/>
              <a:t> </a:t>
            </a:r>
            <a:r>
              <a:rPr lang="en-US" dirty="0" err="1"/>
              <a:t>vadi</a:t>
            </a:r>
            <a:r>
              <a:rPr lang="en-US" dirty="0"/>
              <a:t> </a:t>
            </a:r>
            <a:r>
              <a:rPr lang="en-US" dirty="0" err="1"/>
              <a:t>dostigne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8.2 m BAS.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242852"/>
                </a:solidFill>
              </a:rPr>
              <a:t>Rezultati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modelskih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ispitivanja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2438400"/>
          </a:xfrm>
        </p:spPr>
        <p:txBody>
          <a:bodyPr>
            <a:noAutofit/>
          </a:bodyPr>
          <a:lstStyle/>
          <a:p>
            <a:r>
              <a:rPr lang="en-US" sz="1800" dirty="0"/>
              <a:t>Problem </a:t>
            </a:r>
            <a:r>
              <a:rPr lang="en-US" sz="1800" dirty="0" err="1"/>
              <a:t>nedovoljnog</a:t>
            </a:r>
            <a:r>
              <a:rPr lang="en-US" sz="1800" dirty="0"/>
              <a:t> </a:t>
            </a:r>
            <a:r>
              <a:rPr lang="en-US" sz="1800" dirty="0" err="1"/>
              <a:t>kapaciteta</a:t>
            </a:r>
            <a:r>
              <a:rPr lang="en-US" sz="1800" dirty="0"/>
              <a:t> </a:t>
            </a:r>
            <a:r>
              <a:rPr lang="en-US" sz="1800" dirty="0" err="1"/>
              <a:t>preliva</a:t>
            </a:r>
            <a:r>
              <a:rPr lang="en-US" sz="1800" dirty="0"/>
              <a:t> </a:t>
            </a:r>
            <a:r>
              <a:rPr lang="en-US" sz="1800" dirty="0" err="1"/>
              <a:t>moguće</a:t>
            </a:r>
            <a:r>
              <a:rPr lang="en-US" sz="1800" dirty="0"/>
              <a:t> je </a:t>
            </a:r>
            <a:r>
              <a:rPr lang="en-US" sz="1800" dirty="0" err="1"/>
              <a:t>rešiti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dva</a:t>
            </a:r>
            <a:r>
              <a:rPr lang="en-US" sz="1800" dirty="0"/>
              <a:t> </a:t>
            </a:r>
            <a:r>
              <a:rPr lang="en-US" sz="1800" dirty="0" err="1"/>
              <a:t>načina</a:t>
            </a:r>
            <a:r>
              <a:rPr lang="en-US" sz="1800" dirty="0"/>
              <a:t>: </a:t>
            </a:r>
            <a:endParaRPr lang="en-US" sz="1800" dirty="0" smtClean="0"/>
          </a:p>
          <a:p>
            <a:pPr lvl="1"/>
            <a:r>
              <a:rPr lang="en-US" sz="1600" dirty="0" err="1" smtClean="0"/>
              <a:t>izgradnjom</a:t>
            </a:r>
            <a:r>
              <a:rPr lang="en-US" sz="1600" dirty="0" smtClean="0"/>
              <a:t> </a:t>
            </a:r>
            <a:r>
              <a:rPr lang="en-US" sz="1600" dirty="0" err="1"/>
              <a:t>dodatnog</a:t>
            </a:r>
            <a:r>
              <a:rPr lang="en-US" sz="1600" dirty="0"/>
              <a:t> </a:t>
            </a:r>
            <a:r>
              <a:rPr lang="en-US" sz="1600" dirty="0" err="1" smtClean="0"/>
              <a:t>preliva</a:t>
            </a:r>
            <a:r>
              <a:rPr lang="en-US" sz="1600" dirty="0" smtClean="0"/>
              <a:t>, </a:t>
            </a:r>
            <a:r>
              <a:rPr lang="en-US" sz="1600" dirty="0" err="1" smtClean="0"/>
              <a:t>ili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usvajanjem</a:t>
            </a:r>
            <a:r>
              <a:rPr lang="en-US" sz="1600" dirty="0" smtClean="0"/>
              <a:t> </a:t>
            </a:r>
            <a:r>
              <a:rPr lang="en-US" sz="1600" dirty="0" err="1"/>
              <a:t>nešto</a:t>
            </a:r>
            <a:r>
              <a:rPr lang="en-US" sz="1600" dirty="0"/>
              <a:t> </a:t>
            </a:r>
            <a:r>
              <a:rPr lang="en-US" sz="1600" dirty="0" err="1"/>
              <a:t>blažeg</a:t>
            </a:r>
            <a:r>
              <a:rPr lang="en-US" sz="1600" dirty="0"/>
              <a:t> </a:t>
            </a:r>
            <a:r>
              <a:rPr lang="en-US" sz="1600" dirty="0" err="1"/>
              <a:t>kriterijuma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dimenzionisanje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err="1" smtClean="0"/>
              <a:t>Bla</a:t>
            </a:r>
            <a:r>
              <a:rPr lang="sr-Latn-RS" sz="1800" dirty="0" err="1" smtClean="0"/>
              <a:t>ži</a:t>
            </a:r>
            <a:r>
              <a:rPr lang="sr-Latn-RS" sz="1800" dirty="0" smtClean="0"/>
              <a:t> kriterijum: </a:t>
            </a:r>
            <a:r>
              <a:rPr lang="en-US" sz="1800" dirty="0" err="1" smtClean="0"/>
              <a:t>učešće</a:t>
            </a:r>
            <a:r>
              <a:rPr lang="en-US" sz="1800" dirty="0" smtClean="0"/>
              <a:t> </a:t>
            </a:r>
            <a:r>
              <a:rPr lang="en-US" sz="1800" dirty="0" err="1"/>
              <a:t>hidroelektrane</a:t>
            </a:r>
            <a:r>
              <a:rPr lang="en-US" sz="1800" dirty="0"/>
              <a:t> u </a:t>
            </a:r>
            <a:r>
              <a:rPr lang="en-US" sz="1800" dirty="0" err="1"/>
              <a:t>evakuaciji</a:t>
            </a:r>
            <a:r>
              <a:rPr lang="en-US" sz="1800" dirty="0"/>
              <a:t> </a:t>
            </a:r>
            <a:r>
              <a:rPr lang="en-US" sz="1800" dirty="0" err="1"/>
              <a:t>maksimalnog</a:t>
            </a:r>
            <a:r>
              <a:rPr lang="en-US" sz="1800" dirty="0"/>
              <a:t> </a:t>
            </a:r>
            <a:r>
              <a:rPr lang="en-US" sz="1800" dirty="0" err="1" smtClean="0"/>
              <a:t>protoka</a:t>
            </a:r>
            <a:endParaRPr lang="en-US" sz="1800" dirty="0"/>
          </a:p>
          <a:p>
            <a:r>
              <a:rPr lang="en-US" sz="1800" dirty="0" err="1" smtClean="0"/>
              <a:t>nivo</a:t>
            </a:r>
            <a:r>
              <a:rPr lang="en-US" sz="1800" dirty="0" smtClean="0"/>
              <a:t> </a:t>
            </a:r>
            <a:r>
              <a:rPr lang="en-US" sz="1800" dirty="0" err="1"/>
              <a:t>vode</a:t>
            </a:r>
            <a:r>
              <a:rPr lang="en-US" sz="1800" dirty="0"/>
              <a:t> u </a:t>
            </a:r>
            <a:r>
              <a:rPr lang="en-US" sz="1800" dirty="0" err="1"/>
              <a:t>odvodnoj</a:t>
            </a:r>
            <a:r>
              <a:rPr lang="en-US" sz="1800" dirty="0"/>
              <a:t> </a:t>
            </a:r>
            <a:r>
              <a:rPr lang="en-US" sz="1800" dirty="0" err="1"/>
              <a:t>vadi</a:t>
            </a:r>
            <a:r>
              <a:rPr lang="en-US" sz="1800" dirty="0"/>
              <a:t> </a:t>
            </a:r>
            <a:r>
              <a:rPr lang="en-US" sz="1800" dirty="0" smtClean="0"/>
              <a:t>ne </a:t>
            </a:r>
            <a:r>
              <a:rPr lang="en-US" sz="1800" dirty="0" err="1"/>
              <a:t>predstavlja</a:t>
            </a:r>
            <a:r>
              <a:rPr lang="en-US" sz="1800" dirty="0"/>
              <a:t> </a:t>
            </a:r>
            <a:r>
              <a:rPr lang="en-US" sz="1800" dirty="0" err="1" smtClean="0"/>
              <a:t>ograničenje</a:t>
            </a:r>
            <a:endParaRPr lang="en-US" sz="1800" dirty="0"/>
          </a:p>
          <a:p>
            <a:r>
              <a:rPr lang="en-US" sz="1800" dirty="0" err="1" smtClean="0"/>
              <a:t>stabiln</a:t>
            </a:r>
            <a:r>
              <a:rPr lang="sr-Latn-RS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uslov</a:t>
            </a:r>
            <a:r>
              <a:rPr lang="sr-Latn-RS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tečenja</a:t>
            </a:r>
            <a:r>
              <a:rPr lang="en-US" sz="1800" dirty="0"/>
              <a:t> u </a:t>
            </a:r>
            <a:r>
              <a:rPr lang="en-US" sz="1800" dirty="0" err="1"/>
              <a:t>akumulaciji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relativno</a:t>
            </a:r>
            <a:r>
              <a:rPr lang="en-US" sz="1800" dirty="0"/>
              <a:t> </a:t>
            </a:r>
            <a:r>
              <a:rPr lang="en-US" sz="1800" dirty="0" err="1" smtClean="0"/>
              <a:t>dobr</a:t>
            </a:r>
            <a:r>
              <a:rPr lang="sr-Latn-RS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uslov</a:t>
            </a:r>
            <a:r>
              <a:rPr lang="sr-Latn-RS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tečenja</a:t>
            </a:r>
            <a:r>
              <a:rPr lang="en-US" sz="1800" dirty="0"/>
              <a:t> u </a:t>
            </a:r>
            <a:r>
              <a:rPr lang="en-US" sz="1800" dirty="0" err="1"/>
              <a:t>slapištu</a:t>
            </a:r>
            <a:r>
              <a:rPr lang="en-US" sz="1800" dirty="0"/>
              <a:t>,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protoku</a:t>
            </a:r>
            <a:r>
              <a:rPr lang="en-US" sz="1800" dirty="0"/>
              <a:t> </a:t>
            </a:r>
            <a:r>
              <a:rPr lang="en-US" sz="1800" dirty="0" err="1"/>
              <a:t>Q</a:t>
            </a:r>
            <a:r>
              <a:rPr lang="en-US" sz="1800" baseline="-25000" dirty="0" err="1"/>
              <a:t>PMF</a:t>
            </a:r>
            <a:r>
              <a:rPr lang="en-US" sz="1800" dirty="0"/>
              <a:t>=12800 </a:t>
            </a:r>
            <a:r>
              <a:rPr lang="en-US" sz="1800" dirty="0" err="1"/>
              <a:t>m³</a:t>
            </a:r>
            <a:r>
              <a:rPr lang="en-US" sz="1800" dirty="0"/>
              <a:t>/s, u </a:t>
            </a:r>
            <a:r>
              <a:rPr lang="en-US" sz="1800" dirty="0" err="1"/>
              <a:t>slučaju</a:t>
            </a:r>
            <a:r>
              <a:rPr lang="en-US" sz="1800" dirty="0"/>
              <a:t> da </a:t>
            </a:r>
            <a:r>
              <a:rPr lang="en-US" sz="1800" dirty="0" err="1"/>
              <a:t>sve</a:t>
            </a:r>
            <a:r>
              <a:rPr lang="en-US" sz="1800" dirty="0"/>
              <a:t> turbine </a:t>
            </a:r>
            <a:r>
              <a:rPr lang="en-US" sz="1800" dirty="0" err="1" smtClean="0"/>
              <a:t>rade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84464"/>
            <a:ext cx="3657600" cy="27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242852"/>
                </a:solidFill>
              </a:rPr>
              <a:t>Rezultati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modelskih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ispitivanja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Merenja</a:t>
            </a:r>
            <a:r>
              <a:rPr lang="en-US" dirty="0" smtClean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deonici</a:t>
            </a:r>
            <a:r>
              <a:rPr lang="en-US" dirty="0"/>
              <a:t> </a:t>
            </a:r>
            <a:r>
              <a:rPr lang="en-US" dirty="0" err="1"/>
              <a:t>nizvodno</a:t>
            </a:r>
            <a:r>
              <a:rPr lang="en-US" dirty="0"/>
              <a:t> od </a:t>
            </a:r>
            <a:r>
              <a:rPr lang="en-US" dirty="0" err="1"/>
              <a:t>slapišta</a:t>
            </a:r>
            <a:r>
              <a:rPr lang="en-US" dirty="0"/>
              <a:t>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hidraulički</a:t>
            </a:r>
            <a:r>
              <a:rPr lang="en-US" dirty="0"/>
              <a:t> </a:t>
            </a:r>
            <a:r>
              <a:rPr lang="en-US" dirty="0" err="1"/>
              <a:t>skok</a:t>
            </a:r>
            <a:r>
              <a:rPr lang="en-US" dirty="0"/>
              <a:t> </a:t>
            </a:r>
            <a:r>
              <a:rPr lang="en-US" dirty="0" err="1"/>
              <a:t>lociran</a:t>
            </a:r>
            <a:r>
              <a:rPr lang="en-US" dirty="0"/>
              <a:t> u </a:t>
            </a:r>
            <a:r>
              <a:rPr lang="en-US" dirty="0" err="1"/>
              <a:t>slapištu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je </a:t>
            </a: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 smtClean="0"/>
              <a:t>potopljen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/>
              <a:t>hidraulički</a:t>
            </a:r>
            <a:r>
              <a:rPr lang="en-US" dirty="0"/>
              <a:t> </a:t>
            </a:r>
            <a:r>
              <a:rPr lang="en-US" dirty="0" err="1" smtClean="0"/>
              <a:t>skokovi</a:t>
            </a:r>
            <a:r>
              <a:rPr lang="sr-Latn-RS" dirty="0" smtClean="0"/>
              <a:t> na nizvodnoj deonici</a:t>
            </a:r>
          </a:p>
          <a:p>
            <a:r>
              <a:rPr lang="sr-Latn-RS" dirty="0" err="1" smtClean="0"/>
              <a:t>Zb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/>
              <a:t>geometrije</a:t>
            </a:r>
            <a:r>
              <a:rPr lang="en-US" dirty="0"/>
              <a:t> </a:t>
            </a:r>
            <a:r>
              <a:rPr lang="en-US" dirty="0" err="1"/>
              <a:t>terena</a:t>
            </a:r>
            <a:r>
              <a:rPr lang="en-US" dirty="0"/>
              <a:t>,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da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stabilno</a:t>
            </a:r>
            <a:r>
              <a:rPr lang="en-US" dirty="0"/>
              <a:t> </a:t>
            </a:r>
            <a:r>
              <a:rPr lang="en-US" dirty="0" err="1"/>
              <a:t>tečenje</a:t>
            </a:r>
            <a:r>
              <a:rPr lang="en-US" dirty="0"/>
              <a:t> u </a:t>
            </a:r>
            <a:r>
              <a:rPr lang="en-US" dirty="0" err="1"/>
              <a:t>mirnom</a:t>
            </a:r>
            <a:r>
              <a:rPr lang="en-US" dirty="0"/>
              <a:t> </a:t>
            </a:r>
            <a:r>
              <a:rPr lang="en-US" dirty="0" err="1"/>
              <a:t>režimu</a:t>
            </a:r>
            <a:r>
              <a:rPr lang="en-US" dirty="0"/>
              <a:t> (</a:t>
            </a:r>
            <a:r>
              <a:rPr lang="en-US" dirty="0" err="1"/>
              <a:t>Fr˃1</a:t>
            </a:r>
            <a:r>
              <a:rPr lang="en-US" dirty="0"/>
              <a:t>). </a:t>
            </a:r>
            <a:endParaRPr lang="sr-Latn-R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granična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sr-Latn-RS" dirty="0" smtClean="0"/>
              <a:t>nezavisno od protoka, </a:t>
            </a:r>
            <a:r>
              <a:rPr lang="en-US" dirty="0" err="1" smtClean="0"/>
              <a:t>voda</a:t>
            </a:r>
            <a:r>
              <a:rPr lang="en-US" dirty="0" smtClean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nizvodni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se </a:t>
            </a:r>
            <a:r>
              <a:rPr lang="en-US" dirty="0" err="1"/>
              <a:t>spajaju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hidrauličkih</a:t>
            </a:r>
            <a:r>
              <a:rPr lang="en-US" dirty="0"/>
              <a:t> </a:t>
            </a:r>
            <a:r>
              <a:rPr lang="en-US" dirty="0" err="1"/>
              <a:t>skokova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 </a:t>
            </a:r>
            <a:r>
              <a:rPr lang="en-US" dirty="0" err="1"/>
              <a:t>odgovaraju</a:t>
            </a:r>
            <a:r>
              <a:rPr lang="en-US" dirty="0"/>
              <a:t> </a:t>
            </a:r>
            <a:r>
              <a:rPr lang="en-US" dirty="0" err="1"/>
              <a:t>kritičnom</a:t>
            </a:r>
            <a:r>
              <a:rPr lang="en-US" dirty="0"/>
              <a:t> (</a:t>
            </a:r>
            <a:r>
              <a:rPr lang="en-US" dirty="0" err="1"/>
              <a:t>prelaznom</a:t>
            </a:r>
            <a:r>
              <a:rPr lang="en-US" dirty="0"/>
              <a:t>) </a:t>
            </a:r>
            <a:r>
              <a:rPr lang="en-US" dirty="0" err="1"/>
              <a:t>režimu</a:t>
            </a:r>
            <a:r>
              <a:rPr lang="en-US" dirty="0"/>
              <a:t> (</a:t>
            </a:r>
            <a:r>
              <a:rPr lang="en-US" dirty="0" err="1"/>
              <a:t>Fr≈1</a:t>
            </a:r>
            <a:r>
              <a:rPr lang="en-US" dirty="0"/>
              <a:t>). </a:t>
            </a:r>
            <a:endParaRPr lang="sr-Latn-RS" dirty="0" smtClean="0"/>
          </a:p>
          <a:p>
            <a:r>
              <a:rPr lang="en-US" dirty="0" err="1" smtClean="0"/>
              <a:t>Ovakvi</a:t>
            </a:r>
            <a:r>
              <a:rPr lang="en-US" dirty="0" smtClean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nestabilni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pogoduju</a:t>
            </a:r>
            <a:r>
              <a:rPr lang="en-US" dirty="0"/>
              <a:t> </a:t>
            </a:r>
            <a:r>
              <a:rPr lang="en-US" dirty="0" err="1"/>
              <a:t>eroziji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generalno</a:t>
            </a:r>
            <a:r>
              <a:rPr lang="en-US" dirty="0"/>
              <a:t> se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prevazilaze</a:t>
            </a:r>
            <a:r>
              <a:rPr lang="en-US" dirty="0"/>
              <a:t> </a:t>
            </a:r>
            <a:r>
              <a:rPr lang="en-US" dirty="0" err="1"/>
              <a:t>tehničkim</a:t>
            </a:r>
            <a:r>
              <a:rPr lang="en-US" dirty="0"/>
              <a:t> </a:t>
            </a:r>
            <a:r>
              <a:rPr lang="en-US" dirty="0" err="1"/>
              <a:t>merama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0869"/>
            <a:ext cx="4790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242852"/>
                </a:solidFill>
              </a:rPr>
              <a:t>Rezultati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modelskih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ispitivanja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nizvodnoj</a:t>
            </a:r>
            <a:r>
              <a:rPr lang="en-US" dirty="0"/>
              <a:t> </a:t>
            </a:r>
            <a:r>
              <a:rPr lang="en-US" dirty="0" err="1"/>
              <a:t>deonici</a:t>
            </a:r>
            <a:r>
              <a:rPr lang="en-US" dirty="0"/>
              <a:t>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slične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razmatrana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0.1</a:t>
            </a:r>
            <a:r>
              <a:rPr lang="en-US" baseline="-25000" dirty="0"/>
              <a:t>%</a:t>
            </a:r>
            <a:r>
              <a:rPr lang="en-US" dirty="0"/>
              <a:t>=7800 </a:t>
            </a:r>
            <a:r>
              <a:rPr lang="en-US" dirty="0" err="1"/>
              <a:t>m</a:t>
            </a:r>
            <a:r>
              <a:rPr lang="en-US" baseline="30000" dirty="0" err="1"/>
              <a:t>3</a:t>
            </a:r>
            <a:r>
              <a:rPr lang="en-US" dirty="0"/>
              <a:t>/s, </a:t>
            </a:r>
            <a:r>
              <a:rPr lang="en-US" dirty="0" err="1"/>
              <a:t>maksimalne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6-7 m/s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8 m/s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minimalni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hidroelektranom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, </a:t>
            </a:r>
            <a:r>
              <a:rPr lang="en-US" dirty="0" err="1"/>
              <a:t>maksimalna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6 m/s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7 m/s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minimalni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donje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sr-Latn-RS" dirty="0" smtClean="0"/>
              <a:t>S</a:t>
            </a:r>
            <a:r>
              <a:rPr lang="en-US" dirty="0" err="1" smtClean="0"/>
              <a:t>tanje</a:t>
            </a:r>
            <a:r>
              <a:rPr lang="en-US" dirty="0" smtClean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sr-Latn-RS" dirty="0" smtClean="0"/>
              <a:t>je </a:t>
            </a:r>
            <a:r>
              <a:rPr lang="en-US" dirty="0" smtClean="0"/>
              <a:t>u </a:t>
            </a:r>
            <a:r>
              <a:rPr lang="en-US" dirty="0" err="1"/>
              <a:t>izvesnoj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povoljnije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blažeg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Posao\Model Riga Latvia\MODELSKA ISPITIVANJA\brzine\Model Riga_1_BrzineNizvodnoQ01%,maxD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715186"/>
            <a:ext cx="3657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Posao\Model Riga Latvia\MODELSKA ISPITIVANJA\brzine\Model Riga_1_BrzineNizvodnoQ01%,minD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46" y="781958"/>
            <a:ext cx="3657600" cy="28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3657600" cy="639762"/>
          </a:xfrm>
        </p:spPr>
        <p:txBody>
          <a:bodyPr/>
          <a:lstStyle/>
          <a:p>
            <a:r>
              <a:rPr lang="en-US" sz="1400" dirty="0" err="1"/>
              <a:t>Q</a:t>
            </a:r>
            <a:r>
              <a:rPr lang="en-US" sz="1400" baseline="-25000" dirty="0" err="1"/>
              <a:t>0.1</a:t>
            </a:r>
            <a:r>
              <a:rPr lang="en-US" sz="1400" baseline="-25000" dirty="0"/>
              <a:t>%</a:t>
            </a:r>
            <a:r>
              <a:rPr lang="en-US" sz="1400" dirty="0"/>
              <a:t>=7800 </a:t>
            </a:r>
            <a:r>
              <a:rPr lang="en-US" sz="1400" dirty="0" err="1"/>
              <a:t>m³</a:t>
            </a:r>
            <a:r>
              <a:rPr lang="en-US" sz="1400" dirty="0"/>
              <a:t>/s, MAX </a:t>
            </a:r>
            <a:r>
              <a:rPr lang="en-US" sz="1400" dirty="0" err="1"/>
              <a:t>Zds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267200" y="152400"/>
            <a:ext cx="3657600" cy="639762"/>
          </a:xfrm>
        </p:spPr>
        <p:txBody>
          <a:bodyPr/>
          <a:lstStyle/>
          <a:p>
            <a:r>
              <a:rPr lang="en-US" sz="1400" dirty="0" err="1"/>
              <a:t>Q</a:t>
            </a:r>
            <a:r>
              <a:rPr lang="en-US" sz="1400" baseline="-25000" dirty="0" err="1"/>
              <a:t>0.1</a:t>
            </a:r>
            <a:r>
              <a:rPr lang="en-US" sz="1400" baseline="-25000" dirty="0"/>
              <a:t>%</a:t>
            </a:r>
            <a:r>
              <a:rPr lang="en-US" sz="1400" dirty="0"/>
              <a:t>=7800 </a:t>
            </a:r>
            <a:r>
              <a:rPr lang="en-US" sz="1400" dirty="0" err="1"/>
              <a:t>m³</a:t>
            </a:r>
            <a:r>
              <a:rPr lang="en-US" sz="1400" dirty="0"/>
              <a:t>/s, </a:t>
            </a:r>
            <a:r>
              <a:rPr lang="en-US" sz="1400" dirty="0" smtClean="0"/>
              <a:t>MIN </a:t>
            </a:r>
            <a:r>
              <a:rPr lang="en-US" sz="1400" dirty="0" err="1"/>
              <a:t>Zds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78070" y="3292379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Q</a:t>
            </a:r>
            <a:r>
              <a:rPr lang="en-US" sz="1400" baseline="-25000" dirty="0" err="1" smtClean="0"/>
              <a:t>PMF</a:t>
            </a:r>
            <a:r>
              <a:rPr lang="en-US" sz="1400" dirty="0" smtClean="0"/>
              <a:t>=12800 </a:t>
            </a:r>
            <a:r>
              <a:rPr lang="en-US" sz="1400" dirty="0" err="1" smtClean="0"/>
              <a:t>m³</a:t>
            </a:r>
            <a:r>
              <a:rPr lang="en-US" sz="1400" dirty="0" smtClean="0"/>
              <a:t>/s, MAX </a:t>
            </a:r>
            <a:r>
              <a:rPr lang="en-US" sz="1400" dirty="0" err="1" smtClean="0"/>
              <a:t>Zds</a:t>
            </a:r>
            <a:endParaRPr lang="en-US" sz="14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390292" y="3311607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Q</a:t>
            </a:r>
            <a:r>
              <a:rPr lang="en-US" sz="1400" baseline="-25000" dirty="0" err="1" smtClean="0"/>
              <a:t>PMF</a:t>
            </a:r>
            <a:r>
              <a:rPr lang="en-US" sz="1400" dirty="0" smtClean="0"/>
              <a:t>=12800 </a:t>
            </a:r>
            <a:r>
              <a:rPr lang="en-US" sz="1400" dirty="0" err="1" smtClean="0"/>
              <a:t>m³</a:t>
            </a:r>
            <a:r>
              <a:rPr lang="en-US" sz="1400" dirty="0" smtClean="0"/>
              <a:t>/s, MIN </a:t>
            </a:r>
            <a:r>
              <a:rPr lang="en-US" sz="1400" dirty="0" err="1" smtClean="0"/>
              <a:t>Zds</a:t>
            </a:r>
            <a:endParaRPr lang="en-US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138" y="3932141"/>
            <a:ext cx="3657600" cy="27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815" y="3973270"/>
            <a:ext cx="3657600" cy="26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242852"/>
                </a:solidFill>
              </a:rPr>
              <a:t>Rezultati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modelskih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ispitivanja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hidrodinamičkih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u </a:t>
            </a:r>
            <a:r>
              <a:rPr lang="en-US" dirty="0" err="1"/>
              <a:t>slapištu</a:t>
            </a:r>
            <a:r>
              <a:rPr lang="en-US" dirty="0"/>
              <a:t>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fluktuacije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proporcionalne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srednjih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 </a:t>
            </a:r>
            <a:r>
              <a:rPr lang="en-US" dirty="0" err="1"/>
              <a:t>slapišta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/>
              <a:t>fluktuacija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srednjih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tačkama</a:t>
            </a:r>
            <a:r>
              <a:rPr lang="en-US" dirty="0"/>
              <a:t> </a:t>
            </a:r>
            <a:r>
              <a:rPr lang="en-US" dirty="0" err="1" smtClean="0"/>
              <a:t>slapišta</a:t>
            </a:r>
            <a:r>
              <a:rPr lang="en-US" dirty="0" smtClean="0"/>
              <a:t>, </a:t>
            </a:r>
            <a:r>
              <a:rPr lang="en-US" dirty="0"/>
              <a:t>pa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 od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0.1</a:t>
            </a:r>
            <a:r>
              <a:rPr lang="en-US" baseline="-25000" dirty="0"/>
              <a:t>%</a:t>
            </a:r>
            <a:r>
              <a:rPr lang="en-US" dirty="0"/>
              <a:t>=7800 </a:t>
            </a:r>
            <a:r>
              <a:rPr lang="en-US" dirty="0" err="1"/>
              <a:t>m</a:t>
            </a:r>
            <a:r>
              <a:rPr lang="en-US" baseline="30000" dirty="0" err="1"/>
              <a:t>3</a:t>
            </a:r>
            <a:r>
              <a:rPr lang="en-US" dirty="0"/>
              <a:t>/s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</a:t>
            </a:r>
            <a:r>
              <a:rPr lang="en-US" baseline="30000" dirty="0" err="1"/>
              <a:t>3</a:t>
            </a:r>
            <a:r>
              <a:rPr lang="en-US" dirty="0"/>
              <a:t>/s (</a:t>
            </a:r>
            <a:r>
              <a:rPr lang="en-US" dirty="0" err="1"/>
              <a:t>uz</a:t>
            </a:r>
            <a:r>
              <a:rPr lang="en-US" dirty="0"/>
              <a:t> rad </a:t>
            </a:r>
            <a:r>
              <a:rPr lang="en-US" dirty="0" err="1"/>
              <a:t>hidroelektrane</a:t>
            </a:r>
            <a:r>
              <a:rPr lang="en-US" dirty="0"/>
              <a:t>)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srednjih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12-15%,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fluktuacija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23-24%. </a:t>
            </a:r>
            <a:endParaRPr lang="sr-Latn-RS" dirty="0" smtClean="0"/>
          </a:p>
          <a:p>
            <a:r>
              <a:rPr lang="sr-Latn-RS" dirty="0" smtClean="0"/>
              <a:t>P</a:t>
            </a:r>
            <a:r>
              <a:rPr lang="en-US" dirty="0" err="1" smtClean="0"/>
              <a:t>rimena</a:t>
            </a:r>
            <a:r>
              <a:rPr lang="en-US" dirty="0" smtClean="0"/>
              <a:t> </a:t>
            </a:r>
            <a:r>
              <a:rPr lang="en-US" dirty="0" err="1"/>
              <a:t>blažeg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 ne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značajnih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hidrodinamičkog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u </a:t>
            </a:r>
            <a:r>
              <a:rPr lang="en-US" dirty="0" err="1"/>
              <a:t>slapištu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postojeće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124998"/>
              </p:ext>
            </p:extLst>
          </p:nvPr>
        </p:nvGraphicFramePr>
        <p:xfrm>
          <a:off x="914400" y="4343400"/>
          <a:ext cx="6477000" cy="234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7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Uslovi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 </a:t>
                      </a:r>
                      <a:r>
                        <a:rPr lang="en-US" sz="1400" dirty="0" err="1">
                          <a:effectLst/>
                        </a:rPr>
                        <a:t>srednji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pritisak</a:t>
                      </a:r>
                      <a:r>
                        <a:rPr lang="en-US" sz="1400" dirty="0">
                          <a:effectLst/>
                        </a:rPr>
                        <a:t> [</a:t>
                      </a:r>
                      <a:r>
                        <a:rPr lang="en-US" sz="1400" dirty="0" err="1">
                          <a:effectLst/>
                        </a:rPr>
                        <a:t>KPa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 fluktuacija pritiska [KPa]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Q</a:t>
                      </a:r>
                      <a:r>
                        <a:rPr lang="en-US" sz="1400" baseline="-25000" dirty="0" err="1">
                          <a:effectLst/>
                        </a:rPr>
                        <a:t>0.1</a:t>
                      </a:r>
                      <a:r>
                        <a:rPr lang="en-US" sz="1400" baseline="-25000" dirty="0">
                          <a:effectLst/>
                        </a:rPr>
                        <a:t>%</a:t>
                      </a:r>
                      <a:r>
                        <a:rPr lang="en-US" sz="1400" dirty="0">
                          <a:effectLst/>
                        </a:rPr>
                        <a:t>=7800 </a:t>
                      </a:r>
                      <a:r>
                        <a:rPr lang="en-US" sz="1400" dirty="0" err="1">
                          <a:effectLst/>
                        </a:rPr>
                        <a:t>m³</a:t>
                      </a:r>
                      <a:r>
                        <a:rPr lang="en-US" sz="1400" dirty="0">
                          <a:effectLst/>
                        </a:rPr>
                        <a:t>/s, MAX </a:t>
                      </a:r>
                      <a:r>
                        <a:rPr lang="en-US" sz="1400" dirty="0" err="1">
                          <a:effectLst/>
                        </a:rPr>
                        <a:t>Zds</a:t>
                      </a:r>
                      <a:r>
                        <a:rPr lang="en-US" sz="1400" dirty="0">
                          <a:effectLst/>
                        </a:rPr>
                        <a:t>, HE van </a:t>
                      </a:r>
                      <a:r>
                        <a:rPr lang="en-US" sz="1400" dirty="0" err="1">
                          <a:effectLst/>
                        </a:rPr>
                        <a:t>pogona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165.06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56.56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0.1%</a:t>
                      </a:r>
                      <a:r>
                        <a:rPr lang="en-US" sz="1400">
                          <a:effectLst/>
                        </a:rPr>
                        <a:t>=7800 m³/s, MIN Zds, HE van pogona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157.98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62.28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PMF</a:t>
                      </a:r>
                      <a:r>
                        <a:rPr lang="en-US" sz="1400">
                          <a:effectLst/>
                        </a:rPr>
                        <a:t>=12800 m³/s, MAX Zds, HE radi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188.46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42.98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en-US" sz="1400" baseline="-25000">
                          <a:effectLst/>
                        </a:rPr>
                        <a:t>PMF</a:t>
                      </a:r>
                      <a:r>
                        <a:rPr lang="en-US" sz="1400">
                          <a:effectLst/>
                        </a:rPr>
                        <a:t>=12800 m³/s, MIN Zds, HE radi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180.12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50.08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9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657600" cy="639762"/>
          </a:xfrm>
        </p:spPr>
        <p:txBody>
          <a:bodyPr/>
          <a:lstStyle/>
          <a:p>
            <a:r>
              <a:rPr lang="en-US" sz="1400" dirty="0" smtClean="0"/>
              <a:t>Q</a:t>
            </a:r>
            <a:r>
              <a:rPr lang="en-US" sz="1400" baseline="-25000" dirty="0" smtClean="0"/>
              <a:t>PMF</a:t>
            </a:r>
            <a:r>
              <a:rPr lang="en-US" sz="1400" dirty="0" smtClean="0"/>
              <a:t>=12800 </a:t>
            </a:r>
            <a:r>
              <a:rPr lang="en-US" sz="1400" dirty="0"/>
              <a:t>m³/s, </a:t>
            </a:r>
            <a:r>
              <a:rPr lang="en-US" sz="1400" dirty="0" smtClean="0"/>
              <a:t>MIN </a:t>
            </a:r>
            <a:r>
              <a:rPr lang="en-US" sz="1400" dirty="0" err="1" smtClean="0"/>
              <a:t>Zds</a:t>
            </a:r>
            <a:r>
              <a:rPr lang="en-US" sz="1400" dirty="0" smtClean="0"/>
              <a:t>, </a:t>
            </a:r>
            <a:r>
              <a:rPr lang="sr-Latn-RS" sz="1400" dirty="0" smtClean="0"/>
              <a:t>srednji pritisci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9600" y="1143000"/>
            <a:ext cx="3657600" cy="639762"/>
          </a:xfrm>
        </p:spPr>
        <p:txBody>
          <a:bodyPr/>
          <a:lstStyle/>
          <a:p>
            <a:r>
              <a:rPr lang="en-US" sz="1400" dirty="0" smtClean="0"/>
              <a:t>Q</a:t>
            </a:r>
            <a:r>
              <a:rPr lang="en-US" sz="1400" baseline="-25000" dirty="0" smtClean="0"/>
              <a:t>PMF</a:t>
            </a:r>
            <a:r>
              <a:rPr lang="en-US" sz="1400" dirty="0" smtClean="0"/>
              <a:t>=12800 </a:t>
            </a:r>
            <a:r>
              <a:rPr lang="en-US" sz="1400" dirty="0"/>
              <a:t>m³/s, </a:t>
            </a:r>
            <a:r>
              <a:rPr lang="en-US" sz="1400" dirty="0" smtClean="0"/>
              <a:t>MIN </a:t>
            </a:r>
            <a:r>
              <a:rPr lang="en-US" sz="1400" dirty="0" err="1" smtClean="0"/>
              <a:t>Zds</a:t>
            </a:r>
            <a:r>
              <a:rPr lang="en-US" sz="1400" dirty="0" smtClean="0"/>
              <a:t>, </a:t>
            </a:r>
            <a:r>
              <a:rPr lang="sr-Latn-RS" sz="1400" dirty="0" smtClean="0"/>
              <a:t>fluktuacije pritiska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88" y="2174875"/>
            <a:ext cx="3427623" cy="395128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965" y="2174875"/>
            <a:ext cx="3404869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u="sng" smtClean="0"/>
              <a:t>Sadr</a:t>
            </a:r>
            <a:r>
              <a:rPr lang="sr-Latn-RS" sz="3600" i="1" u="sng" smtClean="0"/>
              <a:t>žaj</a:t>
            </a:r>
            <a:endParaRPr lang="en-US" sz="3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r>
              <a:rPr lang="sr-Latn-RS" sz="3200" smtClean="0">
                <a:solidFill>
                  <a:schemeClr val="accent1"/>
                </a:solidFill>
                <a:latin typeface="+mj-lt"/>
              </a:rPr>
              <a:t>Uvod</a:t>
            </a:r>
            <a:r>
              <a:rPr lang="x-none" sz="3200" smtClean="0">
                <a:solidFill>
                  <a:schemeClr val="accent1"/>
                </a:solidFill>
                <a:latin typeface="+mj-lt"/>
              </a:rPr>
              <a:t> 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sr-Latn-RS" sz="3200" smtClean="0">
                <a:solidFill>
                  <a:schemeClr val="accent1"/>
                </a:solidFill>
                <a:latin typeface="+mj-lt"/>
              </a:rPr>
              <a:t>Fizički model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sr-Latn-RS" sz="3200" smtClean="0">
                <a:solidFill>
                  <a:schemeClr val="accent1"/>
                </a:solidFill>
                <a:latin typeface="+mj-lt"/>
              </a:rPr>
              <a:t>Određivanje krive protoka donje vode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sr-Latn-RS" sz="3200" smtClean="0">
                <a:solidFill>
                  <a:schemeClr val="accent1"/>
                </a:solidFill>
                <a:latin typeface="+mj-lt"/>
              </a:rPr>
              <a:t>Rezultati modelskih ispitivanja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sr-Latn-RS" sz="3200" smtClean="0">
                <a:solidFill>
                  <a:schemeClr val="accent1"/>
                </a:solidFill>
                <a:latin typeface="+mj-lt"/>
              </a:rPr>
              <a:t>Zaključak</a:t>
            </a:r>
            <a:r>
              <a:rPr lang="en-US" sz="320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x-none" sz="3200" smtClean="0">
                <a:solidFill>
                  <a:schemeClr val="accent1"/>
                </a:solidFill>
                <a:latin typeface="+mj-lt"/>
              </a:rPr>
              <a:t> 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242852"/>
                </a:solidFill>
              </a:rPr>
              <a:t>Rezultati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modelskih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ispitivanja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Razmotreni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</a:t>
            </a:r>
            <a:r>
              <a:rPr lang="en-US" dirty="0" err="1"/>
              <a:t>propuštanja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prelivnih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(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otvorene</a:t>
            </a:r>
            <a:r>
              <a:rPr lang="en-US" dirty="0"/>
              <a:t> </a:t>
            </a:r>
            <a:r>
              <a:rPr lang="en-US" dirty="0" err="1"/>
              <a:t>ustave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, </a:t>
            </a:r>
            <a:r>
              <a:rPr lang="en-US" dirty="0" err="1"/>
              <a:t>pokazao</a:t>
            </a:r>
            <a:r>
              <a:rPr lang="en-US" dirty="0"/>
              <a:t> je da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u tom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19.25 m BAS,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u </a:t>
            </a:r>
            <a:r>
              <a:rPr lang="en-US" dirty="0" err="1"/>
              <a:t>odvodnoj</a:t>
            </a:r>
            <a:r>
              <a:rPr lang="en-US" dirty="0"/>
              <a:t> </a:t>
            </a:r>
            <a:r>
              <a:rPr lang="en-US" dirty="0" err="1"/>
              <a:t>vadi</a:t>
            </a:r>
            <a:r>
              <a:rPr lang="en-US" dirty="0"/>
              <a:t> ne </a:t>
            </a:r>
            <a:r>
              <a:rPr lang="en-US" dirty="0" err="1"/>
              <a:t>prelazi</a:t>
            </a:r>
            <a:r>
              <a:rPr lang="en-US" dirty="0"/>
              <a:t> 7.9 m BAS.</a:t>
            </a:r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protok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, </a:t>
            </a:r>
            <a:r>
              <a:rPr lang="en-US" dirty="0" err="1"/>
              <a:t>zatvaranje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ustave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prelivu</a:t>
            </a:r>
            <a:r>
              <a:rPr lang="en-US" dirty="0"/>
              <a:t> bi </a:t>
            </a:r>
            <a:r>
              <a:rPr lang="en-US" dirty="0" err="1"/>
              <a:t>rezultiralo</a:t>
            </a:r>
            <a:r>
              <a:rPr lang="en-US" dirty="0"/>
              <a:t> </a:t>
            </a:r>
            <a:r>
              <a:rPr lang="en-US" dirty="0" err="1"/>
              <a:t>dozvoljenim</a:t>
            </a:r>
            <a:r>
              <a:rPr lang="en-US" dirty="0"/>
              <a:t> </a:t>
            </a:r>
            <a:r>
              <a:rPr lang="en-US" dirty="0" err="1"/>
              <a:t>kotama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, 20.6-20.7 m BAS</a:t>
            </a:r>
            <a:r>
              <a:rPr lang="en-US" dirty="0" smtClean="0"/>
              <a:t>.</a:t>
            </a:r>
            <a:endParaRPr lang="en-US" dirty="0"/>
          </a:p>
          <a:p>
            <a:r>
              <a:rPr lang="sr-Latn-RS" dirty="0"/>
              <a:t>Z</a:t>
            </a:r>
            <a:r>
              <a:rPr lang="en-US" dirty="0" smtClean="0"/>
              <a:t>a </a:t>
            </a: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dozvoljeni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od 20.9 m BAS, </a:t>
            </a:r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11247 </a:t>
            </a:r>
            <a:r>
              <a:rPr lang="en-US" dirty="0" err="1"/>
              <a:t>m³</a:t>
            </a:r>
            <a:r>
              <a:rPr lang="en-US" dirty="0"/>
              <a:t>/s. To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propuštanje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angažovati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turbine,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dopunu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. </a:t>
            </a:r>
            <a:r>
              <a:rPr lang="sr-Latn-RS" dirty="0" smtClean="0"/>
              <a:t>P</a:t>
            </a:r>
            <a:r>
              <a:rPr lang="en-US" dirty="0" err="1" smtClean="0"/>
              <a:t>rotok</a:t>
            </a:r>
            <a:r>
              <a:rPr lang="en-US" dirty="0" smtClean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sr-Latn-RS" dirty="0" smtClean="0"/>
              <a:t>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/>
              <a:t>propustiti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20.9 m BAS u </a:t>
            </a:r>
            <a:r>
              <a:rPr lang="en-US" dirty="0" err="1"/>
              <a:t>akumulaciji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prelivna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tri turbine. </a:t>
            </a:r>
          </a:p>
          <a:p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prelivno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zatvoreno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od 20.9 m BAS, </a:t>
            </a:r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9744 </a:t>
            </a:r>
            <a:r>
              <a:rPr lang="en-US" dirty="0" err="1"/>
              <a:t>m³</a:t>
            </a:r>
            <a:r>
              <a:rPr lang="en-US" dirty="0"/>
              <a:t>/s. 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smtClean="0"/>
              <a:t>da</a:t>
            </a:r>
            <a:r>
              <a:rPr lang="sr-Latn-RS" dirty="0" smtClean="0"/>
              <a:t> je</a:t>
            </a:r>
            <a:r>
              <a:rPr lang="en-US" dirty="0" smtClean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propuštanju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/s,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 err="1"/>
              <a:t>angažovanje</a:t>
            </a:r>
            <a:r>
              <a:rPr lang="en-US" dirty="0"/>
              <a:t> pet </a:t>
            </a:r>
            <a:r>
              <a:rPr lang="en-US" dirty="0" err="1"/>
              <a:t>turbina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98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242852"/>
                </a:solidFill>
              </a:rPr>
              <a:t>Rezultati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modelskih</a:t>
            </a:r>
            <a:r>
              <a:rPr lang="en-US" sz="4000" b="1" dirty="0">
                <a:solidFill>
                  <a:srgbClr val="242852"/>
                </a:solidFill>
              </a:rPr>
              <a:t> </a:t>
            </a:r>
            <a:r>
              <a:rPr lang="en-US" sz="4000" b="1" dirty="0" err="1">
                <a:solidFill>
                  <a:srgbClr val="242852"/>
                </a:solidFill>
              </a:rPr>
              <a:t>ispitivanja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Uočeni</a:t>
            </a:r>
            <a:r>
              <a:rPr lang="en-US" dirty="0"/>
              <a:t> </a:t>
            </a:r>
            <a:r>
              <a:rPr lang="en-US" dirty="0" err="1"/>
              <a:t>prelazni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nizvodnoj</a:t>
            </a:r>
            <a:r>
              <a:rPr lang="en-US" dirty="0"/>
              <a:t> </a:t>
            </a:r>
            <a:r>
              <a:rPr lang="en-US" dirty="0" err="1"/>
              <a:t>rečnoj</a:t>
            </a:r>
            <a:r>
              <a:rPr lang="en-US" dirty="0"/>
              <a:t> </a:t>
            </a:r>
            <a:r>
              <a:rPr lang="en-US" dirty="0" err="1"/>
              <a:t>deonici</a:t>
            </a:r>
            <a:r>
              <a:rPr lang="en-US" dirty="0"/>
              <a:t> je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naročitu</a:t>
            </a:r>
            <a:r>
              <a:rPr lang="en-US" dirty="0"/>
              <a:t> </a:t>
            </a:r>
            <a:r>
              <a:rPr lang="en-US" dirty="0" err="1"/>
              <a:t>pažnju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hidraulički</a:t>
            </a:r>
            <a:r>
              <a:rPr lang="en-US" dirty="0" smtClean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pogoduju</a:t>
            </a:r>
            <a:r>
              <a:rPr lang="en-US" dirty="0"/>
              <a:t> </a:t>
            </a:r>
            <a:r>
              <a:rPr lang="en-US" dirty="0" err="1"/>
              <a:t>eroziji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pokazala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dosadašnja</a:t>
            </a:r>
            <a:r>
              <a:rPr lang="en-US" dirty="0"/>
              <a:t>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objektu</a:t>
            </a:r>
            <a:endParaRPr lang="sr-Latn-RS" dirty="0" smtClean="0"/>
          </a:p>
          <a:p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potkopavanja</a:t>
            </a:r>
            <a:r>
              <a:rPr lang="en-US" dirty="0"/>
              <a:t> </a:t>
            </a:r>
            <a:r>
              <a:rPr lang="en-US" dirty="0" err="1"/>
              <a:t>slapišta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temelja</a:t>
            </a:r>
            <a:r>
              <a:rPr lang="en-US" dirty="0"/>
              <a:t> </a:t>
            </a:r>
            <a:r>
              <a:rPr lang="en-US" dirty="0" smtClean="0"/>
              <a:t>brane</a:t>
            </a:r>
            <a:r>
              <a:rPr lang="sr-Latn-RS" dirty="0" smtClean="0"/>
              <a:t> proveren je n</a:t>
            </a:r>
            <a:r>
              <a:rPr lang="en-US" dirty="0" smtClean="0"/>
              <a:t>a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pokretnim</a:t>
            </a:r>
            <a:r>
              <a:rPr lang="en-US" dirty="0"/>
              <a:t> </a:t>
            </a:r>
            <a:r>
              <a:rPr lang="en-US" dirty="0" err="1" smtClean="0"/>
              <a:t>dnom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modeliranja</a:t>
            </a:r>
            <a:r>
              <a:rPr lang="en-US" dirty="0"/>
              <a:t> </a:t>
            </a:r>
            <a:r>
              <a:rPr lang="en-US" dirty="0" err="1"/>
              <a:t>erozije</a:t>
            </a:r>
            <a:r>
              <a:rPr lang="en-US" dirty="0"/>
              <a:t> </a:t>
            </a:r>
            <a:r>
              <a:rPr lang="en-US" dirty="0" err="1"/>
              <a:t>ograničene</a:t>
            </a:r>
            <a:r>
              <a:rPr lang="en-US" dirty="0"/>
              <a:t>, </a:t>
            </a:r>
            <a:r>
              <a:rPr lang="en-US" dirty="0" err="1"/>
              <a:t>fizičkim</a:t>
            </a:r>
            <a:r>
              <a:rPr lang="en-US" dirty="0"/>
              <a:t> </a:t>
            </a:r>
            <a:r>
              <a:rPr lang="en-US" dirty="0" err="1"/>
              <a:t>modelom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sr-Latn-RS" dirty="0" smtClean="0"/>
              <a:t>u</a:t>
            </a:r>
            <a:r>
              <a:rPr lang="en-US" dirty="0" err="1" smtClean="0"/>
              <a:t>tvrditi</a:t>
            </a:r>
            <a:r>
              <a:rPr lang="en-US" dirty="0" smtClean="0"/>
              <a:t> </a:t>
            </a:r>
            <a:r>
              <a:rPr lang="en-US" dirty="0" err="1"/>
              <a:t>tendencije</a:t>
            </a:r>
            <a:r>
              <a:rPr lang="en-US" dirty="0"/>
              <a:t> </a:t>
            </a:r>
            <a:r>
              <a:rPr lang="en-US" dirty="0" err="1"/>
              <a:t>erozije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erozione</a:t>
            </a:r>
            <a:r>
              <a:rPr lang="en-US" dirty="0" smtClean="0"/>
              <a:t> </a:t>
            </a:r>
            <a:r>
              <a:rPr lang="en-US" dirty="0" err="1"/>
              <a:t>jame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manjem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većem</a:t>
            </a:r>
            <a:r>
              <a:rPr lang="en-US" dirty="0"/>
              <a:t> </a:t>
            </a:r>
            <a:r>
              <a:rPr lang="en-US" dirty="0" err="1"/>
              <a:t>protoku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je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nizvodnog</a:t>
            </a:r>
            <a:r>
              <a:rPr lang="en-US" dirty="0"/>
              <a:t> </a:t>
            </a:r>
            <a:r>
              <a:rPr lang="en-US" dirty="0" err="1"/>
              <a:t>rečnog</a:t>
            </a:r>
            <a:r>
              <a:rPr lang="en-US" dirty="0"/>
              <a:t> </a:t>
            </a:r>
            <a:r>
              <a:rPr lang="en-US" dirty="0" err="1"/>
              <a:t>korita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mora </a:t>
            </a:r>
            <a:r>
              <a:rPr lang="en-US" dirty="0" err="1"/>
              <a:t>rešavati</a:t>
            </a:r>
            <a:r>
              <a:rPr lang="en-US" dirty="0"/>
              <a:t>. </a:t>
            </a: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0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53853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657600"/>
            <a:ext cx="357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Erozija</a:t>
            </a:r>
            <a:r>
              <a:rPr lang="en-US" dirty="0"/>
              <a:t> </a:t>
            </a:r>
            <a:r>
              <a:rPr lang="en-US" dirty="0" err="1"/>
              <a:t>nizvodno</a:t>
            </a:r>
            <a:r>
              <a:rPr lang="en-US" dirty="0"/>
              <a:t> od </a:t>
            </a:r>
            <a:r>
              <a:rPr lang="en-US" dirty="0" err="1"/>
              <a:t>slapišta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0.1</a:t>
            </a:r>
            <a:r>
              <a:rPr lang="en-US" baseline="-25000" dirty="0"/>
              <a:t>%</a:t>
            </a:r>
            <a:endParaRPr lang="en-US" dirty="0"/>
          </a:p>
        </p:txBody>
      </p:sp>
      <p:pic>
        <p:nvPicPr>
          <p:cNvPr id="12291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83" y="914400"/>
            <a:ext cx="353853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3753" y="3657600"/>
            <a:ext cx="3555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Erozija</a:t>
            </a:r>
            <a:r>
              <a:rPr lang="en-US" dirty="0"/>
              <a:t> </a:t>
            </a:r>
            <a:r>
              <a:rPr lang="en-US" dirty="0" err="1"/>
              <a:t>nizvodno</a:t>
            </a:r>
            <a:r>
              <a:rPr lang="en-US" dirty="0"/>
              <a:t> od </a:t>
            </a:r>
            <a:r>
              <a:rPr lang="en-US" dirty="0" err="1"/>
              <a:t>slapišta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343400"/>
            <a:ext cx="7342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/>
              <a:t>prečnik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pokrenut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rečnog</a:t>
            </a:r>
            <a:r>
              <a:rPr lang="en-US" dirty="0"/>
              <a:t> </a:t>
            </a:r>
            <a:r>
              <a:rPr lang="en-US" dirty="0" err="1"/>
              <a:t>korita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maksimalnom</a:t>
            </a:r>
            <a:r>
              <a:rPr lang="en-US" dirty="0"/>
              <a:t> </a:t>
            </a:r>
            <a:r>
              <a:rPr lang="en-US" dirty="0" err="1" smtClean="0"/>
              <a:t>protoku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materijalom</a:t>
            </a:r>
            <a:r>
              <a:rPr lang="en-US" dirty="0" smtClean="0"/>
              <a:t> </a:t>
            </a:r>
            <a:r>
              <a:rPr lang="en-US" dirty="0" err="1"/>
              <a:t>prečnika</a:t>
            </a:r>
            <a:r>
              <a:rPr lang="en-US" dirty="0"/>
              <a:t> 0.9-1.2 m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sr-Latn-RS" dirty="0" smtClean="0"/>
              <a:t>se </a:t>
            </a:r>
            <a:r>
              <a:rPr lang="en-US" dirty="0" err="1" smtClean="0"/>
              <a:t>obezbediti</a:t>
            </a:r>
            <a:r>
              <a:rPr lang="en-US" dirty="0" smtClean="0"/>
              <a:t> </a:t>
            </a:r>
            <a:r>
              <a:rPr lang="en-US" dirty="0" err="1"/>
              <a:t>stabilna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od </a:t>
            </a:r>
            <a:r>
              <a:rPr lang="en-US" dirty="0" err="1" smtClean="0"/>
              <a:t>erozije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dovoljan</a:t>
            </a:r>
            <a:r>
              <a:rPr lang="en-US" dirty="0"/>
              <a:t> da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propuštanje</a:t>
            </a:r>
            <a:r>
              <a:rPr lang="en-US" dirty="0"/>
              <a:t> </a:t>
            </a:r>
            <a:r>
              <a:rPr lang="en-US" dirty="0" err="1"/>
              <a:t>maksimalnog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dozvoljenim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bezbedno</a:t>
            </a:r>
            <a:r>
              <a:rPr lang="en-US" dirty="0"/>
              <a:t> </a:t>
            </a:r>
            <a:r>
              <a:rPr lang="en-US" dirty="0" err="1"/>
              <a:t>propuštanje</a:t>
            </a:r>
            <a:r>
              <a:rPr lang="en-US" dirty="0"/>
              <a:t> </a:t>
            </a:r>
            <a:r>
              <a:rPr lang="en-US" dirty="0" err="1"/>
              <a:t>maksimalnog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: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blažeg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dimenzionisanje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izgradnja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preliva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propuštanje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20.9 m BAS, </a:t>
            </a:r>
            <a:r>
              <a:rPr lang="en-US" dirty="0" err="1"/>
              <a:t>korišćenjem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prelivnih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tri turbine.</a:t>
            </a:r>
          </a:p>
          <a:p>
            <a:pPr lvl="0"/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propuštanje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20.9 m BAS, </a:t>
            </a:r>
            <a:r>
              <a:rPr lang="en-US" dirty="0" err="1"/>
              <a:t>korišćenjem</a:t>
            </a:r>
            <a:r>
              <a:rPr lang="en-US" dirty="0"/>
              <a:t> pet </a:t>
            </a:r>
            <a:r>
              <a:rPr lang="en-US" dirty="0" err="1"/>
              <a:t>prelivnih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pet </a:t>
            </a:r>
            <a:r>
              <a:rPr lang="en-US" dirty="0" err="1"/>
              <a:t>turbina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Propuštanje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korišćenjem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prelivnih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 </a:t>
            </a:r>
            <a:r>
              <a:rPr lang="en-US" dirty="0" err="1"/>
              <a:t>rezultuje</a:t>
            </a:r>
            <a:r>
              <a:rPr lang="en-US" dirty="0"/>
              <a:t> </a:t>
            </a:r>
            <a:r>
              <a:rPr lang="en-US" dirty="0" err="1"/>
              <a:t>nivoom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u </a:t>
            </a:r>
            <a:r>
              <a:rPr lang="en-US" dirty="0" err="1"/>
              <a:t>akumulaciji</a:t>
            </a:r>
            <a:r>
              <a:rPr lang="en-US" dirty="0"/>
              <a:t> od 19.25 m BAS.  </a:t>
            </a:r>
          </a:p>
          <a:p>
            <a:pPr lvl="0"/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 od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u </a:t>
            </a:r>
            <a:r>
              <a:rPr lang="en-US" dirty="0" err="1"/>
              <a:t>slapištu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prolasku</a:t>
            </a:r>
            <a:r>
              <a:rPr lang="en-US" dirty="0"/>
              <a:t> </a:t>
            </a:r>
            <a:r>
              <a:rPr lang="en-US" dirty="0" err="1"/>
              <a:t>Q</a:t>
            </a:r>
            <a:r>
              <a:rPr lang="en-US" baseline="-25000" dirty="0" err="1"/>
              <a:t>PMF</a:t>
            </a:r>
            <a:r>
              <a:rPr lang="en-US" dirty="0"/>
              <a:t>=12800 </a:t>
            </a:r>
            <a:r>
              <a:rPr lang="en-US" dirty="0" err="1"/>
              <a:t>m³</a:t>
            </a:r>
            <a:r>
              <a:rPr lang="en-US" dirty="0"/>
              <a:t>/s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prelivna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turbine.</a:t>
            </a:r>
          </a:p>
          <a:p>
            <a:pPr lvl="0"/>
            <a:r>
              <a:rPr lang="en-US" dirty="0" err="1"/>
              <a:t>Hidraulički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nizvodnoj</a:t>
            </a:r>
            <a:r>
              <a:rPr lang="en-US" dirty="0"/>
              <a:t> </a:t>
            </a:r>
            <a:r>
              <a:rPr lang="en-US" dirty="0" err="1"/>
              <a:t>rečnoj</a:t>
            </a:r>
            <a:r>
              <a:rPr lang="en-US" dirty="0"/>
              <a:t> </a:t>
            </a:r>
            <a:r>
              <a:rPr lang="en-US" dirty="0" err="1"/>
              <a:t>deonici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problematični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erozije</a:t>
            </a:r>
            <a:r>
              <a:rPr lang="en-US" dirty="0"/>
              <a:t>, </a:t>
            </a:r>
            <a:r>
              <a:rPr lang="en-US" dirty="0" err="1"/>
              <a:t>nezavisno</a:t>
            </a:r>
            <a:r>
              <a:rPr lang="en-US" dirty="0"/>
              <a:t> od </a:t>
            </a:r>
            <a:r>
              <a:rPr lang="en-US" dirty="0" err="1"/>
              <a:t>protoka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Erozija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nizvodnoj</a:t>
            </a:r>
            <a:r>
              <a:rPr lang="en-US" dirty="0"/>
              <a:t> </a:t>
            </a:r>
            <a:r>
              <a:rPr lang="en-US" dirty="0" err="1"/>
              <a:t>rečnoj</a:t>
            </a:r>
            <a:r>
              <a:rPr lang="en-US" dirty="0"/>
              <a:t> </a:t>
            </a:r>
            <a:r>
              <a:rPr lang="en-US" dirty="0" err="1"/>
              <a:t>deonici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eliminisati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se mere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izvedu</a:t>
            </a:r>
            <a:r>
              <a:rPr lang="en-US" dirty="0"/>
              <a:t> </a:t>
            </a:r>
            <a:r>
              <a:rPr lang="en-US" dirty="0" err="1"/>
              <a:t>materijalom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 D=0.9-1.2 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819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smtClean="0">
                <a:solidFill>
                  <a:schemeClr val="accent1"/>
                </a:solidFill>
              </a:rPr>
              <a:t>Hvala na pažnji!</a:t>
            </a:r>
            <a:endParaRPr lang="en-US" sz="3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smtClean="0"/>
              <a:t>Uvod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8288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izgrađena </a:t>
            </a:r>
            <a:r>
              <a:rPr lang="en-US"/>
              <a:t>1974. </a:t>
            </a:r>
            <a:r>
              <a:rPr lang="sr-Latn-RS" smtClean="0"/>
              <a:t>g</a:t>
            </a:r>
            <a:r>
              <a:rPr lang="en-US" smtClean="0"/>
              <a:t>odine</a:t>
            </a:r>
            <a:endParaRPr lang="sr-Latn-RS" smtClean="0"/>
          </a:p>
          <a:p>
            <a:r>
              <a:rPr lang="sr-Latn-RS" smtClean="0"/>
              <a:t>n</a:t>
            </a:r>
            <a:r>
              <a:rPr lang="en-US" smtClean="0"/>
              <a:t>ajnizvodnija </a:t>
            </a:r>
            <a:r>
              <a:rPr lang="en-US"/>
              <a:t>u sistemu od tri kaskadne </a:t>
            </a:r>
            <a:r>
              <a:rPr lang="en-US" smtClean="0"/>
              <a:t>brane </a:t>
            </a:r>
            <a:r>
              <a:rPr lang="en-US"/>
              <a:t>na reci Daugavi (Letonija</a:t>
            </a:r>
            <a:r>
              <a:rPr lang="en-US" smtClean="0"/>
              <a:t>) </a:t>
            </a:r>
            <a:endParaRPr lang="sr-Latn-RS" smtClean="0"/>
          </a:p>
          <a:p>
            <a:r>
              <a:rPr lang="en-US" smtClean="0"/>
              <a:t>Salaspils</a:t>
            </a:r>
            <a:r>
              <a:rPr lang="en-US"/>
              <a:t>, </a:t>
            </a:r>
            <a:r>
              <a:rPr lang="en-US" smtClean="0"/>
              <a:t>15 </a:t>
            </a:r>
            <a:r>
              <a:rPr lang="en-US"/>
              <a:t>km uzvodno od glavnog grada – Rige, i </a:t>
            </a:r>
            <a:r>
              <a:rPr lang="en-US" smtClean="0"/>
              <a:t>30 </a:t>
            </a:r>
            <a:r>
              <a:rPr lang="en-US"/>
              <a:t>km od ušća Daugave u Baltičko </a:t>
            </a:r>
            <a:r>
              <a:rPr lang="en-US" smtClean="0"/>
              <a:t>more  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2900" y="3637626"/>
            <a:ext cx="3771900" cy="2764760"/>
            <a:chOff x="590550" y="3476623"/>
            <a:chExt cx="3848100" cy="2925763"/>
          </a:xfrm>
        </p:grpSpPr>
        <p:pic>
          <p:nvPicPr>
            <p:cNvPr id="205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3476623"/>
              <a:ext cx="3848100" cy="292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2743200" y="5562600"/>
              <a:ext cx="1065213" cy="65087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3" name="Picture 5" descr="C:\Users\dstarinac\Desktop\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3637626"/>
            <a:ext cx="4143374" cy="27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>
                <a:solidFill>
                  <a:srgbClr val="242852"/>
                </a:solidFill>
              </a:rPr>
              <a:t>Uvod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Hidroenergetski sistem obuhvata mašinsku zgradu, preliv i nasutu branu velike dužine. </a:t>
            </a:r>
            <a:endParaRPr lang="sr-Latn-RS" smtClean="0"/>
          </a:p>
          <a:p>
            <a:r>
              <a:rPr lang="en-US" smtClean="0"/>
              <a:t>Prelivni </a:t>
            </a:r>
            <a:r>
              <a:rPr lang="en-US"/>
              <a:t>deo brane </a:t>
            </a:r>
            <a:r>
              <a:rPr lang="en-US" smtClean="0"/>
              <a:t>podeljen </a:t>
            </a:r>
            <a:r>
              <a:rPr lang="en-US"/>
              <a:t>je na dva bloka – hidroelektranu i preliv za evakuaciju viška </a:t>
            </a:r>
            <a:r>
              <a:rPr lang="en-US" smtClean="0"/>
              <a:t>vode.</a:t>
            </a:r>
            <a:endParaRPr lang="sr-Latn-RS" smtClean="0"/>
          </a:p>
          <a:p>
            <a:r>
              <a:rPr lang="en-US"/>
              <a:t>Preliv</a:t>
            </a:r>
            <a:r>
              <a:rPr lang="sr-Latn-RS"/>
              <a:t>:</a:t>
            </a:r>
            <a:r>
              <a:rPr lang="en-US"/>
              <a:t> 6 prelivnih polja, </a:t>
            </a:r>
            <a:r>
              <a:rPr lang="sr-Latn-RS"/>
              <a:t>r</a:t>
            </a:r>
            <a:r>
              <a:rPr lang="en-US"/>
              <a:t>adijaln</a:t>
            </a:r>
            <a:r>
              <a:rPr lang="sr-Latn-RS"/>
              <a:t>e</a:t>
            </a:r>
            <a:r>
              <a:rPr lang="en-US"/>
              <a:t> ustav</a:t>
            </a:r>
            <a:r>
              <a:rPr lang="sr-Latn-RS"/>
              <a:t>e, b =</a:t>
            </a:r>
            <a:r>
              <a:rPr lang="en-US"/>
              <a:t> 20 m, </a:t>
            </a:r>
            <a:r>
              <a:rPr lang="sr-Latn-RS"/>
              <a:t>KKP =</a:t>
            </a:r>
            <a:r>
              <a:rPr lang="en-US"/>
              <a:t> 7.5 m BAS </a:t>
            </a:r>
            <a:endParaRPr lang="sr-Latn-RS"/>
          </a:p>
          <a:p>
            <a:r>
              <a:rPr lang="en-US"/>
              <a:t>H</a:t>
            </a:r>
            <a:r>
              <a:rPr lang="sr-Latn-RS"/>
              <a:t>E:</a:t>
            </a:r>
            <a:r>
              <a:rPr lang="en-US"/>
              <a:t> 6 agregata, </a:t>
            </a:r>
            <a:r>
              <a:rPr lang="sr-Latn-RS"/>
              <a:t>Pinst =</a:t>
            </a:r>
            <a:r>
              <a:rPr lang="en-US"/>
              <a:t> 402 MW, </a:t>
            </a:r>
            <a:r>
              <a:rPr lang="sr-Latn-RS"/>
              <a:t>Hmax =</a:t>
            </a:r>
            <a:r>
              <a:rPr lang="en-US"/>
              <a:t> 18 </a:t>
            </a:r>
            <a:r>
              <a:rPr lang="en-US" smtClean="0"/>
              <a:t>m </a:t>
            </a:r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276600"/>
            <a:ext cx="58836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b="4277"/>
          <a:stretch>
            <a:fillRect/>
          </a:stretch>
        </p:blipFill>
        <p:spPr bwMode="auto">
          <a:xfrm>
            <a:off x="900993" y="457200"/>
            <a:ext cx="7010400" cy="32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/>
          <a:stretch>
            <a:fillRect/>
          </a:stretch>
        </p:blipFill>
        <p:spPr bwMode="auto">
          <a:xfrm>
            <a:off x="1905000" y="3658363"/>
            <a:ext cx="450585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0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4" descr="3615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4953000" cy="30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>
                <a:solidFill>
                  <a:srgbClr val="242852"/>
                </a:solidFill>
              </a:rPr>
              <a:t>Uvod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2971800"/>
          </a:xfrm>
        </p:spPr>
        <p:txBody>
          <a:bodyPr>
            <a:noAutofit/>
          </a:bodyPr>
          <a:lstStyle/>
          <a:p>
            <a:r>
              <a:rPr lang="sr-Latn-RS" sz="1600" dirty="0"/>
              <a:t>H</a:t>
            </a:r>
            <a:r>
              <a:rPr lang="en-US" sz="1600" dirty="0" err="1" smtClean="0"/>
              <a:t>orizontalno</a:t>
            </a:r>
            <a:r>
              <a:rPr lang="en-US" sz="1600" dirty="0" smtClean="0"/>
              <a:t> </a:t>
            </a:r>
            <a:r>
              <a:rPr lang="en-US" sz="1600" dirty="0" err="1" smtClean="0"/>
              <a:t>slapište</a:t>
            </a:r>
            <a:r>
              <a:rPr lang="sr-Latn-RS" sz="1600" dirty="0" smtClean="0"/>
              <a:t>, </a:t>
            </a:r>
            <a:r>
              <a:rPr lang="en-US" sz="1600" dirty="0" err="1" smtClean="0"/>
              <a:t>kot</a:t>
            </a:r>
            <a:r>
              <a:rPr lang="sr-Latn-RS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err="1"/>
              <a:t>dna</a:t>
            </a:r>
            <a:r>
              <a:rPr lang="en-US" sz="1600" dirty="0"/>
              <a:t> -7 m BAS,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/>
              <a:t>dva</a:t>
            </a:r>
            <a:r>
              <a:rPr lang="en-US" sz="1600" dirty="0"/>
              <a:t> </a:t>
            </a:r>
            <a:r>
              <a:rPr lang="en-US" sz="1600" dirty="0" err="1"/>
              <a:t>reda</a:t>
            </a:r>
            <a:r>
              <a:rPr lang="en-US" sz="1600" dirty="0"/>
              <a:t> </a:t>
            </a:r>
            <a:r>
              <a:rPr lang="en-US" sz="1600" dirty="0" err="1"/>
              <a:t>zuba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disipaciju</a:t>
            </a:r>
            <a:r>
              <a:rPr lang="en-US" sz="1600" dirty="0"/>
              <a:t> </a:t>
            </a:r>
            <a:r>
              <a:rPr lang="en-US" sz="1600" dirty="0" err="1"/>
              <a:t>energije</a:t>
            </a:r>
            <a:r>
              <a:rPr lang="en-US" sz="1600" dirty="0"/>
              <a:t>, </a:t>
            </a:r>
            <a:r>
              <a:rPr lang="en-US" sz="1600" dirty="0" err="1"/>
              <a:t>poređanih</a:t>
            </a:r>
            <a:r>
              <a:rPr lang="en-US" sz="1600" dirty="0"/>
              <a:t> u </a:t>
            </a:r>
            <a:r>
              <a:rPr lang="en-US" sz="1600" dirty="0" err="1"/>
              <a:t>vidu</a:t>
            </a:r>
            <a:r>
              <a:rPr lang="en-US" sz="1600" dirty="0"/>
              <a:t> </a:t>
            </a:r>
            <a:r>
              <a:rPr lang="en-US" sz="1600" dirty="0" err="1"/>
              <a:t>šahovske</a:t>
            </a:r>
            <a:r>
              <a:rPr lang="en-US" sz="1600" dirty="0"/>
              <a:t> </a:t>
            </a:r>
            <a:r>
              <a:rPr lang="en-US" sz="1600" dirty="0" smtClean="0"/>
              <a:t>table </a:t>
            </a:r>
            <a:endParaRPr lang="en-US" sz="1600" dirty="0"/>
          </a:p>
          <a:p>
            <a:r>
              <a:rPr lang="sr-Latn-RS" sz="1600" dirty="0" smtClean="0"/>
              <a:t>S</a:t>
            </a:r>
            <a:r>
              <a:rPr lang="en-US" sz="1600" dirty="0" smtClean="0"/>
              <a:t>vi </a:t>
            </a:r>
            <a:r>
              <a:rPr lang="en-US" sz="1600" dirty="0" err="1"/>
              <a:t>objekti</a:t>
            </a:r>
            <a:r>
              <a:rPr lang="en-US" sz="1600" dirty="0"/>
              <a:t> brane </a:t>
            </a:r>
            <a:r>
              <a:rPr lang="sr-Latn-RS" sz="1600" dirty="0" err="1" smtClean="0"/>
              <a:t>dimenzionisani</a:t>
            </a:r>
            <a:r>
              <a:rPr lang="sr-Latn-R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sr-Latn-RS" sz="1600" dirty="0" smtClean="0"/>
              <a:t>na</a:t>
            </a:r>
            <a:r>
              <a:rPr lang="en-US" sz="1600" dirty="0" smtClean="0"/>
              <a:t> </a:t>
            </a:r>
            <a:r>
              <a:rPr lang="en-US" sz="1600" dirty="0" err="1"/>
              <a:t>Q</a:t>
            </a:r>
            <a:r>
              <a:rPr lang="en-US" sz="1600" baseline="-25000" dirty="0" err="1"/>
              <a:t>0.1</a:t>
            </a:r>
            <a:r>
              <a:rPr lang="en-US" sz="1600" baseline="-25000" dirty="0"/>
              <a:t>%</a:t>
            </a:r>
            <a:r>
              <a:rPr lang="en-US" sz="1600" dirty="0"/>
              <a:t>=7800 </a:t>
            </a:r>
            <a:r>
              <a:rPr lang="en-US" sz="1600" dirty="0" err="1" smtClean="0"/>
              <a:t>m³</a:t>
            </a:r>
            <a:r>
              <a:rPr lang="en-US" sz="1600" dirty="0" smtClean="0"/>
              <a:t>/s</a:t>
            </a:r>
            <a:r>
              <a:rPr lang="sr-Latn-RS" sz="1600" dirty="0" smtClean="0"/>
              <a:t> (1000-godišnja velika voda)</a:t>
            </a:r>
          </a:p>
          <a:p>
            <a:r>
              <a:rPr lang="sr-Latn-RS" sz="1600" dirty="0" smtClean="0"/>
              <a:t>Tadašnje </a:t>
            </a:r>
            <a:r>
              <a:rPr lang="en-US" sz="1600" dirty="0" err="1" smtClean="0"/>
              <a:t>projektovano</a:t>
            </a:r>
            <a:r>
              <a:rPr lang="en-US" sz="1600" dirty="0" smtClean="0"/>
              <a:t> </a:t>
            </a:r>
            <a:r>
              <a:rPr lang="en-US" sz="1600" dirty="0" err="1"/>
              <a:t>rešenje</a:t>
            </a:r>
            <a:r>
              <a:rPr lang="en-US" sz="1600" dirty="0"/>
              <a:t> je </a:t>
            </a:r>
            <a:r>
              <a:rPr lang="en-US" sz="1600" dirty="0" err="1"/>
              <a:t>provereno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fizičkom</a:t>
            </a:r>
            <a:r>
              <a:rPr lang="en-US" sz="1600" dirty="0"/>
              <a:t> </a:t>
            </a:r>
            <a:r>
              <a:rPr lang="en-US" sz="1600" dirty="0" err="1"/>
              <a:t>modelu</a:t>
            </a:r>
            <a:r>
              <a:rPr lang="en-US" sz="1600" dirty="0"/>
              <a:t> u </a:t>
            </a:r>
            <a:r>
              <a:rPr lang="en-US" sz="1600" dirty="0" err="1"/>
              <a:t>razmeri</a:t>
            </a:r>
            <a:r>
              <a:rPr lang="en-US" sz="1600" dirty="0"/>
              <a:t> 1:80. </a:t>
            </a:r>
            <a:endParaRPr lang="sr-Latn-RS" sz="1600" dirty="0" smtClean="0"/>
          </a:p>
          <a:p>
            <a:r>
              <a:rPr lang="en-US" sz="1600" dirty="0" err="1" smtClean="0"/>
              <a:t>hidraulički</a:t>
            </a:r>
            <a:r>
              <a:rPr lang="en-US" sz="1600" dirty="0" smtClean="0"/>
              <a:t> </a:t>
            </a:r>
            <a:r>
              <a:rPr lang="en-US" sz="1600" dirty="0" err="1"/>
              <a:t>uslovi</a:t>
            </a:r>
            <a:r>
              <a:rPr lang="en-US" sz="1600" dirty="0"/>
              <a:t> u </a:t>
            </a:r>
            <a:r>
              <a:rPr lang="en-US" sz="1600" dirty="0" err="1"/>
              <a:t>slapištu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bili</a:t>
            </a:r>
            <a:r>
              <a:rPr lang="en-US" sz="1600" dirty="0"/>
              <a:t> </a:t>
            </a:r>
            <a:r>
              <a:rPr lang="en-US" sz="1600" dirty="0" err="1" smtClean="0"/>
              <a:t>prihvatljivi</a:t>
            </a:r>
            <a:r>
              <a:rPr lang="sr-Latn-RS" sz="1600" dirty="0"/>
              <a:t>: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pPr lvl="1"/>
            <a:r>
              <a:rPr lang="en-US" sz="1400" dirty="0" smtClean="0"/>
              <a:t>u </a:t>
            </a:r>
            <a:r>
              <a:rPr lang="en-US" sz="1400" dirty="0" err="1"/>
              <a:t>uslovima</a:t>
            </a:r>
            <a:r>
              <a:rPr lang="en-US" sz="1400" dirty="0"/>
              <a:t> </a:t>
            </a:r>
            <a:r>
              <a:rPr lang="en-US" sz="1400" dirty="0" err="1"/>
              <a:t>protoka</a:t>
            </a:r>
            <a:r>
              <a:rPr lang="en-US" sz="1400" dirty="0"/>
              <a:t> </a:t>
            </a:r>
            <a:r>
              <a:rPr lang="en-US" sz="1400" dirty="0" err="1"/>
              <a:t>Q</a:t>
            </a:r>
            <a:r>
              <a:rPr lang="en-US" sz="1400" baseline="-25000" dirty="0" err="1"/>
              <a:t>0.1</a:t>
            </a:r>
            <a:r>
              <a:rPr lang="en-US" sz="1400" baseline="-25000" dirty="0"/>
              <a:t>%</a:t>
            </a:r>
            <a:r>
              <a:rPr lang="en-US" sz="1400" dirty="0"/>
              <a:t>=7800 </a:t>
            </a:r>
            <a:r>
              <a:rPr lang="en-US" sz="1400" dirty="0" err="1"/>
              <a:t>m³</a:t>
            </a:r>
            <a:r>
              <a:rPr lang="en-US" sz="1400" dirty="0"/>
              <a:t>/s </a:t>
            </a:r>
            <a:r>
              <a:rPr lang="en-US" sz="1400" dirty="0" err="1"/>
              <a:t>pri</a:t>
            </a:r>
            <a:r>
              <a:rPr lang="en-US" sz="1400" dirty="0"/>
              <a:t> </a:t>
            </a:r>
            <a:r>
              <a:rPr lang="en-US" sz="1400" dirty="0" err="1"/>
              <a:t>nivou</a:t>
            </a:r>
            <a:r>
              <a:rPr lang="en-US" sz="1400" dirty="0"/>
              <a:t> u </a:t>
            </a:r>
            <a:r>
              <a:rPr lang="en-US" sz="1400" dirty="0" err="1"/>
              <a:t>akumulaciji</a:t>
            </a:r>
            <a:r>
              <a:rPr lang="en-US" sz="1400" dirty="0"/>
              <a:t> od 18.00 m BAS (</a:t>
            </a:r>
            <a:r>
              <a:rPr lang="en-US" sz="1400" dirty="0" err="1" smtClean="0"/>
              <a:t>KNU</a:t>
            </a:r>
            <a:r>
              <a:rPr lang="en-US" sz="1400" dirty="0" smtClean="0"/>
              <a:t>), </a:t>
            </a:r>
            <a:endParaRPr lang="sr-Latn-RS" sz="1400" dirty="0" smtClean="0"/>
          </a:p>
          <a:p>
            <a:pPr lvl="1"/>
            <a:r>
              <a:rPr lang="en-US" sz="1400" dirty="0" smtClean="0"/>
              <a:t>u </a:t>
            </a:r>
            <a:r>
              <a:rPr lang="en-US" sz="1400" dirty="0" err="1"/>
              <a:t>uslovima</a:t>
            </a:r>
            <a:r>
              <a:rPr lang="en-US" sz="1400" dirty="0"/>
              <a:t> </a:t>
            </a:r>
            <a:r>
              <a:rPr lang="en-US" sz="1400" dirty="0" err="1"/>
              <a:t>protoka</a:t>
            </a:r>
            <a:r>
              <a:rPr lang="en-US" sz="1400" dirty="0"/>
              <a:t> </a:t>
            </a:r>
            <a:r>
              <a:rPr lang="en-US" sz="1400" dirty="0" err="1"/>
              <a:t>Q</a:t>
            </a:r>
            <a:r>
              <a:rPr lang="en-US" sz="1400" baseline="-25000" dirty="0" err="1"/>
              <a:t>0.01</a:t>
            </a:r>
            <a:r>
              <a:rPr lang="en-US" sz="1400" baseline="-25000" dirty="0"/>
              <a:t>%</a:t>
            </a:r>
            <a:r>
              <a:rPr lang="en-US" sz="1400" dirty="0"/>
              <a:t>=9450 </a:t>
            </a:r>
            <a:r>
              <a:rPr lang="en-US" sz="1400" dirty="0" err="1"/>
              <a:t>m³</a:t>
            </a:r>
            <a:r>
              <a:rPr lang="en-US" sz="1400" dirty="0"/>
              <a:t>/s </a:t>
            </a:r>
            <a:r>
              <a:rPr lang="en-US" sz="1400" dirty="0" err="1"/>
              <a:t>pri</a:t>
            </a:r>
            <a:r>
              <a:rPr lang="en-US" sz="1400" dirty="0"/>
              <a:t> </a:t>
            </a:r>
            <a:r>
              <a:rPr lang="en-US" sz="1400" dirty="0" err="1"/>
              <a:t>nivou</a:t>
            </a:r>
            <a:r>
              <a:rPr lang="en-US" sz="1400" dirty="0"/>
              <a:t> u </a:t>
            </a:r>
            <a:r>
              <a:rPr lang="en-US" sz="1400" dirty="0" err="1"/>
              <a:t>akumulaciji</a:t>
            </a:r>
            <a:r>
              <a:rPr lang="en-US" sz="1400" dirty="0"/>
              <a:t> od 18.80 m BAS (</a:t>
            </a:r>
            <a:r>
              <a:rPr lang="en-US" sz="1400" dirty="0" err="1" smtClean="0"/>
              <a:t>KMU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600" dirty="0" err="1"/>
              <a:t>Savremeni</a:t>
            </a:r>
            <a:r>
              <a:rPr lang="en-US" sz="1600" dirty="0"/>
              <a:t> </a:t>
            </a:r>
            <a:r>
              <a:rPr lang="en-US" sz="1600" dirty="0" err="1"/>
              <a:t>inženjerski</a:t>
            </a:r>
            <a:r>
              <a:rPr lang="en-US" sz="1600" dirty="0"/>
              <a:t> </a:t>
            </a:r>
            <a:r>
              <a:rPr lang="en-US" sz="1600" dirty="0" err="1"/>
              <a:t>standardi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zakoni</a:t>
            </a:r>
            <a:r>
              <a:rPr lang="en-US" sz="1600" dirty="0"/>
              <a:t> </a:t>
            </a:r>
            <a:r>
              <a:rPr lang="en-US" sz="1600" dirty="0" err="1"/>
              <a:t>preporučuju</a:t>
            </a:r>
            <a:r>
              <a:rPr lang="en-US" sz="1600" dirty="0"/>
              <a:t> </a:t>
            </a:r>
            <a:r>
              <a:rPr lang="en-US" sz="1600" dirty="0" err="1"/>
              <a:t>upotrebu</a:t>
            </a:r>
            <a:r>
              <a:rPr lang="en-US" sz="1600" dirty="0"/>
              <a:t> </a:t>
            </a:r>
            <a:r>
              <a:rPr lang="en-US" sz="1600" dirty="0" err="1"/>
              <a:t>nešto</a:t>
            </a:r>
            <a:r>
              <a:rPr lang="en-US" sz="1600" dirty="0"/>
              <a:t> </a:t>
            </a:r>
            <a:r>
              <a:rPr lang="en-US" sz="1600" dirty="0" err="1"/>
              <a:t>strožijeg</a:t>
            </a:r>
            <a:r>
              <a:rPr lang="en-US" sz="1600" dirty="0"/>
              <a:t> </a:t>
            </a:r>
            <a:r>
              <a:rPr lang="en-US" sz="1600" dirty="0" err="1"/>
              <a:t>kriterijuma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 smtClean="0"/>
              <a:t>dimenzionisanje</a:t>
            </a:r>
            <a:r>
              <a:rPr lang="sr-Latn-RS" sz="1600" dirty="0" smtClean="0"/>
              <a:t> – upotrebu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PMF</a:t>
            </a:r>
            <a:r>
              <a:rPr lang="en-US" sz="1600" dirty="0" smtClean="0"/>
              <a:t>=12800 </a:t>
            </a:r>
            <a:r>
              <a:rPr lang="en-US" sz="1600" dirty="0" err="1" smtClean="0"/>
              <a:t>m³</a:t>
            </a:r>
            <a:r>
              <a:rPr lang="en-US" sz="1600" dirty="0" smtClean="0"/>
              <a:t>/s</a:t>
            </a:r>
            <a:r>
              <a:rPr lang="sr-Latn-RS" sz="1600" dirty="0" smtClean="0"/>
              <a:t> (maksimalna velika voda)</a:t>
            </a:r>
            <a:r>
              <a:rPr lang="en-US" sz="1600" dirty="0" smtClean="0"/>
              <a:t> </a:t>
            </a:r>
            <a:endParaRPr lang="sr-Latn-RS" sz="1600" dirty="0" smtClean="0"/>
          </a:p>
          <a:p>
            <a:r>
              <a:rPr lang="en-US" sz="1600" b="1" dirty="0" err="1" smtClean="0">
                <a:solidFill>
                  <a:schemeClr val="accent1"/>
                </a:solidFill>
              </a:rPr>
              <a:t>Svrha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ovih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modelskih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ispitivanja</a:t>
            </a:r>
            <a:r>
              <a:rPr lang="sr-Latn-RS" sz="1600" dirty="0" smtClean="0"/>
              <a:t>: </a:t>
            </a:r>
            <a:r>
              <a:rPr lang="en-US" sz="1600" dirty="0" smtClean="0"/>
              <a:t>prover</a:t>
            </a:r>
            <a:r>
              <a:rPr lang="sr-Latn-RS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err="1"/>
              <a:t>mogućnosti</a:t>
            </a:r>
            <a:r>
              <a:rPr lang="en-US" sz="1600" dirty="0"/>
              <a:t> </a:t>
            </a:r>
            <a:r>
              <a:rPr lang="en-US" sz="1600" dirty="0" err="1"/>
              <a:t>propuštanja</a:t>
            </a:r>
            <a:r>
              <a:rPr lang="en-US" sz="1600" dirty="0"/>
              <a:t> </a:t>
            </a:r>
            <a:r>
              <a:rPr lang="en-US" sz="1600" dirty="0" err="1"/>
              <a:t>maksimalne</a:t>
            </a:r>
            <a:r>
              <a:rPr lang="en-US" sz="1600" dirty="0"/>
              <a:t> </a:t>
            </a:r>
            <a:r>
              <a:rPr lang="en-US" sz="1600" dirty="0" err="1"/>
              <a:t>velike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r>
              <a:rPr lang="en-US" sz="1600" dirty="0"/>
              <a:t> (</a:t>
            </a:r>
            <a:r>
              <a:rPr lang="en-US" sz="1600" dirty="0" err="1"/>
              <a:t>PMF</a:t>
            </a:r>
            <a:r>
              <a:rPr lang="en-US" sz="1600" dirty="0"/>
              <a:t>) </a:t>
            </a:r>
            <a:r>
              <a:rPr lang="en-US" sz="1600" dirty="0" err="1"/>
              <a:t>kroz</a:t>
            </a:r>
            <a:r>
              <a:rPr lang="en-US" sz="1600" dirty="0"/>
              <a:t> </a:t>
            </a:r>
            <a:r>
              <a:rPr lang="en-US" sz="1600" dirty="0" err="1"/>
              <a:t>postojeće</a:t>
            </a:r>
            <a:r>
              <a:rPr lang="en-US" sz="1600" dirty="0"/>
              <a:t> </a:t>
            </a:r>
            <a:r>
              <a:rPr lang="en-US" sz="1600" dirty="0" err="1"/>
              <a:t>objekte</a:t>
            </a:r>
            <a:r>
              <a:rPr lang="en-US" sz="1600" dirty="0"/>
              <a:t>,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čemu</a:t>
            </a:r>
            <a:r>
              <a:rPr lang="en-US" sz="1600" dirty="0"/>
              <a:t> je </a:t>
            </a:r>
            <a:r>
              <a:rPr lang="en-US" sz="1600" dirty="0" err="1"/>
              <a:t>dozvoljeno</a:t>
            </a:r>
            <a:r>
              <a:rPr lang="en-US" sz="1600" dirty="0"/>
              <a:t> </a:t>
            </a:r>
            <a:r>
              <a:rPr lang="en-US" sz="1600" dirty="0" err="1"/>
              <a:t>podizanje</a:t>
            </a:r>
            <a:r>
              <a:rPr lang="en-US" sz="1600" dirty="0"/>
              <a:t> </a:t>
            </a:r>
            <a:r>
              <a:rPr lang="en-US" sz="1600" dirty="0" err="1"/>
              <a:t>nivoa</a:t>
            </a:r>
            <a:r>
              <a:rPr lang="en-US" sz="1600" dirty="0"/>
              <a:t> u </a:t>
            </a:r>
            <a:r>
              <a:rPr lang="en-US" sz="1600" dirty="0" err="1"/>
              <a:t>akumulaciji</a:t>
            </a:r>
            <a:r>
              <a:rPr lang="en-US" sz="1600" dirty="0"/>
              <a:t> do 20.9 m BAS.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000" b="1" smtClean="0"/>
              <a:t>Fizički model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57400"/>
          </a:xfrm>
        </p:spPr>
        <p:txBody>
          <a:bodyPr>
            <a:noAutofit/>
          </a:bodyPr>
          <a:lstStyle/>
          <a:p>
            <a:r>
              <a:rPr lang="en-US" sz="1800"/>
              <a:t>Fizički model prelivnog dela brane Riga (u razmeri 1:60, u Frudovoj sličnosti), izgrađen je u hidrauličkoj laboratoriji Instituta za vodoprivredu "Jaroslav Černi" (Beograd, Srbija) tokom februara </a:t>
            </a:r>
            <a:r>
              <a:rPr lang="en-US" sz="1800" smtClean="0"/>
              <a:t>2016.godine. </a:t>
            </a:r>
            <a:endParaRPr lang="en-US" sz="1800"/>
          </a:p>
          <a:p>
            <a:r>
              <a:rPr lang="en-US" sz="1800"/>
              <a:t>Na modelu je predstavljen deo akumulacije dužine 380 m, preliv, hidroelektrana, slapište, odvodna vada i nizvodna rečna deonica u dužini od 610 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116" descr="IMAG0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524250"/>
            <a:ext cx="5249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1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Određivanje krive protoka donje vode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 err="1"/>
              <a:t>Svrhа</a:t>
            </a:r>
            <a:r>
              <a:rPr lang="sr-Cyrl-CS" dirty="0"/>
              <a:t> </a:t>
            </a:r>
            <a:r>
              <a:rPr lang="en-US" dirty="0" err="1"/>
              <a:t>kalibracije</a:t>
            </a:r>
            <a:r>
              <a:rPr lang="sr-Cyrl-CS" dirty="0"/>
              <a:t> </a:t>
            </a:r>
            <a:r>
              <a:rPr lang="sr-Cyrl-CS" dirty="0" err="1" smtClean="0"/>
              <a:t>mоdеlа</a:t>
            </a:r>
            <a:r>
              <a:rPr lang="sr-Latn-RS" dirty="0" smtClean="0"/>
              <a:t>: </a:t>
            </a:r>
            <a:r>
              <a:rPr lang="sr-Cyrl-CS" dirty="0" err="1" smtClean="0"/>
              <a:t>pоstizаnjе</a:t>
            </a:r>
            <a:r>
              <a:rPr lang="sr-Cyrl-CS" dirty="0" smtClean="0"/>
              <a:t> </a:t>
            </a:r>
            <a:r>
              <a:rPr lang="sr-Cyrl-CS" dirty="0" err="1"/>
              <a:t>sličnоsti</a:t>
            </a:r>
            <a:r>
              <a:rPr lang="sr-Cyrl-CS" dirty="0"/>
              <a:t> </a:t>
            </a:r>
            <a:r>
              <a:rPr lang="sr-Cyrl-CS" dirty="0" err="1"/>
              <a:t>izmеđu</a:t>
            </a:r>
            <a:r>
              <a:rPr lang="sr-Cyrl-CS" dirty="0"/>
              <a:t> </a:t>
            </a:r>
            <a:r>
              <a:rPr lang="sr-Cyrl-CS" dirty="0" err="1"/>
              <a:t>struјаnjа</a:t>
            </a:r>
            <a:r>
              <a:rPr lang="sr-Cyrl-CS" dirty="0"/>
              <a:t> u </a:t>
            </a:r>
            <a:r>
              <a:rPr lang="sr-Cyrl-CS" dirty="0" err="1"/>
              <a:t>prirоdi</a:t>
            </a:r>
            <a:r>
              <a:rPr lang="sr-Cyrl-CS" dirty="0"/>
              <a:t> (</a:t>
            </a:r>
            <a:r>
              <a:rPr lang="sr-Cyrl-CS" dirty="0" err="1"/>
              <a:t>nа</a:t>
            </a:r>
            <a:r>
              <a:rPr lang="sr-Cyrl-CS" dirty="0"/>
              <a:t> </a:t>
            </a:r>
            <a:r>
              <a:rPr lang="sr-Cyrl-CS" dirty="0" err="1"/>
              <a:t>оbјеktu</a:t>
            </a:r>
            <a:r>
              <a:rPr lang="sr-Cyrl-CS" dirty="0"/>
              <a:t>) i </a:t>
            </a:r>
            <a:r>
              <a:rPr lang="sr-Cyrl-CS" dirty="0" err="1"/>
              <a:t>nа</a:t>
            </a:r>
            <a:r>
              <a:rPr lang="sr-Cyrl-CS" dirty="0"/>
              <a:t> </a:t>
            </a:r>
            <a:r>
              <a:rPr lang="en-US" dirty="0" err="1"/>
              <a:t>hidrauli</a:t>
            </a:r>
            <a:r>
              <a:rPr lang="sr-Cyrl-CS" dirty="0"/>
              <a:t>č</a:t>
            </a:r>
            <a:r>
              <a:rPr lang="en-US" dirty="0" err="1"/>
              <a:t>kom</a:t>
            </a:r>
            <a:r>
              <a:rPr lang="sr-Cyrl-CS" dirty="0"/>
              <a:t> </a:t>
            </a:r>
            <a:r>
              <a:rPr lang="sr-Cyrl-CS" dirty="0" err="1"/>
              <a:t>mоdеlu</a:t>
            </a:r>
            <a:r>
              <a:rPr lang="sr-Cyrl-CS" dirty="0" smtClean="0"/>
              <a:t>.</a:t>
            </a:r>
            <a:endParaRPr lang="sr-Latn-RS" dirty="0" smtClean="0"/>
          </a:p>
          <a:p>
            <a:r>
              <a:rPr lang="sr-Cyrl-CS" dirty="0" err="1" smtClean="0"/>
              <a:t>Zа</a:t>
            </a:r>
            <a:r>
              <a:rPr lang="sr-Cyrl-CS" dirty="0" smtClean="0"/>
              <a:t> </a:t>
            </a:r>
            <a:r>
              <a:rPr lang="sr-Cyrl-CS" dirty="0" err="1"/>
              <a:t>оbјеktе</a:t>
            </a:r>
            <a:r>
              <a:rPr lang="sr-Cyrl-CS" dirty="0"/>
              <a:t> </a:t>
            </a:r>
            <a:r>
              <a:rPr lang="sr-Cyrl-CS" dirty="0" err="1"/>
              <a:t>оvоg</a:t>
            </a:r>
            <a:r>
              <a:rPr lang="sr-Cyrl-CS" dirty="0"/>
              <a:t> </a:t>
            </a:r>
            <a:r>
              <a:rPr lang="sr-Cyrl-CS" dirty="0" err="1"/>
              <a:t>tipа</a:t>
            </a:r>
            <a:r>
              <a:rPr lang="sr-Cyrl-CS" dirty="0"/>
              <a:t>, </a:t>
            </a:r>
            <a:r>
              <a:rPr lang="en-US" dirty="0" err="1"/>
              <a:t>kalibracijom</a:t>
            </a:r>
            <a:r>
              <a:rPr lang="sr-Cyrl-CS" dirty="0"/>
              <a:t> (</a:t>
            </a:r>
            <a:r>
              <a:rPr lang="sr-Cyrl-CS" dirty="0" err="1"/>
              <a:t>tаrirаnjеm</a:t>
            </a:r>
            <a:r>
              <a:rPr lang="sr-Cyrl-CS" dirty="0"/>
              <a:t>) је </a:t>
            </a:r>
            <a:r>
              <a:rPr lang="sr-Cyrl-CS" dirty="0" err="1"/>
              <a:t>pоtrеbnо</a:t>
            </a:r>
            <a:r>
              <a:rPr lang="sr-Cyrl-CS" dirty="0"/>
              <a:t> </a:t>
            </a:r>
            <a:r>
              <a:rPr lang="sr-Cyrl-CS" dirty="0" err="1"/>
              <a:t>pоstići</a:t>
            </a:r>
            <a:r>
              <a:rPr lang="sr-Cyrl-CS" dirty="0"/>
              <a:t> </a:t>
            </a:r>
            <a:r>
              <a:rPr lang="sr-Cyrl-CS" dirty="0" err="1"/>
              <a:t>zаdоvоlјаvајuću</a:t>
            </a:r>
            <a:r>
              <a:rPr lang="sr-Cyrl-CS" dirty="0"/>
              <a:t> </a:t>
            </a:r>
            <a:r>
              <a:rPr lang="sr-Cyrl-CS" dirty="0" err="1"/>
              <a:t>sličnоst</a:t>
            </a:r>
            <a:r>
              <a:rPr lang="sr-Cyrl-CS" dirty="0"/>
              <a:t> </a:t>
            </a:r>
            <a:r>
              <a:rPr lang="sr-Cyrl-CS" dirty="0" err="1"/>
              <a:t>nivоа</a:t>
            </a:r>
            <a:r>
              <a:rPr lang="sr-Cyrl-CS" dirty="0"/>
              <a:t> i </a:t>
            </a:r>
            <a:r>
              <a:rPr lang="sr-Cyrl-CS" dirty="0" err="1"/>
              <a:t>prоticаја</a:t>
            </a:r>
            <a:r>
              <a:rPr lang="sr-Cyrl-CS" dirty="0"/>
              <a:t> </a:t>
            </a:r>
            <a:r>
              <a:rPr lang="sr-Cyrl-CS" dirty="0" err="1"/>
              <a:t>vоdе</a:t>
            </a:r>
            <a:r>
              <a:rPr lang="sr-Cyrl-CS" dirty="0"/>
              <a:t>.</a:t>
            </a:r>
            <a:endParaRPr lang="en-US" dirty="0"/>
          </a:p>
          <a:p>
            <a:r>
              <a:rPr lang="sr-Cyrl-CS" dirty="0" err="1"/>
              <a:t>Sličnоst</a:t>
            </a:r>
            <a:r>
              <a:rPr lang="sr-Cyrl-CS" dirty="0"/>
              <a:t> u </a:t>
            </a:r>
            <a:r>
              <a:rPr lang="sr-Cyrl-CS" dirty="0" err="1"/>
              <a:t>pоglеdu</a:t>
            </a:r>
            <a:r>
              <a:rPr lang="sr-Cyrl-CS" dirty="0"/>
              <a:t> </a:t>
            </a:r>
            <a:r>
              <a:rPr lang="sr-Cyrl-CS" dirty="0" err="1" smtClean="0"/>
              <a:t>prоticаја</a:t>
            </a:r>
            <a:r>
              <a:rPr lang="sr-Cyrl-CS" dirty="0" smtClean="0"/>
              <a:t> </a:t>
            </a:r>
            <a:endParaRPr lang="en-US" dirty="0"/>
          </a:p>
          <a:p>
            <a:r>
              <a:rPr lang="en-US" dirty="0"/>
              <a:t>S</a:t>
            </a:r>
            <a:r>
              <a:rPr lang="sr-Cyrl-CS" dirty="0" err="1"/>
              <a:t>ličnоst</a:t>
            </a:r>
            <a:r>
              <a:rPr lang="sr-Cyrl-CS" dirty="0"/>
              <a:t> u </a:t>
            </a:r>
            <a:r>
              <a:rPr lang="sr-Cyrl-CS" dirty="0" err="1"/>
              <a:t>pоglеdu</a:t>
            </a:r>
            <a:r>
              <a:rPr lang="sr-Cyrl-CS" dirty="0"/>
              <a:t> </a:t>
            </a:r>
            <a:r>
              <a:rPr lang="sr-Cyrl-CS" dirty="0" err="1"/>
              <a:t>nivоа</a:t>
            </a:r>
            <a:r>
              <a:rPr lang="sr-Cyrl-CS" dirty="0"/>
              <a:t> </a:t>
            </a:r>
            <a:r>
              <a:rPr lang="sr-Cyrl-CS" dirty="0" err="1" smtClean="0"/>
              <a:t>vоdе</a:t>
            </a:r>
            <a:r>
              <a:rPr lang="sr-Latn-RS" dirty="0" smtClean="0"/>
              <a:t> - </a:t>
            </a:r>
            <a:r>
              <a:rPr lang="sr-Cyrl-CS" dirty="0" err="1" smtClean="0"/>
              <a:t>zаdоvоlјеnjе</a:t>
            </a:r>
            <a:r>
              <a:rPr lang="sr-Cyrl-CS" dirty="0" smtClean="0"/>
              <a:t> </a:t>
            </a:r>
            <a:r>
              <a:rPr lang="sr-Cyrl-CS" dirty="0" err="1"/>
              <a:t>nizvоdnоg</a:t>
            </a:r>
            <a:r>
              <a:rPr lang="sr-Cyrl-CS" dirty="0"/>
              <a:t> </a:t>
            </a:r>
            <a:r>
              <a:rPr lang="sr-Cyrl-CS" dirty="0" err="1"/>
              <a:t>grаničnоg</a:t>
            </a:r>
            <a:r>
              <a:rPr lang="sr-Cyrl-CS" dirty="0"/>
              <a:t> </a:t>
            </a:r>
            <a:r>
              <a:rPr lang="sr-Cyrl-CS" dirty="0" err="1"/>
              <a:t>uslоvа</a:t>
            </a:r>
            <a:r>
              <a:rPr lang="sr-Cyrl-CS" dirty="0"/>
              <a:t> </a:t>
            </a:r>
            <a:r>
              <a:rPr lang="sr-Cyrl-CS" dirty="0" err="1"/>
              <a:t>nа</a:t>
            </a:r>
            <a:r>
              <a:rPr lang="sr-Cyrl-CS" dirty="0"/>
              <a:t> </a:t>
            </a:r>
            <a:r>
              <a:rPr lang="sr-Cyrl-CS" dirty="0" err="1" smtClean="0"/>
              <a:t>mоdеlu</a:t>
            </a:r>
            <a:r>
              <a:rPr lang="sr-Latn-RS" dirty="0" smtClean="0"/>
              <a:t> </a:t>
            </a:r>
          </a:p>
          <a:p>
            <a:r>
              <a:rPr lang="sr-Latn-RS" dirty="0" smtClean="0"/>
              <a:t>Imajući </a:t>
            </a:r>
            <a:r>
              <a:rPr lang="sr-Latn-RS" dirty="0"/>
              <a:t>u vidu blizinu Baltičkog mora i malu </a:t>
            </a:r>
            <a:r>
              <a:rPr lang="sr-Latn-RS" dirty="0" err="1"/>
              <a:t>denivelaciju</a:t>
            </a:r>
            <a:r>
              <a:rPr lang="sr-Latn-RS" dirty="0"/>
              <a:t> duž rečnog toka, uticaji oscilacija nivoa mora su morali biti uzeti u obzir tokom proračuna. </a:t>
            </a:r>
            <a:endParaRPr lang="sr-Latn-RS" dirty="0" smtClean="0"/>
          </a:p>
          <a:p>
            <a:r>
              <a:rPr lang="sr-Latn-RS" dirty="0" smtClean="0"/>
              <a:t>Kao </a:t>
            </a:r>
            <a:r>
              <a:rPr lang="sr-Latn-RS" dirty="0"/>
              <a:t>ulazni podaci korišćeni su prosečni višegodišnji podaci o mesečnim minimalnim i maksimalnim vrednostima nivoa Baltičkog mora na mestu ušća </a:t>
            </a:r>
            <a:r>
              <a:rPr lang="sr-Latn-RS" dirty="0" err="1"/>
              <a:t>Daugave</a:t>
            </a:r>
            <a:r>
              <a:rPr lang="sr-Latn-RS" dirty="0"/>
              <a:t>, kao i podaci o geometriji rečnih profila na deonici između nizvodnog graničnog profila i Baltičkog </a:t>
            </a:r>
            <a:r>
              <a:rPr lang="sr-Latn-RS" dirty="0" smtClean="0"/>
              <a:t>mora. </a:t>
            </a:r>
            <a:endParaRPr lang="en-US" dirty="0"/>
          </a:p>
          <a:p>
            <a:r>
              <a:rPr lang="sr-Latn-RS" dirty="0" err="1" smtClean="0"/>
              <a:t>HEC</a:t>
            </a:r>
            <a:r>
              <a:rPr lang="sr-Latn-RS" dirty="0" smtClean="0"/>
              <a:t>-RAS</a:t>
            </a:r>
          </a:p>
          <a:p>
            <a:r>
              <a:rPr lang="sr-Latn-RS" dirty="0" smtClean="0"/>
              <a:t>dva </a:t>
            </a:r>
            <a:r>
              <a:rPr lang="sr-Latn-RS" dirty="0"/>
              <a:t>granična slučaja:</a:t>
            </a:r>
            <a:endParaRPr lang="en-US" dirty="0"/>
          </a:p>
          <a:p>
            <a:pPr lvl="1"/>
            <a:r>
              <a:rPr lang="en-US" dirty="0" smtClean="0"/>
              <a:t>MIN</a:t>
            </a:r>
            <a:r>
              <a:rPr lang="en-US" dirty="0"/>
              <a:t>: </a:t>
            </a:r>
            <a:r>
              <a:rPr lang="en-US" dirty="0" err="1"/>
              <a:t>Z</a:t>
            </a:r>
            <a:r>
              <a:rPr lang="en-US" baseline="-25000" dirty="0" err="1"/>
              <a:t>B</a:t>
            </a:r>
            <a:r>
              <a:rPr lang="en-US" dirty="0"/>
              <a:t> = -1.01 m BAS (</a:t>
            </a:r>
            <a:r>
              <a:rPr lang="en-US" dirty="0" err="1"/>
              <a:t>minimalni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Baltičkog</a:t>
            </a:r>
            <a:r>
              <a:rPr lang="en-US" dirty="0"/>
              <a:t> mora), </a:t>
            </a:r>
            <a:r>
              <a:rPr lang="en-US" dirty="0" err="1"/>
              <a:t>n</a:t>
            </a:r>
            <a:r>
              <a:rPr lang="en-US" baseline="-25000" dirty="0" err="1"/>
              <a:t>mch</a:t>
            </a:r>
            <a:r>
              <a:rPr lang="en-US" dirty="0"/>
              <a:t>=0.02 m</a:t>
            </a:r>
            <a:r>
              <a:rPr lang="en-US" baseline="30000" dirty="0"/>
              <a:t>-1/3</a:t>
            </a:r>
            <a:r>
              <a:rPr lang="en-US" dirty="0"/>
              <a:t>s, n</a:t>
            </a:r>
            <a:r>
              <a:rPr lang="en-US" baseline="-25000" dirty="0"/>
              <a:t>ob</a:t>
            </a:r>
            <a:r>
              <a:rPr lang="en-US" dirty="0"/>
              <a:t>=0.10 m</a:t>
            </a:r>
            <a:r>
              <a:rPr lang="en-US" baseline="30000" dirty="0"/>
              <a:t>-1/3</a:t>
            </a:r>
            <a:r>
              <a:rPr lang="en-US" dirty="0"/>
              <a:t>s,</a:t>
            </a:r>
          </a:p>
          <a:p>
            <a:pPr lvl="1"/>
            <a:r>
              <a:rPr lang="en-US" dirty="0"/>
              <a:t>MAX: </a:t>
            </a:r>
            <a:r>
              <a:rPr lang="en-US" dirty="0" err="1"/>
              <a:t>Z</a:t>
            </a:r>
            <a:r>
              <a:rPr lang="en-US" baseline="-25000" dirty="0" err="1"/>
              <a:t>B</a:t>
            </a:r>
            <a:r>
              <a:rPr lang="en-US" dirty="0"/>
              <a:t>= +2.11 m BAS (</a:t>
            </a: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Baltičkog</a:t>
            </a:r>
            <a:r>
              <a:rPr lang="en-US" dirty="0"/>
              <a:t> mora), </a:t>
            </a:r>
            <a:r>
              <a:rPr lang="en-US" dirty="0" err="1"/>
              <a:t>n</a:t>
            </a:r>
            <a:r>
              <a:rPr lang="en-US" baseline="-25000" dirty="0" err="1"/>
              <a:t>mch</a:t>
            </a:r>
            <a:r>
              <a:rPr lang="en-US" dirty="0"/>
              <a:t>=0.03 m</a:t>
            </a:r>
            <a:r>
              <a:rPr lang="en-US" baseline="30000" dirty="0"/>
              <a:t>-1/3</a:t>
            </a:r>
            <a:r>
              <a:rPr lang="en-US" dirty="0"/>
              <a:t>s, n</a:t>
            </a:r>
            <a:r>
              <a:rPr lang="en-US" baseline="-25000" dirty="0"/>
              <a:t>ob</a:t>
            </a:r>
            <a:r>
              <a:rPr lang="en-US" dirty="0"/>
              <a:t>=0.10 m</a:t>
            </a:r>
            <a:r>
              <a:rPr lang="en-US" baseline="30000" dirty="0"/>
              <a:t>-1/3</a:t>
            </a:r>
            <a:r>
              <a:rPr lang="en-US" dirty="0"/>
              <a:t>s,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242852"/>
                </a:solidFill>
              </a:rPr>
              <a:t>Određivanje krive protoka donje vode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F7E1-4E8B-4618-B5AE-3C741BC9B9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218723" cy="39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5871</TotalTime>
  <Words>1951</Words>
  <Application>Microsoft Office PowerPoint</Application>
  <PresentationFormat>On-screen Show (4:3)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Adjacency</vt:lpstr>
      <vt:lpstr>HIDRAULIČKA MODELSKA ISPITIVANJA HE RIGA  Danica Starinac, Dragiša Žugić, Predrag Vojt, Dimitrije Mladenović</vt:lpstr>
      <vt:lpstr>Sadržaj</vt:lpstr>
      <vt:lpstr>Uvod</vt:lpstr>
      <vt:lpstr>Uvod</vt:lpstr>
      <vt:lpstr>PowerPoint Presentation</vt:lpstr>
      <vt:lpstr>Uvod</vt:lpstr>
      <vt:lpstr>Fizički model</vt:lpstr>
      <vt:lpstr>Određivanje krive protoka donje vode</vt:lpstr>
      <vt:lpstr>Određivanje krive protoka donje vode</vt:lpstr>
      <vt:lpstr>Rezultati modelskih ispitivanja</vt:lpstr>
      <vt:lpstr>Rezultati modelskih ispitivanja</vt:lpstr>
      <vt:lpstr>Rezultati modelskih ispitivanja</vt:lpstr>
      <vt:lpstr>Rezultati modelskih ispitivanja</vt:lpstr>
      <vt:lpstr>Rezultati modelskih ispitivanja</vt:lpstr>
      <vt:lpstr>Rezultati modelskih ispitivanja</vt:lpstr>
      <vt:lpstr>Rezultati modelskih ispitivanja</vt:lpstr>
      <vt:lpstr>PowerPoint Presentation</vt:lpstr>
      <vt:lpstr>Rezultati modelskih ispitivanja</vt:lpstr>
      <vt:lpstr>PowerPoint Presentation</vt:lpstr>
      <vt:lpstr>Rezultati modelskih ispitivanja</vt:lpstr>
      <vt:lpstr>Rezultati modelskih ispitivanja</vt:lpstr>
      <vt:lpstr>PowerPoint Presentation</vt:lpstr>
      <vt:lpstr>ZAKLJUČAK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Merenja u otvorenim tokovima dovodnog sistema hidroelektrane "Perućica''</dc:title>
  <dc:creator>Danica Starinac</dc:creator>
  <cp:lastModifiedBy>Nemadzija</cp:lastModifiedBy>
  <cp:revision>301</cp:revision>
  <dcterms:created xsi:type="dcterms:W3CDTF">2012-10-08T10:39:31Z</dcterms:created>
  <dcterms:modified xsi:type="dcterms:W3CDTF">2017-05-08T17:54:40Z</dcterms:modified>
</cp:coreProperties>
</file>