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77" r:id="rId2"/>
    <p:sldId id="257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7">
          <p15:clr>
            <a:srgbClr val="A4A3A4"/>
          </p15:clr>
        </p15:guide>
        <p15:guide id="2" orient="horz" pos="799">
          <p15:clr>
            <a:srgbClr val="A4A3A4"/>
          </p15:clr>
        </p15:guide>
        <p15:guide id="3" orient="horz" pos="998">
          <p15:clr>
            <a:srgbClr val="A4A3A4"/>
          </p15:clr>
        </p15:guide>
        <p15:guide id="4" pos="16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A12B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95210" autoAdjust="0"/>
  </p:normalViewPr>
  <p:slideViewPr>
    <p:cSldViewPr showGuides="1">
      <p:cViewPr varScale="1">
        <p:scale>
          <a:sx n="88" d="100"/>
          <a:sy n="88" d="100"/>
        </p:scale>
        <p:origin x="1698" y="66"/>
      </p:cViewPr>
      <p:guideLst>
        <p:guide orient="horz" pos="487"/>
        <p:guide orient="horz" pos="799"/>
        <p:guide orient="horz" pos="998"/>
        <p:guide pos="16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2" d="100"/>
          <a:sy n="92" d="100"/>
        </p:scale>
        <p:origin x="-3750" y="-126"/>
      </p:cViewPr>
      <p:guideLst>
        <p:guide orient="horz" pos="3126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03BD0-A574-417D-A1C6-5E01F6B9EFDA}" type="datetimeFigureOut">
              <a:rPr lang="sl-SI" smtClean="0"/>
              <a:t>22.5.2017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D8A2-2041-4AAF-B50E-C463013307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7754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60F69-D0CC-4AC6-BDB8-D6693FF472E9}" type="datetimeFigureOut">
              <a:rPr lang="sl-SI" smtClean="0"/>
              <a:t>22.5.2017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721D7-A75E-40D3-B69C-8CDC088C83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320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Mr.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Speaker</a:t>
            </a:r>
            <a:r>
              <a:rPr lang="sl-SI" baseline="0" dirty="0" smtClean="0"/>
              <a:t>, </a:t>
            </a:r>
            <a:r>
              <a:rPr lang="sl-SI" baseline="0" dirty="0" err="1" smtClean="0"/>
              <a:t>thank</a:t>
            </a:r>
            <a:r>
              <a:rPr lang="sl-SI" baseline="0" dirty="0" smtClean="0"/>
              <a:t> </a:t>
            </a:r>
            <a:r>
              <a:rPr lang="sl-SI" baseline="0" dirty="0" err="1" smtClean="0"/>
              <a:t>you</a:t>
            </a:r>
            <a:r>
              <a:rPr lang="sl-SI" baseline="0" dirty="0" smtClean="0"/>
              <a:t> </a:t>
            </a:r>
            <a:r>
              <a:rPr lang="sl-SI" baseline="0" dirty="0" err="1" smtClean="0"/>
              <a:t>for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introduction</a:t>
            </a:r>
            <a:endParaRPr lang="sl-SI" dirty="0" smtClean="0"/>
          </a:p>
          <a:p>
            <a:r>
              <a:rPr lang="sl-SI" dirty="0" err="1" smtClean="0"/>
              <a:t>Dear</a:t>
            </a:r>
            <a:r>
              <a:rPr lang="sl-SI" baseline="0" dirty="0" smtClean="0"/>
              <a:t> </a:t>
            </a:r>
            <a:r>
              <a:rPr lang="sl-SI" baseline="0" dirty="0" err="1" smtClean="0"/>
              <a:t>participants</a:t>
            </a:r>
            <a:r>
              <a:rPr lang="sl-SI" baseline="0" dirty="0" smtClean="0"/>
              <a:t>,</a:t>
            </a:r>
          </a:p>
          <a:p>
            <a:r>
              <a:rPr lang="sl-SI" dirty="0" err="1" smtClean="0"/>
              <a:t>My</a:t>
            </a:r>
            <a:r>
              <a:rPr lang="sl-SI" dirty="0" smtClean="0"/>
              <a:t> </a:t>
            </a:r>
            <a:r>
              <a:rPr lang="sl-SI" dirty="0" err="1" smtClean="0"/>
              <a:t>presentation</a:t>
            </a:r>
            <a:r>
              <a:rPr lang="sl-SI" baseline="0" dirty="0" smtClean="0"/>
              <a:t> </a:t>
            </a:r>
            <a:r>
              <a:rPr lang="sl-SI" baseline="0" dirty="0" err="1" smtClean="0"/>
              <a:t>will</a:t>
            </a:r>
            <a:r>
              <a:rPr lang="sl-SI" baseline="0" dirty="0" smtClean="0"/>
              <a:t> be </a:t>
            </a:r>
            <a:r>
              <a:rPr lang="sl-SI" baseline="0" dirty="0" err="1" smtClean="0"/>
              <a:t>about</a:t>
            </a:r>
            <a:r>
              <a:rPr lang="sl-SI" baseline="0" dirty="0" smtClean="0"/>
              <a:t> </a:t>
            </a:r>
            <a:r>
              <a:rPr lang="sl-SI" baseline="0" dirty="0" err="1" smtClean="0"/>
              <a:t>water</a:t>
            </a:r>
            <a:r>
              <a:rPr lang="sl-SI" baseline="0" dirty="0" smtClean="0"/>
              <a:t> </a:t>
            </a:r>
            <a:r>
              <a:rPr lang="sl-SI" baseline="0" dirty="0" err="1" smtClean="0"/>
              <a:t>hammer</a:t>
            </a:r>
            <a:r>
              <a:rPr lang="sl-SI" baseline="0" dirty="0" smtClean="0"/>
              <a:t> </a:t>
            </a:r>
            <a:r>
              <a:rPr lang="sl-SI" baseline="0" dirty="0" err="1" smtClean="0"/>
              <a:t>control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stretegies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of</a:t>
            </a:r>
            <a:r>
              <a:rPr lang="sl-SI" baseline="0" dirty="0" smtClean="0"/>
              <a:t> Kaplan turbine </a:t>
            </a:r>
            <a:r>
              <a:rPr lang="sl-SI" baseline="0" dirty="0" err="1" smtClean="0"/>
              <a:t>hydropower</a:t>
            </a:r>
            <a:r>
              <a:rPr lang="sl-SI" baseline="0" dirty="0" smtClean="0"/>
              <a:t> </a:t>
            </a:r>
            <a:r>
              <a:rPr lang="sl-SI" baseline="0" dirty="0" err="1" smtClean="0"/>
              <a:t>plants</a:t>
            </a:r>
            <a:r>
              <a:rPr lang="sl-SI" baseline="0" dirty="0" smtClean="0"/>
              <a:t> in </a:t>
            </a:r>
            <a:r>
              <a:rPr lang="sl-SI" baseline="0" dirty="0" err="1" smtClean="0"/>
              <a:t>Slovenia</a:t>
            </a:r>
            <a:r>
              <a:rPr lang="sl-SI" baseline="0" dirty="0" smtClean="0"/>
              <a:t>.</a:t>
            </a:r>
          </a:p>
          <a:p>
            <a:endParaRPr lang="sl-SI" b="1" dirty="0" smtClean="0"/>
          </a:p>
          <a:p>
            <a:r>
              <a:rPr lang="sl-SI" b="1" dirty="0" err="1" smtClean="0"/>
              <a:t>Gospodine</a:t>
            </a:r>
            <a:r>
              <a:rPr lang="sl-SI" b="1" dirty="0" smtClean="0"/>
              <a:t> </a:t>
            </a:r>
            <a:r>
              <a:rPr lang="sl-SI" b="1" dirty="0" err="1" smtClean="0"/>
              <a:t>predsedavajući</a:t>
            </a:r>
            <a:r>
              <a:rPr lang="sl-SI" b="1" dirty="0" smtClean="0"/>
              <a:t>, hvala za </a:t>
            </a:r>
            <a:r>
              <a:rPr lang="sl-SI" b="1" dirty="0" err="1" smtClean="0"/>
              <a:t>uvođenje</a:t>
            </a: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err="1" smtClean="0"/>
              <a:t>Poštovani</a:t>
            </a:r>
            <a:r>
              <a:rPr lang="sl-SI" b="1" dirty="0" smtClean="0"/>
              <a:t> </a:t>
            </a:r>
            <a:r>
              <a:rPr lang="sl-SI" b="1" dirty="0" err="1" smtClean="0"/>
              <a:t>učesnici</a:t>
            </a:r>
            <a:r>
              <a:rPr lang="sl-SI" b="1" dirty="0" smtClean="0"/>
              <a:t>,</a:t>
            </a:r>
            <a:br>
              <a:rPr lang="sl-SI" b="1" dirty="0" smtClean="0"/>
            </a:br>
            <a:r>
              <a:rPr lang="sl-SI" b="1" dirty="0" smtClean="0"/>
              <a:t>Moja prezentacija </a:t>
            </a:r>
            <a:r>
              <a:rPr lang="sl-SI" b="1" dirty="0" err="1" smtClean="0"/>
              <a:t>će</a:t>
            </a:r>
            <a:r>
              <a:rPr lang="sl-SI" b="1" dirty="0" smtClean="0"/>
              <a:t> biti oko kontrole </a:t>
            </a:r>
            <a:r>
              <a:rPr lang="sl-SI" b="1" dirty="0" err="1" smtClean="0"/>
              <a:t>tranzijenta</a:t>
            </a:r>
            <a:r>
              <a:rPr lang="sl-SI" b="1" dirty="0" smtClean="0"/>
              <a:t> kot Kaplan turbinama u </a:t>
            </a:r>
            <a:r>
              <a:rPr lang="sl-SI" b="1" dirty="0" err="1" smtClean="0"/>
              <a:t>hidroelektrane</a:t>
            </a:r>
            <a:r>
              <a:rPr lang="sl-SI" b="1" dirty="0" smtClean="0"/>
              <a:t> u Sloveniji.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721D7-A75E-40D3-B69C-8CDC088C834F}" type="slidenum">
              <a:rPr lang="sl-SI" smtClean="0"/>
              <a:t>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2956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sl-SI" baseline="0" dirty="0" smtClean="0"/>
              <a:t>3.4 </a:t>
            </a:r>
            <a:r>
              <a:rPr lang="sl-SI" baseline="0" dirty="0" err="1" smtClean="0"/>
              <a:t>Case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study</a:t>
            </a:r>
            <a:r>
              <a:rPr lang="sl-SI" baseline="0" dirty="0" smtClean="0"/>
              <a:t> 2: Krško HPP – </a:t>
            </a:r>
            <a:r>
              <a:rPr lang="sl-SI" baseline="0" dirty="0" err="1" smtClean="0"/>
              <a:t>Unified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design</a:t>
            </a:r>
            <a:endParaRPr lang="sl-SI" baseline="0" dirty="0" smtClean="0"/>
          </a:p>
          <a:p>
            <a:pPr marL="0" indent="0">
              <a:buFontTx/>
              <a:buNone/>
            </a:pPr>
            <a:r>
              <a:rPr lang="sl-SI" baseline="0" dirty="0" smtClean="0"/>
              <a:t>On </a:t>
            </a:r>
            <a:r>
              <a:rPr lang="sl-SI" baseline="0" dirty="0" err="1" smtClean="0"/>
              <a:t>this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slide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we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see</a:t>
            </a:r>
            <a:r>
              <a:rPr lang="sl-SI" baseline="0" dirty="0" smtClean="0"/>
              <a:t> general (</a:t>
            </a:r>
            <a:r>
              <a:rPr lang="sl-SI" baseline="0" dirty="0" err="1" smtClean="0"/>
              <a:t>unified</a:t>
            </a:r>
            <a:r>
              <a:rPr lang="sl-SI" baseline="0" dirty="0" smtClean="0"/>
              <a:t>) </a:t>
            </a:r>
            <a:r>
              <a:rPr lang="sl-SI" baseline="0" dirty="0" err="1" smtClean="0"/>
              <a:t>desing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of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HPP Krško.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same </a:t>
            </a:r>
            <a:r>
              <a:rPr lang="sl-SI" baseline="0" dirty="0" err="1" smtClean="0"/>
              <a:t>design</a:t>
            </a:r>
            <a:r>
              <a:rPr lang="sl-SI" baseline="0" dirty="0" smtClean="0"/>
              <a:t> is </a:t>
            </a:r>
            <a:r>
              <a:rPr lang="sl-SI" baseline="0" dirty="0" err="1" smtClean="0"/>
              <a:t>also</a:t>
            </a:r>
            <a:r>
              <a:rPr lang="sl-SI" baseline="0" dirty="0" smtClean="0"/>
              <a:t> used </a:t>
            </a:r>
            <a:r>
              <a:rPr lang="sl-SI" baseline="0" dirty="0" err="1" smtClean="0"/>
              <a:t>for</a:t>
            </a:r>
            <a:r>
              <a:rPr lang="sl-SI" baseline="0" dirty="0" smtClean="0"/>
              <a:t> 2 </a:t>
            </a:r>
            <a:r>
              <a:rPr lang="sl-SI" baseline="0" dirty="0" err="1" smtClean="0"/>
              <a:t>others</a:t>
            </a:r>
            <a:r>
              <a:rPr lang="sl-SI" baseline="0" dirty="0" smtClean="0"/>
              <a:t> HPP</a:t>
            </a:r>
          </a:p>
          <a:p>
            <a:pPr marL="0" indent="0">
              <a:buFontTx/>
              <a:buNone/>
            </a:pPr>
            <a:r>
              <a:rPr lang="sl-SI" baseline="0" dirty="0" smtClean="0"/>
              <a:t>Dam </a:t>
            </a:r>
            <a:r>
              <a:rPr lang="sl-SI" baseline="0" dirty="0" err="1" smtClean="0"/>
              <a:t>section</a:t>
            </a:r>
            <a:r>
              <a:rPr lang="sl-SI" baseline="0" dirty="0" smtClean="0"/>
              <a:t> on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left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side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with</a:t>
            </a:r>
            <a:r>
              <a:rPr lang="sl-SI" baseline="0" dirty="0" smtClean="0"/>
              <a:t> 5 </a:t>
            </a:r>
            <a:r>
              <a:rPr lang="sl-SI" baseline="0" dirty="0" err="1" smtClean="0"/>
              <a:t>gates</a:t>
            </a:r>
            <a:r>
              <a:rPr lang="sl-SI" baseline="0" dirty="0" smtClean="0"/>
              <a:t> (</a:t>
            </a:r>
            <a:r>
              <a:rPr lang="sl-SI" baseline="0" dirty="0" err="1" smtClean="0"/>
              <a:t>over</a:t>
            </a:r>
            <a:r>
              <a:rPr lang="sl-SI" baseline="0" dirty="0" smtClean="0"/>
              <a:t> </a:t>
            </a:r>
            <a:r>
              <a:rPr lang="sl-SI" baseline="0" dirty="0" err="1" smtClean="0"/>
              <a:t>flow</a:t>
            </a:r>
            <a:r>
              <a:rPr lang="sl-SI" baseline="0" dirty="0" smtClean="0"/>
              <a:t>) </a:t>
            </a:r>
            <a:r>
              <a:rPr lang="sl-SI" baseline="0" dirty="0" err="1" smtClean="0"/>
              <a:t>section</a:t>
            </a:r>
            <a:r>
              <a:rPr lang="sl-SI" baseline="0" dirty="0" smtClean="0"/>
              <a:t>, </a:t>
            </a:r>
            <a:r>
              <a:rPr lang="sl-SI" baseline="0" dirty="0" err="1" smtClean="0"/>
              <a:t>powerhouse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section</a:t>
            </a:r>
            <a:r>
              <a:rPr lang="sl-SI" baseline="0" dirty="0" smtClean="0"/>
              <a:t> </a:t>
            </a:r>
            <a:r>
              <a:rPr lang="sl-SI" baseline="0" dirty="0" err="1" smtClean="0"/>
              <a:t>with</a:t>
            </a:r>
            <a:r>
              <a:rPr lang="sl-SI" baseline="0" dirty="0" smtClean="0"/>
              <a:t> 3 Kaplan </a:t>
            </a:r>
            <a:r>
              <a:rPr lang="sl-SI" baseline="0" dirty="0" err="1" smtClean="0"/>
              <a:t>units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and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errection</a:t>
            </a:r>
            <a:r>
              <a:rPr lang="sl-SI" baseline="0" dirty="0" smtClean="0"/>
              <a:t> </a:t>
            </a:r>
            <a:r>
              <a:rPr lang="sl-SI" baseline="0" dirty="0" err="1" smtClean="0"/>
              <a:t>plateau</a:t>
            </a:r>
            <a:r>
              <a:rPr lang="sl-SI" baseline="0" dirty="0" smtClean="0"/>
              <a:t>.</a:t>
            </a:r>
          </a:p>
          <a:p>
            <a:pPr marL="0" indent="0">
              <a:buFontTx/>
              <a:buNone/>
            </a:pPr>
            <a:r>
              <a:rPr lang="sl-SI" baseline="0" dirty="0" err="1" smtClean="0"/>
              <a:t>This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type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of</a:t>
            </a:r>
            <a:r>
              <a:rPr lang="sl-SI" baseline="0" dirty="0" smtClean="0"/>
              <a:t> </a:t>
            </a:r>
            <a:r>
              <a:rPr lang="sl-SI" baseline="0" dirty="0" err="1" smtClean="0"/>
              <a:t>design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saves</a:t>
            </a:r>
            <a:r>
              <a:rPr lang="sl-SI" baseline="0" dirty="0" smtClean="0"/>
              <a:t> </a:t>
            </a:r>
            <a:r>
              <a:rPr lang="sl-SI" baseline="0" dirty="0" err="1" smtClean="0"/>
              <a:t>cost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and</a:t>
            </a:r>
            <a:r>
              <a:rPr lang="sl-SI" baseline="0" dirty="0" smtClean="0"/>
              <a:t> time; in </a:t>
            </a:r>
            <a:r>
              <a:rPr lang="sl-SI" baseline="0" dirty="0" err="1" smtClean="0"/>
              <a:t>civil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and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engineering</a:t>
            </a:r>
            <a:r>
              <a:rPr lang="sl-SI" baseline="0" dirty="0" smtClean="0"/>
              <a:t> </a:t>
            </a:r>
            <a:r>
              <a:rPr lang="sl-SI" baseline="0" dirty="0" err="1" smtClean="0"/>
              <a:t>works</a:t>
            </a:r>
            <a:r>
              <a:rPr lang="sl-SI" baseline="0" dirty="0" smtClean="0"/>
              <a:t>. </a:t>
            </a:r>
          </a:p>
          <a:p>
            <a:pPr marL="0" indent="0">
              <a:buFontTx/>
              <a:buNone/>
            </a:pPr>
            <a:endParaRPr lang="sl-SI" b="1" dirty="0" smtClean="0"/>
          </a:p>
          <a:p>
            <a:pPr marL="0" indent="0">
              <a:buFontTx/>
              <a:buNone/>
            </a:pPr>
            <a:r>
              <a:rPr lang="sl-SI" b="1" dirty="0" smtClean="0"/>
              <a:t>3.4 </a:t>
            </a:r>
            <a:r>
              <a:rPr lang="sl-SI" b="1" dirty="0" err="1" smtClean="0"/>
              <a:t>Studija</a:t>
            </a:r>
            <a:r>
              <a:rPr lang="sl-SI" b="1" dirty="0" smtClean="0"/>
              <a:t> slučaja 2: Brežice HE - </a:t>
            </a:r>
            <a:r>
              <a:rPr lang="sl-SI" b="1" dirty="0" err="1" smtClean="0"/>
              <a:t>Ujedinjen</a:t>
            </a:r>
            <a:r>
              <a:rPr lang="sl-SI" b="1" dirty="0" smtClean="0"/>
              <a:t> dizajn</a:t>
            </a:r>
            <a:br>
              <a:rPr lang="sl-SI" b="1" dirty="0" smtClean="0"/>
            </a:br>
            <a:r>
              <a:rPr lang="sl-SI" b="1" dirty="0" err="1" smtClean="0"/>
              <a:t>Ujedinjen</a:t>
            </a:r>
            <a:r>
              <a:rPr lang="sl-SI" b="1" dirty="0" smtClean="0"/>
              <a:t> dizajn od HE Krško. Isti dizajn je </a:t>
            </a:r>
            <a:r>
              <a:rPr lang="sl-SI" b="1" dirty="0" err="1" smtClean="0"/>
              <a:t>takođe</a:t>
            </a:r>
            <a:r>
              <a:rPr lang="sl-SI" b="1" dirty="0" smtClean="0"/>
              <a:t> koristi se za 2 drugi HE</a:t>
            </a:r>
            <a:br>
              <a:rPr lang="sl-SI" b="1" dirty="0" smtClean="0"/>
            </a:br>
            <a:r>
              <a:rPr lang="sl-SI" b="1" dirty="0" smtClean="0"/>
              <a:t>Brana na </a:t>
            </a:r>
            <a:r>
              <a:rPr lang="sl-SI" b="1" dirty="0" err="1" smtClean="0"/>
              <a:t>levoj</a:t>
            </a:r>
            <a:r>
              <a:rPr lang="sl-SI" b="1" dirty="0" smtClean="0"/>
              <a:t> strani </a:t>
            </a:r>
            <a:r>
              <a:rPr lang="sl-SI" b="1" dirty="0" err="1" smtClean="0"/>
              <a:t>sa</a:t>
            </a:r>
            <a:r>
              <a:rPr lang="sl-SI" b="1" dirty="0" smtClean="0"/>
              <a:t> 5 zapornicama. Strojarna </a:t>
            </a:r>
            <a:r>
              <a:rPr lang="sl-SI" b="1" dirty="0" err="1" smtClean="0"/>
              <a:t>sa</a:t>
            </a:r>
            <a:r>
              <a:rPr lang="sl-SI" b="1" dirty="0" smtClean="0"/>
              <a:t> 3 Kaplan </a:t>
            </a:r>
            <a:r>
              <a:rPr lang="sl-SI" b="1" dirty="0" err="1" smtClean="0"/>
              <a:t>jedinicama</a:t>
            </a:r>
            <a:r>
              <a:rPr lang="sl-SI" b="1" dirty="0" smtClean="0"/>
              <a:t>.</a:t>
            </a:r>
            <a:br>
              <a:rPr lang="sl-SI" b="1" dirty="0" smtClean="0"/>
            </a:br>
            <a:r>
              <a:rPr lang="sl-SI" b="1" dirty="0" err="1" smtClean="0"/>
              <a:t>Ova</a:t>
            </a:r>
            <a:r>
              <a:rPr lang="sl-SI" b="1" dirty="0" smtClean="0"/>
              <a:t> vrsta dizajna </a:t>
            </a:r>
            <a:r>
              <a:rPr lang="sl-SI" b="1" dirty="0" err="1" smtClean="0"/>
              <a:t>uštedi</a:t>
            </a:r>
            <a:r>
              <a:rPr lang="sl-SI" b="1" dirty="0" smtClean="0"/>
              <a:t> </a:t>
            </a:r>
            <a:r>
              <a:rPr lang="sl-SI" b="1" dirty="0" err="1" smtClean="0"/>
              <a:t>troškove</a:t>
            </a:r>
            <a:r>
              <a:rPr lang="sl-SI" b="1" dirty="0" smtClean="0"/>
              <a:t> i vreme; u </a:t>
            </a:r>
            <a:r>
              <a:rPr lang="sl-SI" b="1" dirty="0" err="1" smtClean="0"/>
              <a:t>građevinskih</a:t>
            </a:r>
            <a:r>
              <a:rPr lang="sl-SI" b="1" dirty="0" smtClean="0"/>
              <a:t> i strojarskimi</a:t>
            </a:r>
            <a:r>
              <a:rPr lang="sl-SI" b="1" baseline="0" dirty="0" smtClean="0"/>
              <a:t> </a:t>
            </a:r>
            <a:r>
              <a:rPr lang="sl-SI" b="1" dirty="0" err="1" smtClean="0"/>
              <a:t>radova</a:t>
            </a:r>
            <a:r>
              <a:rPr lang="sl-SI" b="1" dirty="0" smtClean="0"/>
              <a:t>.</a:t>
            </a:r>
            <a:endParaRPr lang="sl-SI" b="1" baseline="0" dirty="0" smtClean="0"/>
          </a:p>
          <a:p>
            <a:pPr marL="171450" indent="-171450">
              <a:buFontTx/>
              <a:buChar char="-"/>
            </a:pPr>
            <a:endParaRPr lang="sl-SI" dirty="0" smtClean="0"/>
          </a:p>
          <a:p>
            <a:pPr marL="171450" indent="-171450">
              <a:buFontTx/>
              <a:buChar char="-"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721D7-A75E-40D3-B69C-8CDC088C834F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9851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sl-SI" baseline="0" dirty="0" smtClean="0"/>
              <a:t>3.5 </a:t>
            </a:r>
            <a:r>
              <a:rPr lang="sl-SI" baseline="0" dirty="0" err="1" smtClean="0"/>
              <a:t>Case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study</a:t>
            </a:r>
            <a:r>
              <a:rPr lang="sl-SI" baseline="0" dirty="0" smtClean="0"/>
              <a:t> 2: Krško HPP – </a:t>
            </a:r>
            <a:r>
              <a:rPr lang="sl-SI" baseline="0" dirty="0" err="1" smtClean="0"/>
              <a:t>Transient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operation</a:t>
            </a:r>
            <a:endParaRPr lang="sl-SI" baseline="0" dirty="0" smtClean="0"/>
          </a:p>
          <a:p>
            <a:pPr marL="0" indent="0">
              <a:buFontTx/>
              <a:buNone/>
            </a:pPr>
            <a:r>
              <a:rPr lang="sl-SI" baseline="0" dirty="0" err="1" smtClean="0"/>
              <a:t>Here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we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see</a:t>
            </a:r>
            <a:r>
              <a:rPr lang="sl-SI" baseline="0" dirty="0" smtClean="0"/>
              <a:t> a general </a:t>
            </a:r>
            <a:r>
              <a:rPr lang="sl-SI" baseline="0" dirty="0" err="1" smtClean="0"/>
              <a:t>record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of</a:t>
            </a:r>
            <a:r>
              <a:rPr lang="sl-SI" baseline="0" dirty="0" smtClean="0"/>
              <a:t> a </a:t>
            </a:r>
            <a:r>
              <a:rPr lang="sl-SI" baseline="0" dirty="0" err="1" smtClean="0"/>
              <a:t>transient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operation</a:t>
            </a:r>
            <a:r>
              <a:rPr lang="sl-SI" baseline="0" dirty="0" smtClean="0"/>
              <a:t> </a:t>
            </a:r>
            <a:r>
              <a:rPr lang="sl-SI" baseline="0" dirty="0" err="1" smtClean="0"/>
              <a:t>during</a:t>
            </a:r>
            <a:r>
              <a:rPr lang="sl-SI" baseline="0" dirty="0" smtClean="0"/>
              <a:t> </a:t>
            </a:r>
            <a:r>
              <a:rPr lang="sl-SI" baseline="0" dirty="0" err="1" smtClean="0"/>
              <a:t>emergency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shut</a:t>
            </a:r>
            <a:r>
              <a:rPr lang="sl-SI" baseline="0" dirty="0" smtClean="0"/>
              <a:t> </a:t>
            </a:r>
            <a:r>
              <a:rPr lang="sl-SI" baseline="0" dirty="0" err="1" smtClean="0"/>
              <a:t>down</a:t>
            </a:r>
            <a:r>
              <a:rPr lang="sl-SI" baseline="0" dirty="0" smtClean="0"/>
              <a:t>. </a:t>
            </a:r>
          </a:p>
          <a:p>
            <a:pPr marL="0" indent="0">
              <a:buFontTx/>
              <a:buNone/>
            </a:pPr>
            <a:r>
              <a:rPr lang="sl-SI" baseline="0" dirty="0" err="1" smtClean="0"/>
              <a:t>Closing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of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guide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vanes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and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opening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of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runner</a:t>
            </a:r>
            <a:r>
              <a:rPr lang="sl-SI" baseline="0" dirty="0" smtClean="0"/>
              <a:t> </a:t>
            </a:r>
            <a:r>
              <a:rPr lang="sl-SI" baseline="0" dirty="0" err="1" smtClean="0"/>
              <a:t>blades</a:t>
            </a:r>
            <a:r>
              <a:rPr lang="sl-SI" baseline="0" dirty="0" smtClean="0"/>
              <a:t>. </a:t>
            </a:r>
          </a:p>
          <a:p>
            <a:pPr marL="0" indent="0">
              <a:buFontTx/>
              <a:buNone/>
            </a:pPr>
            <a:r>
              <a:rPr lang="sl-SI" baseline="0" dirty="0" smtClean="0"/>
              <a:t>Rise </a:t>
            </a:r>
            <a:r>
              <a:rPr lang="sl-SI" baseline="0" dirty="0" err="1" smtClean="0"/>
              <a:t>of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rotational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speed</a:t>
            </a:r>
            <a:r>
              <a:rPr lang="sl-SI" baseline="0" dirty="0" smtClean="0"/>
              <a:t> rise, </a:t>
            </a:r>
            <a:r>
              <a:rPr lang="sl-SI" baseline="0" dirty="0" err="1" smtClean="0"/>
              <a:t>pressure</a:t>
            </a:r>
            <a:r>
              <a:rPr lang="sl-SI" baseline="0" dirty="0" smtClean="0"/>
              <a:t> in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spiral </a:t>
            </a:r>
            <a:r>
              <a:rPr lang="sl-SI" baseline="0" dirty="0" err="1" smtClean="0"/>
              <a:t>case</a:t>
            </a:r>
            <a:r>
              <a:rPr lang="sl-SI" baseline="0" dirty="0" smtClean="0"/>
              <a:t>.</a:t>
            </a:r>
          </a:p>
          <a:p>
            <a:pPr marL="0" indent="0">
              <a:buFontTx/>
              <a:buNone/>
            </a:pPr>
            <a:r>
              <a:rPr lang="sl-SI" baseline="0" dirty="0" err="1" smtClean="0"/>
              <a:t>Change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of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axial</a:t>
            </a:r>
            <a:r>
              <a:rPr lang="sl-SI" baseline="0" dirty="0" smtClean="0"/>
              <a:t> </a:t>
            </a:r>
            <a:r>
              <a:rPr lang="sl-SI" baseline="0" dirty="0" err="1" smtClean="0"/>
              <a:t>hydraulic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thrust</a:t>
            </a:r>
            <a:r>
              <a:rPr lang="sl-SI" baseline="0" dirty="0" smtClean="0"/>
              <a:t> </a:t>
            </a:r>
            <a:r>
              <a:rPr lang="sl-SI" baseline="0" dirty="0" err="1" smtClean="0"/>
              <a:t>can</a:t>
            </a:r>
            <a:r>
              <a:rPr lang="sl-SI" baseline="0" dirty="0" smtClean="0"/>
              <a:t> </a:t>
            </a:r>
            <a:r>
              <a:rPr lang="sl-SI" baseline="0" dirty="0" err="1" smtClean="0"/>
              <a:t>be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seen</a:t>
            </a:r>
            <a:r>
              <a:rPr lang="sl-SI" baseline="0" dirty="0" smtClean="0"/>
              <a:t>. </a:t>
            </a:r>
            <a:r>
              <a:rPr lang="sl-SI" baseline="0" dirty="0" err="1" smtClean="0"/>
              <a:t>Force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acting</a:t>
            </a:r>
            <a:r>
              <a:rPr lang="sl-SI" baseline="0" dirty="0" smtClean="0"/>
              <a:t> </a:t>
            </a:r>
            <a:r>
              <a:rPr lang="sl-SI" baseline="0" dirty="0" err="1" smtClean="0"/>
              <a:t>downward</a:t>
            </a:r>
            <a:r>
              <a:rPr lang="sl-SI" baseline="0" dirty="0" smtClean="0"/>
              <a:t> is negative.</a:t>
            </a:r>
          </a:p>
          <a:p>
            <a:pPr marL="0" indent="0">
              <a:buFontTx/>
              <a:buNone/>
            </a:pPr>
            <a:r>
              <a:rPr lang="sl-SI" baseline="0" dirty="0" err="1" smtClean="0"/>
              <a:t>Comparison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of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measured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and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calculated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results</a:t>
            </a:r>
            <a:r>
              <a:rPr lang="sl-SI" baseline="0" dirty="0" smtClean="0"/>
              <a:t> are </a:t>
            </a:r>
            <a:r>
              <a:rPr lang="sl-SI" baseline="0" dirty="0" err="1" smtClean="0"/>
              <a:t>presented</a:t>
            </a:r>
            <a:r>
              <a:rPr lang="sl-SI" baseline="0" dirty="0" smtClean="0"/>
              <a:t> in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paper</a:t>
            </a:r>
            <a:r>
              <a:rPr lang="sl-SI" baseline="0" dirty="0" smtClean="0"/>
              <a:t>.</a:t>
            </a:r>
          </a:p>
          <a:p>
            <a:pPr marL="0" indent="0">
              <a:buFontTx/>
              <a:buNone/>
            </a:pPr>
            <a:endParaRPr lang="sl-SI" b="1" dirty="0" smtClean="0"/>
          </a:p>
          <a:p>
            <a:pPr marL="0" indent="0">
              <a:buFontTx/>
              <a:buNone/>
            </a:pPr>
            <a:r>
              <a:rPr lang="sl-SI" b="1" dirty="0" smtClean="0"/>
              <a:t>3.5 </a:t>
            </a:r>
            <a:r>
              <a:rPr lang="sl-SI" b="1" dirty="0" err="1" smtClean="0"/>
              <a:t>Studija</a:t>
            </a:r>
            <a:r>
              <a:rPr lang="sl-SI" b="1" dirty="0" smtClean="0"/>
              <a:t> slučaja 2: Brežice HE – </a:t>
            </a:r>
            <a:r>
              <a:rPr lang="sl-SI" b="1" dirty="0" err="1" smtClean="0"/>
              <a:t>Tranzijentni</a:t>
            </a:r>
            <a:r>
              <a:rPr lang="sl-SI" b="1" dirty="0" smtClean="0"/>
              <a:t> rad</a:t>
            </a:r>
          </a:p>
          <a:p>
            <a:pPr marL="0" indent="0">
              <a:buFontTx/>
              <a:buNone/>
            </a:pPr>
            <a:r>
              <a:rPr lang="sl-SI" b="1" dirty="0" err="1" smtClean="0"/>
              <a:t>Ovde</a:t>
            </a:r>
            <a:r>
              <a:rPr lang="sl-SI" b="1" dirty="0" smtClean="0"/>
              <a:t> vidimo generalni zapis </a:t>
            </a:r>
            <a:r>
              <a:rPr lang="sl-SI" b="1" dirty="0" err="1" smtClean="0"/>
              <a:t>tranzijentnog</a:t>
            </a:r>
            <a:r>
              <a:rPr lang="sl-SI" b="1" dirty="0" smtClean="0"/>
              <a:t> rada tokom </a:t>
            </a:r>
            <a:r>
              <a:rPr lang="sl-SI" b="1" dirty="0" err="1" smtClean="0"/>
              <a:t>izvanrednog</a:t>
            </a:r>
            <a:r>
              <a:rPr lang="sl-SI" b="1" baseline="0" dirty="0" smtClean="0"/>
              <a:t> ustavljanja hidroelektrarne</a:t>
            </a:r>
            <a:r>
              <a:rPr lang="sl-SI" b="1" dirty="0" smtClean="0"/>
              <a:t>.</a:t>
            </a:r>
            <a:br>
              <a:rPr lang="sl-SI" b="1" dirty="0" smtClean="0"/>
            </a:br>
            <a:r>
              <a:rPr lang="sl-SI" b="1" dirty="0" err="1" smtClean="0"/>
              <a:t>Zatvaranje</a:t>
            </a:r>
            <a:r>
              <a:rPr lang="sl-SI" b="1" dirty="0" smtClean="0"/>
              <a:t> </a:t>
            </a:r>
            <a:r>
              <a:rPr lang="sl-SI" b="1" dirty="0" err="1" smtClean="0"/>
              <a:t>vodeće</a:t>
            </a:r>
            <a:r>
              <a:rPr lang="sl-SI" b="1" dirty="0" smtClean="0"/>
              <a:t> lopatice i </a:t>
            </a:r>
            <a:r>
              <a:rPr lang="sl-SI" b="1" dirty="0" err="1" smtClean="0"/>
              <a:t>otvaranje</a:t>
            </a:r>
            <a:r>
              <a:rPr lang="sl-SI" b="1" dirty="0" smtClean="0"/>
              <a:t> lopatica </a:t>
            </a:r>
            <a:r>
              <a:rPr lang="sl-SI" b="1" dirty="0" err="1" smtClean="0"/>
              <a:t>radnog</a:t>
            </a:r>
            <a:r>
              <a:rPr lang="sl-SI" b="1" dirty="0" smtClean="0"/>
              <a:t> kola.</a:t>
            </a:r>
            <a:br>
              <a:rPr lang="sl-SI" b="1" dirty="0" smtClean="0"/>
            </a:br>
            <a:r>
              <a:rPr lang="sl-SI" b="1" dirty="0" smtClean="0"/>
              <a:t>Porast brzine </a:t>
            </a:r>
            <a:r>
              <a:rPr lang="sl-SI" b="1" dirty="0" err="1" smtClean="0"/>
              <a:t>vrtnje</a:t>
            </a:r>
            <a:r>
              <a:rPr lang="sl-SI" b="1" baseline="0" dirty="0" smtClean="0"/>
              <a:t> i </a:t>
            </a:r>
            <a:r>
              <a:rPr lang="sl-SI" b="1" dirty="0" smtClean="0"/>
              <a:t>pritiska u spirali.</a:t>
            </a:r>
            <a:br>
              <a:rPr lang="sl-SI" b="1" dirty="0" smtClean="0"/>
            </a:br>
            <a:r>
              <a:rPr lang="sl-SI" b="1" dirty="0" err="1" smtClean="0"/>
              <a:t>Promena</a:t>
            </a:r>
            <a:r>
              <a:rPr lang="sl-SI" b="1" dirty="0" smtClean="0"/>
              <a:t> </a:t>
            </a:r>
            <a:r>
              <a:rPr lang="sl-SI" b="1" dirty="0" err="1" smtClean="0"/>
              <a:t>aksijalne</a:t>
            </a:r>
            <a:r>
              <a:rPr lang="sl-SI" b="1" dirty="0" smtClean="0"/>
              <a:t> </a:t>
            </a:r>
            <a:r>
              <a:rPr lang="sl-SI" b="1" dirty="0" err="1" smtClean="0"/>
              <a:t>hidraulične</a:t>
            </a:r>
            <a:r>
              <a:rPr lang="sl-SI" b="1" baseline="0" dirty="0" smtClean="0"/>
              <a:t> sile</a:t>
            </a:r>
            <a:r>
              <a:rPr lang="sl-SI" b="1" dirty="0" smtClean="0"/>
              <a:t> potiska može da se vidi. Sila </a:t>
            </a:r>
            <a:r>
              <a:rPr lang="sl-SI" b="1" dirty="0" err="1" smtClean="0"/>
              <a:t>koja</a:t>
            </a:r>
            <a:r>
              <a:rPr lang="sl-SI" b="1" dirty="0" smtClean="0"/>
              <a:t> radi na dole je negativna.</a:t>
            </a:r>
            <a:br>
              <a:rPr lang="sl-SI" b="1" dirty="0" smtClean="0"/>
            </a:br>
            <a:r>
              <a:rPr lang="sl-SI" b="1" dirty="0" err="1" smtClean="0"/>
              <a:t>Poređenje</a:t>
            </a:r>
            <a:r>
              <a:rPr lang="sl-SI" b="1" dirty="0" smtClean="0"/>
              <a:t> </a:t>
            </a:r>
            <a:r>
              <a:rPr lang="sl-SI" b="1" dirty="0" err="1" smtClean="0"/>
              <a:t>izmerenih</a:t>
            </a:r>
            <a:r>
              <a:rPr lang="sl-SI" b="1" dirty="0" smtClean="0"/>
              <a:t> i </a:t>
            </a:r>
            <a:r>
              <a:rPr lang="sl-SI" b="1" dirty="0" err="1" smtClean="0"/>
              <a:t>izračunatih</a:t>
            </a:r>
            <a:r>
              <a:rPr lang="sl-SI" b="1" dirty="0" smtClean="0"/>
              <a:t> rezultata su prikazani u </a:t>
            </a:r>
            <a:r>
              <a:rPr lang="sl-SI" b="1" dirty="0" err="1" smtClean="0"/>
              <a:t>radu</a:t>
            </a:r>
            <a:r>
              <a:rPr lang="sl-SI" b="1" dirty="0" smtClean="0"/>
              <a:t>.</a:t>
            </a:r>
            <a:endParaRPr lang="sl-SI" b="1" baseline="0" dirty="0" smtClean="0"/>
          </a:p>
          <a:p>
            <a:pPr marL="171450" indent="-171450">
              <a:buFontTx/>
              <a:buChar char="-"/>
            </a:pPr>
            <a:endParaRPr lang="sl-SI" dirty="0" smtClean="0"/>
          </a:p>
          <a:p>
            <a:pPr marL="171450" indent="-171450">
              <a:buFontTx/>
              <a:buChar char="-"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721D7-A75E-40D3-B69C-8CDC088C834F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9851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sl-SI" baseline="0" dirty="0" smtClean="0"/>
              <a:t>3.6 </a:t>
            </a:r>
            <a:r>
              <a:rPr lang="sl-SI" baseline="0" dirty="0" err="1" smtClean="0"/>
              <a:t>Case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study</a:t>
            </a:r>
            <a:r>
              <a:rPr lang="sl-SI" baseline="0" dirty="0" smtClean="0"/>
              <a:t>: Plave II – </a:t>
            </a:r>
            <a:r>
              <a:rPr lang="sl-SI" baseline="0" dirty="0" err="1" smtClean="0"/>
              <a:t>Overwiev</a:t>
            </a:r>
            <a:endParaRPr lang="sl-SI" baseline="0" dirty="0" smtClean="0"/>
          </a:p>
          <a:p>
            <a:pPr marL="0" indent="0">
              <a:buFontTx/>
              <a:buNone/>
            </a:pPr>
            <a:r>
              <a:rPr lang="sl-SI" baseline="0" dirty="0" err="1" smtClean="0"/>
              <a:t>Development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of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Soča </a:t>
            </a:r>
            <a:r>
              <a:rPr lang="sl-SI" baseline="0" dirty="0" err="1" smtClean="0"/>
              <a:t>river</a:t>
            </a:r>
            <a:r>
              <a:rPr lang="sl-SI" baseline="0" dirty="0" smtClean="0"/>
              <a:t> </a:t>
            </a:r>
            <a:r>
              <a:rPr lang="sl-SI" baseline="0" dirty="0" err="1" smtClean="0"/>
              <a:t>basin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started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during</a:t>
            </a:r>
            <a:r>
              <a:rPr lang="sl-SI" baseline="0" dirty="0" smtClean="0"/>
              <a:t> WW1 &amp; 2. </a:t>
            </a:r>
            <a:r>
              <a:rPr lang="sl-SI" baseline="0" dirty="0" err="1" smtClean="0"/>
              <a:t>Desing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of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Plave II </a:t>
            </a:r>
            <a:r>
              <a:rPr lang="sl-SI" baseline="0" dirty="0" err="1" smtClean="0"/>
              <a:t>was</a:t>
            </a:r>
            <a:r>
              <a:rPr lang="sl-SI" baseline="0" dirty="0" smtClean="0"/>
              <a:t> </a:t>
            </a:r>
            <a:r>
              <a:rPr lang="sl-SI" baseline="0" dirty="0" err="1" smtClean="0"/>
              <a:t>based</a:t>
            </a:r>
            <a:r>
              <a:rPr lang="sl-SI" baseline="0" dirty="0" smtClean="0"/>
              <a:t>  on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available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potential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and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infrastructure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of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existing</a:t>
            </a:r>
            <a:r>
              <a:rPr lang="sl-SI" baseline="0" dirty="0" smtClean="0"/>
              <a:t> Plave I.</a:t>
            </a:r>
          </a:p>
          <a:p>
            <a:pPr marL="0" indent="0">
              <a:buFontTx/>
              <a:buNone/>
            </a:pPr>
            <a:r>
              <a:rPr lang="sl-SI" baseline="0" dirty="0" err="1" smtClean="0"/>
              <a:t>Tunnel</a:t>
            </a:r>
            <a:r>
              <a:rPr lang="sl-SI" baseline="0" dirty="0" smtClean="0"/>
              <a:t> </a:t>
            </a:r>
            <a:r>
              <a:rPr lang="sl-SI" baseline="0" dirty="0" err="1" smtClean="0"/>
              <a:t>construction</a:t>
            </a:r>
            <a:r>
              <a:rPr lang="sl-SI" baseline="0" dirty="0" smtClean="0"/>
              <a:t> </a:t>
            </a:r>
            <a:r>
              <a:rPr lang="sl-SI" baseline="0" dirty="0" err="1" smtClean="0"/>
              <a:t>using</a:t>
            </a:r>
            <a:r>
              <a:rPr lang="sl-SI" baseline="0" dirty="0" smtClean="0"/>
              <a:t> TBM </a:t>
            </a:r>
            <a:r>
              <a:rPr lang="sl-SI" baseline="0" dirty="0" err="1" smtClean="0"/>
              <a:t>method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for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first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and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only</a:t>
            </a:r>
            <a:r>
              <a:rPr lang="sl-SI" baseline="0" dirty="0" smtClean="0"/>
              <a:t> time in </a:t>
            </a:r>
            <a:r>
              <a:rPr lang="sl-SI" baseline="0" dirty="0" err="1" smtClean="0"/>
              <a:t>Slovenia</a:t>
            </a:r>
            <a:r>
              <a:rPr lang="sl-SI" baseline="0" dirty="0" smtClean="0"/>
              <a:t>.</a:t>
            </a:r>
          </a:p>
          <a:p>
            <a:pPr marL="0" indent="0">
              <a:buFontTx/>
              <a:buNone/>
            </a:pPr>
            <a:r>
              <a:rPr lang="sl-SI" baseline="0" dirty="0" err="1" smtClean="0"/>
              <a:t>Additional</a:t>
            </a:r>
            <a:r>
              <a:rPr lang="sl-SI" baseline="0" dirty="0" smtClean="0"/>
              <a:t> </a:t>
            </a:r>
            <a:r>
              <a:rPr lang="sl-SI" baseline="0" dirty="0" err="1" smtClean="0"/>
              <a:t>construction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of</a:t>
            </a:r>
            <a:r>
              <a:rPr lang="sl-SI" baseline="0" dirty="0" smtClean="0"/>
              <a:t> a </a:t>
            </a:r>
            <a:r>
              <a:rPr lang="sl-SI" baseline="0" dirty="0" err="1" smtClean="0"/>
              <a:t>surge</a:t>
            </a:r>
            <a:r>
              <a:rPr lang="sl-SI" baseline="0" dirty="0" smtClean="0"/>
              <a:t> tank.</a:t>
            </a:r>
          </a:p>
          <a:p>
            <a:pPr marL="0" indent="0">
              <a:buFontTx/>
              <a:buNone/>
            </a:pPr>
            <a:endParaRPr lang="sl-SI" b="1" dirty="0" smtClean="0"/>
          </a:p>
          <a:p>
            <a:pPr marL="0" indent="0">
              <a:buFontTx/>
              <a:buNone/>
            </a:pPr>
            <a:r>
              <a:rPr lang="sl-SI" b="1" dirty="0" smtClean="0"/>
              <a:t>3.6 </a:t>
            </a:r>
            <a:r>
              <a:rPr lang="sl-SI" b="1" dirty="0" err="1" smtClean="0"/>
              <a:t>Studija</a:t>
            </a:r>
            <a:r>
              <a:rPr lang="sl-SI" b="1" dirty="0" smtClean="0"/>
              <a:t> slučaja: Plavo III - Pregled</a:t>
            </a:r>
            <a:br>
              <a:rPr lang="sl-SI" b="1" dirty="0" smtClean="0"/>
            </a:br>
            <a:r>
              <a:rPr lang="sl-SI" b="1" dirty="0" smtClean="0"/>
              <a:t>Razvoj </a:t>
            </a:r>
            <a:r>
              <a:rPr lang="sl-SI" b="1" dirty="0" err="1" smtClean="0"/>
              <a:t>hidropotenciala</a:t>
            </a:r>
            <a:r>
              <a:rPr lang="sl-SI" b="1" dirty="0" smtClean="0"/>
              <a:t> na reki Soči počelo</a:t>
            </a:r>
            <a:r>
              <a:rPr lang="sl-SI" b="1" baseline="0" dirty="0" smtClean="0"/>
              <a:t> se</a:t>
            </a:r>
            <a:r>
              <a:rPr lang="sl-SI" b="1" dirty="0" smtClean="0"/>
              <a:t> tokom VV1 i 2. Dizajn na Plave II je osnovan na </a:t>
            </a:r>
            <a:r>
              <a:rPr lang="sl-SI" b="1" dirty="0" err="1" smtClean="0"/>
              <a:t>dostupnom</a:t>
            </a:r>
            <a:r>
              <a:rPr lang="sl-SI" b="1" dirty="0" smtClean="0"/>
              <a:t> </a:t>
            </a:r>
            <a:r>
              <a:rPr lang="sl-SI" b="1" dirty="0" err="1" smtClean="0"/>
              <a:t>potencijalu</a:t>
            </a:r>
            <a:r>
              <a:rPr lang="sl-SI" b="1" dirty="0" smtClean="0"/>
              <a:t> i infrastrukture </a:t>
            </a:r>
            <a:r>
              <a:rPr lang="sl-SI" b="1" dirty="0" err="1" smtClean="0"/>
              <a:t>postojeće</a:t>
            </a:r>
            <a:r>
              <a:rPr lang="sl-SI" b="1" dirty="0" smtClean="0"/>
              <a:t> HE Plave I.</a:t>
            </a:r>
            <a:br>
              <a:rPr lang="sl-SI" b="1" dirty="0" smtClean="0"/>
            </a:br>
            <a:r>
              <a:rPr lang="sl-SI" b="1" dirty="0" smtClean="0"/>
              <a:t>Tunela </a:t>
            </a:r>
            <a:r>
              <a:rPr lang="sl-SI" b="1" dirty="0" err="1" smtClean="0"/>
              <a:t>izgrađen</a:t>
            </a:r>
            <a:r>
              <a:rPr lang="sl-SI" b="1" dirty="0" smtClean="0"/>
              <a:t> je </a:t>
            </a:r>
            <a:r>
              <a:rPr lang="sl-SI" b="1" dirty="0" err="1" smtClean="0"/>
              <a:t>sa</a:t>
            </a:r>
            <a:r>
              <a:rPr lang="sl-SI" b="1" baseline="0" dirty="0" smtClean="0"/>
              <a:t> </a:t>
            </a:r>
            <a:r>
              <a:rPr lang="sl-SI" b="1" dirty="0" err="1" smtClean="0"/>
              <a:t>metodom</a:t>
            </a:r>
            <a:r>
              <a:rPr lang="sl-SI" b="1" dirty="0" smtClean="0"/>
              <a:t> TBM. To je prvi i </a:t>
            </a:r>
            <a:r>
              <a:rPr lang="sl-SI" b="1" dirty="0" err="1" smtClean="0"/>
              <a:t>jedini</a:t>
            </a:r>
            <a:r>
              <a:rPr lang="sl-SI" b="1" dirty="0" smtClean="0"/>
              <a:t> put u Sloveniji.</a:t>
            </a:r>
            <a:br>
              <a:rPr lang="sl-SI" b="1" dirty="0" smtClean="0"/>
            </a:br>
            <a:r>
              <a:rPr lang="sl-SI" b="1" dirty="0" err="1" smtClean="0"/>
              <a:t>Izgrađen</a:t>
            </a:r>
            <a:r>
              <a:rPr lang="sl-SI" b="1" dirty="0" smtClean="0"/>
              <a:t> je i vodni</a:t>
            </a:r>
            <a:r>
              <a:rPr lang="sl-SI" b="1" baseline="0" dirty="0" smtClean="0"/>
              <a:t> stolp.</a:t>
            </a:r>
            <a:endParaRPr lang="sl-SI" b="1" dirty="0" smtClean="0"/>
          </a:p>
          <a:p>
            <a:pPr marL="171450" indent="-171450">
              <a:buFontTx/>
              <a:buChar char="-"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721D7-A75E-40D3-B69C-8CDC088C834F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9851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sl-SI" baseline="0" dirty="0" smtClean="0"/>
              <a:t>3.7 </a:t>
            </a:r>
            <a:r>
              <a:rPr lang="sl-SI" baseline="0" dirty="0" err="1" smtClean="0"/>
              <a:t>Case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study</a:t>
            </a:r>
            <a:r>
              <a:rPr lang="sl-SI" baseline="0" dirty="0" smtClean="0"/>
              <a:t>: Plave II – </a:t>
            </a:r>
            <a:r>
              <a:rPr lang="sl-SI" baseline="0" dirty="0" err="1" smtClean="0"/>
              <a:t>Modelling</a:t>
            </a:r>
            <a:endParaRPr lang="sl-SI" baseline="0" dirty="0" smtClean="0"/>
          </a:p>
          <a:p>
            <a:pPr marL="0" indent="0">
              <a:buFontTx/>
              <a:buNone/>
            </a:pPr>
            <a:r>
              <a:rPr lang="sl-SI" baseline="0" dirty="0" smtClean="0"/>
              <a:t>On </a:t>
            </a:r>
            <a:r>
              <a:rPr lang="sl-SI" baseline="0" dirty="0" err="1" smtClean="0"/>
              <a:t>this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slide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we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see</a:t>
            </a:r>
            <a:r>
              <a:rPr lang="sl-SI" baseline="0" dirty="0" smtClean="0"/>
              <a:t> to </a:t>
            </a:r>
            <a:r>
              <a:rPr lang="sl-SI" baseline="0" dirty="0" err="1" smtClean="0"/>
              <a:t>approaches</a:t>
            </a:r>
            <a:r>
              <a:rPr lang="sl-SI" baseline="0" dirty="0" smtClean="0"/>
              <a:t> </a:t>
            </a:r>
            <a:r>
              <a:rPr lang="sl-SI" baseline="0" dirty="0" err="1" smtClean="0"/>
              <a:t>for</a:t>
            </a:r>
            <a:r>
              <a:rPr lang="sl-SI" baseline="0" dirty="0" smtClean="0"/>
              <a:t> </a:t>
            </a:r>
            <a:r>
              <a:rPr lang="sl-SI" baseline="0" dirty="0" err="1" smtClean="0"/>
              <a:t>flow</a:t>
            </a:r>
            <a:r>
              <a:rPr lang="sl-SI" baseline="0" dirty="0" smtClean="0"/>
              <a:t>-</a:t>
            </a:r>
            <a:r>
              <a:rPr lang="sl-SI" baseline="0" dirty="0" err="1" smtClean="0"/>
              <a:t>passage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modelling</a:t>
            </a:r>
            <a:r>
              <a:rPr lang="sl-SI" baseline="0" dirty="0" smtClean="0"/>
              <a:t>;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upper</a:t>
            </a:r>
            <a:r>
              <a:rPr lang="sl-SI" baseline="0" dirty="0" smtClean="0"/>
              <a:t> is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simplified</a:t>
            </a:r>
            <a:r>
              <a:rPr lang="sl-SI" baseline="0" dirty="0" smtClean="0"/>
              <a:t> one </a:t>
            </a:r>
            <a:r>
              <a:rPr lang="sl-SI" baseline="0" dirty="0" err="1" smtClean="0"/>
              <a:t>with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two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surge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tanks</a:t>
            </a:r>
            <a:r>
              <a:rPr lang="sl-SI" baseline="0" dirty="0" smtClean="0"/>
              <a:t> </a:t>
            </a:r>
            <a:r>
              <a:rPr lang="sl-SI" baseline="0" dirty="0" err="1" smtClean="0"/>
              <a:t>modelled</a:t>
            </a:r>
            <a:r>
              <a:rPr lang="sl-SI" baseline="0" dirty="0" smtClean="0"/>
              <a:t> as one.</a:t>
            </a:r>
          </a:p>
          <a:p>
            <a:pPr marL="0" indent="0">
              <a:buFontTx/>
              <a:buNone/>
            </a:pP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lower</a:t>
            </a:r>
            <a:r>
              <a:rPr lang="sl-SI" baseline="0" dirty="0" smtClean="0"/>
              <a:t> is a more </a:t>
            </a:r>
            <a:r>
              <a:rPr lang="sl-SI" baseline="0" dirty="0" err="1" smtClean="0"/>
              <a:t>detailed</a:t>
            </a:r>
            <a:r>
              <a:rPr lang="sl-SI" baseline="0" dirty="0" smtClean="0"/>
              <a:t> one </a:t>
            </a:r>
            <a:r>
              <a:rPr lang="sl-SI" baseline="0" dirty="0" err="1" smtClean="0"/>
              <a:t>with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two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surge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tanks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and</a:t>
            </a:r>
            <a:r>
              <a:rPr lang="sl-SI" baseline="0" dirty="0" smtClean="0"/>
              <a:t> a </a:t>
            </a:r>
            <a:r>
              <a:rPr lang="sl-SI" baseline="0" dirty="0" err="1" smtClean="0"/>
              <a:t>connecting</a:t>
            </a:r>
            <a:r>
              <a:rPr lang="sl-SI" baseline="0" dirty="0" smtClean="0"/>
              <a:t> pipe.</a:t>
            </a:r>
          </a:p>
          <a:p>
            <a:pPr marL="0" indent="0">
              <a:buFontTx/>
              <a:buNone/>
            </a:pPr>
            <a:r>
              <a:rPr lang="sl-SI" baseline="0" dirty="0" err="1" smtClean="0"/>
              <a:t>Specifics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of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detailed</a:t>
            </a:r>
            <a:r>
              <a:rPr lang="sl-SI" baseline="0" dirty="0" smtClean="0"/>
              <a:t> model are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two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surge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tanks</a:t>
            </a:r>
            <a:r>
              <a:rPr lang="sl-SI" baseline="0" dirty="0" smtClean="0"/>
              <a:t>; </a:t>
            </a:r>
            <a:r>
              <a:rPr lang="sl-SI" baseline="0" dirty="0" err="1" smtClean="0"/>
              <a:t>valve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with</a:t>
            </a:r>
            <a:r>
              <a:rPr lang="sl-SI" baseline="0" dirty="0" smtClean="0"/>
              <a:t> a </a:t>
            </a:r>
            <a:r>
              <a:rPr lang="sl-SI" baseline="0" dirty="0" err="1" smtClean="0"/>
              <a:t>headwater</a:t>
            </a:r>
            <a:r>
              <a:rPr lang="sl-SI" baseline="0" dirty="0" smtClean="0"/>
              <a:t> </a:t>
            </a:r>
            <a:r>
              <a:rPr lang="sl-SI" baseline="0" dirty="0" err="1" smtClean="0"/>
              <a:t>level</a:t>
            </a:r>
            <a:r>
              <a:rPr lang="sl-SI" baseline="0" dirty="0" smtClean="0"/>
              <a:t>. </a:t>
            </a:r>
            <a:r>
              <a:rPr lang="sl-SI" baseline="0" dirty="0" err="1" smtClean="0"/>
              <a:t>Specific</a:t>
            </a:r>
            <a:r>
              <a:rPr lang="sl-SI" baseline="0" dirty="0" smtClean="0"/>
              <a:t> procedure </a:t>
            </a:r>
            <a:r>
              <a:rPr lang="sl-SI" baseline="0" dirty="0" err="1" smtClean="0"/>
              <a:t>for</a:t>
            </a:r>
            <a:r>
              <a:rPr lang="sl-SI" baseline="0" dirty="0" smtClean="0"/>
              <a:t> SIMSEN.</a:t>
            </a:r>
          </a:p>
          <a:p>
            <a:pPr marL="0" indent="0">
              <a:buFontTx/>
              <a:buNone/>
            </a:pPr>
            <a:endParaRPr lang="sl-SI" b="1" dirty="0" smtClean="0"/>
          </a:p>
          <a:p>
            <a:pPr marL="0" indent="0">
              <a:buFontTx/>
              <a:buNone/>
            </a:pPr>
            <a:r>
              <a:rPr lang="sl-SI" b="1" dirty="0" smtClean="0"/>
              <a:t>3.7 </a:t>
            </a:r>
            <a:r>
              <a:rPr lang="sl-SI" b="1" dirty="0" err="1" smtClean="0"/>
              <a:t>Studija</a:t>
            </a:r>
            <a:r>
              <a:rPr lang="sl-SI" b="1" dirty="0" smtClean="0"/>
              <a:t> slučaja: Plavo III - Modeliranje</a:t>
            </a:r>
            <a:br>
              <a:rPr lang="sl-SI" b="1" dirty="0" smtClean="0"/>
            </a:br>
            <a:r>
              <a:rPr lang="sl-SI" b="1" dirty="0" err="1" smtClean="0"/>
              <a:t>Ovdje</a:t>
            </a:r>
            <a:r>
              <a:rPr lang="sl-SI" b="1" dirty="0" smtClean="0"/>
              <a:t> vidimo dva </a:t>
            </a:r>
            <a:r>
              <a:rPr lang="sl-SI" b="1" dirty="0" err="1" smtClean="0"/>
              <a:t>pristupa</a:t>
            </a:r>
            <a:r>
              <a:rPr lang="sl-SI" b="1" dirty="0" smtClean="0"/>
              <a:t> za modeliranje; gornja je </a:t>
            </a:r>
            <a:r>
              <a:rPr lang="sl-SI" b="1" dirty="0" err="1" smtClean="0"/>
              <a:t>pojednostavljena</a:t>
            </a:r>
            <a:r>
              <a:rPr lang="sl-SI" b="1" dirty="0" smtClean="0"/>
              <a:t> </a:t>
            </a:r>
            <a:r>
              <a:rPr lang="sl-SI" b="1" dirty="0" err="1" smtClean="0"/>
              <a:t>onaj</a:t>
            </a:r>
            <a:r>
              <a:rPr lang="sl-SI" b="1" dirty="0" smtClean="0"/>
              <a:t> </a:t>
            </a:r>
            <a:r>
              <a:rPr lang="sl-SI" b="1" dirty="0" err="1" smtClean="0"/>
              <a:t>sa</a:t>
            </a:r>
            <a:r>
              <a:rPr lang="sl-SI" b="1" dirty="0" smtClean="0"/>
              <a:t> </a:t>
            </a:r>
            <a:r>
              <a:rPr lang="sl-SI" b="1" dirty="0" err="1" smtClean="0"/>
              <a:t>vodostana</a:t>
            </a:r>
            <a:r>
              <a:rPr lang="sl-SI" b="1" baseline="0" dirty="0" smtClean="0"/>
              <a:t> modelirana</a:t>
            </a:r>
            <a:r>
              <a:rPr lang="sl-SI" b="1" dirty="0" smtClean="0"/>
              <a:t> </a:t>
            </a:r>
            <a:r>
              <a:rPr lang="sl-SI" b="1" dirty="0" err="1" smtClean="0"/>
              <a:t>kao</a:t>
            </a:r>
            <a:r>
              <a:rPr lang="sl-SI" b="1" dirty="0" smtClean="0"/>
              <a:t> </a:t>
            </a:r>
            <a:r>
              <a:rPr lang="sl-SI" b="1" dirty="0" err="1" smtClean="0"/>
              <a:t>jedno</a:t>
            </a:r>
            <a:r>
              <a:rPr lang="sl-SI" b="1" dirty="0" smtClean="0"/>
              <a:t>.</a:t>
            </a:r>
            <a:br>
              <a:rPr lang="sl-SI" b="1" dirty="0" smtClean="0"/>
            </a:br>
            <a:r>
              <a:rPr lang="sl-SI" b="1" dirty="0" err="1" smtClean="0"/>
              <a:t>Niži</a:t>
            </a:r>
            <a:r>
              <a:rPr lang="sl-SI" b="1" dirty="0" smtClean="0"/>
              <a:t> je </a:t>
            </a:r>
            <a:r>
              <a:rPr lang="sl-SI" b="1" dirty="0" err="1" smtClean="0"/>
              <a:t>detaljniji</a:t>
            </a:r>
            <a:r>
              <a:rPr lang="sl-SI" b="1" dirty="0" smtClean="0"/>
              <a:t> </a:t>
            </a:r>
            <a:r>
              <a:rPr lang="sl-SI" b="1" dirty="0" err="1" smtClean="0"/>
              <a:t>sa</a:t>
            </a:r>
            <a:r>
              <a:rPr lang="sl-SI" b="1" dirty="0" smtClean="0"/>
              <a:t> dva </a:t>
            </a:r>
            <a:r>
              <a:rPr lang="sl-SI" b="1" dirty="0" err="1" smtClean="0"/>
              <a:t>vodostana</a:t>
            </a:r>
            <a:r>
              <a:rPr lang="sl-SI" b="1" dirty="0" smtClean="0"/>
              <a:t> i </a:t>
            </a:r>
            <a:r>
              <a:rPr lang="sl-SI" b="1" dirty="0" err="1" smtClean="0"/>
              <a:t>povezovalnom</a:t>
            </a:r>
            <a:r>
              <a:rPr lang="sl-SI" b="1" baseline="0" dirty="0" smtClean="0"/>
              <a:t> cevovodu</a:t>
            </a:r>
            <a:r>
              <a:rPr lang="sl-SI" b="1" dirty="0" smtClean="0"/>
              <a:t>.</a:t>
            </a:r>
            <a:br>
              <a:rPr lang="sl-SI" b="1" dirty="0" smtClean="0"/>
            </a:br>
            <a:endParaRPr lang="sl-S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721D7-A75E-40D3-B69C-8CDC088C834F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9851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sl-SI" baseline="0" dirty="0" smtClean="0"/>
              <a:t>4. </a:t>
            </a:r>
            <a:r>
              <a:rPr lang="sl-SI" baseline="0" dirty="0" err="1" smtClean="0"/>
              <a:t>Conclusions</a:t>
            </a:r>
            <a:endParaRPr lang="sl-SI" baseline="0" dirty="0" smtClean="0"/>
          </a:p>
          <a:p>
            <a:pPr marL="0" indent="0">
              <a:buFontTx/>
              <a:buNone/>
            </a:pPr>
            <a:endParaRPr lang="sl-SI" b="1" dirty="0" smtClean="0"/>
          </a:p>
          <a:p>
            <a:pPr marL="0" indent="0">
              <a:buFontTx/>
              <a:buNone/>
            </a:pPr>
            <a:r>
              <a:rPr lang="sl-SI" b="1" dirty="0" err="1" smtClean="0"/>
              <a:t>Zaključci</a:t>
            </a: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err="1" smtClean="0"/>
              <a:t>Prolazni</a:t>
            </a:r>
            <a:r>
              <a:rPr lang="sl-SI" b="1" dirty="0" smtClean="0"/>
              <a:t> analiza Kaplan HE šeme je (u generalu) </a:t>
            </a:r>
            <a:r>
              <a:rPr lang="sl-SI" b="1" dirty="0" err="1" smtClean="0"/>
              <a:t>manje</a:t>
            </a:r>
            <a:r>
              <a:rPr lang="sl-SI" b="1" dirty="0" smtClean="0"/>
              <a:t> </a:t>
            </a:r>
            <a:r>
              <a:rPr lang="sl-SI" b="1" dirty="0" err="1" smtClean="0"/>
              <a:t>komplikovano</a:t>
            </a:r>
            <a:r>
              <a:rPr lang="sl-SI" b="1" dirty="0" smtClean="0"/>
              <a:t> (</a:t>
            </a:r>
            <a:r>
              <a:rPr lang="sl-SI" b="1" dirty="0" err="1" smtClean="0"/>
              <a:t>lakše</a:t>
            </a:r>
            <a:r>
              <a:rPr lang="sl-SI" b="1" dirty="0" smtClean="0"/>
              <a:t>) nego Francis HE sheme.</a:t>
            </a:r>
            <a:br>
              <a:rPr lang="sl-SI" b="1" dirty="0" smtClean="0"/>
            </a:br>
            <a:r>
              <a:rPr lang="sl-SI" b="1" dirty="0" smtClean="0"/>
              <a:t>Glavna pitanja: brzina rise, aksialna </a:t>
            </a:r>
            <a:r>
              <a:rPr lang="sl-SI" b="1" dirty="0" err="1" smtClean="0"/>
              <a:t>hidraulična</a:t>
            </a:r>
            <a:r>
              <a:rPr lang="sl-SI" b="1" dirty="0" smtClean="0"/>
              <a:t> sila i pritiska u spirali.</a:t>
            </a:r>
            <a:br>
              <a:rPr lang="sl-SI" b="1" dirty="0" smtClean="0"/>
            </a:br>
            <a:r>
              <a:rPr lang="sl-SI" b="1" dirty="0" err="1" smtClean="0"/>
              <a:t>Uslovi</a:t>
            </a:r>
            <a:r>
              <a:rPr lang="sl-SI" b="1" dirty="0" smtClean="0"/>
              <a:t> za HE sheme </a:t>
            </a:r>
            <a:r>
              <a:rPr lang="sl-SI" b="1" dirty="0" err="1" smtClean="0"/>
              <a:t>sa</a:t>
            </a:r>
            <a:r>
              <a:rPr lang="sl-SI" b="1" dirty="0" smtClean="0"/>
              <a:t> visokimi </a:t>
            </a:r>
            <a:r>
              <a:rPr lang="sl-SI" b="1" dirty="0" err="1" smtClean="0"/>
              <a:t>padovi</a:t>
            </a:r>
            <a:r>
              <a:rPr lang="sl-SI" b="1" dirty="0" smtClean="0"/>
              <a:t> </a:t>
            </a:r>
            <a:r>
              <a:rPr lang="sl-SI" b="1" dirty="0" err="1" smtClean="0"/>
              <a:t>nisu</a:t>
            </a:r>
            <a:r>
              <a:rPr lang="sl-SI" b="1" dirty="0" smtClean="0"/>
              <a:t> </a:t>
            </a:r>
            <a:r>
              <a:rPr lang="sl-SI" b="1" dirty="0" err="1" smtClean="0"/>
              <a:t>povoljni</a:t>
            </a:r>
            <a:r>
              <a:rPr lang="sl-SI" b="1" dirty="0" smtClean="0"/>
              <a:t> u Sloveniji.</a:t>
            </a:r>
            <a:br>
              <a:rPr lang="sl-SI" b="1" dirty="0" smtClean="0"/>
            </a:br>
            <a:r>
              <a:rPr lang="sl-SI" b="1" dirty="0" smtClean="0"/>
              <a:t>Litostroj </a:t>
            </a:r>
            <a:r>
              <a:rPr lang="sl-SI" b="1" dirty="0" err="1" smtClean="0"/>
              <a:t>Pover</a:t>
            </a:r>
            <a:r>
              <a:rPr lang="sl-SI" b="1" dirty="0" smtClean="0"/>
              <a:t> ima znanje i </a:t>
            </a:r>
            <a:r>
              <a:rPr lang="sl-SI" b="1" dirty="0" err="1" smtClean="0"/>
              <a:t>iskustvo</a:t>
            </a:r>
            <a:r>
              <a:rPr lang="sl-SI" b="1" dirty="0" smtClean="0"/>
              <a:t> za </a:t>
            </a:r>
            <a:r>
              <a:rPr lang="sl-SI" b="1" dirty="0" err="1" smtClean="0"/>
              <a:t>temeljnu</a:t>
            </a:r>
            <a:r>
              <a:rPr lang="sl-SI" b="1" dirty="0" smtClean="0"/>
              <a:t> </a:t>
            </a:r>
            <a:r>
              <a:rPr lang="sl-SI" b="1" dirty="0" err="1" smtClean="0"/>
              <a:t>transient</a:t>
            </a:r>
            <a:r>
              <a:rPr lang="sl-SI" b="1" dirty="0" smtClean="0"/>
              <a:t> </a:t>
            </a:r>
            <a:r>
              <a:rPr lang="sl-SI" b="1" dirty="0" err="1" smtClean="0"/>
              <a:t>analizu</a:t>
            </a:r>
            <a:r>
              <a:rPr lang="sl-SI" b="1" dirty="0" smtClean="0"/>
              <a:t> Kaplan turbine.</a:t>
            </a:r>
            <a:endParaRPr lang="sl-SI" b="1" baseline="0" dirty="0" smtClean="0"/>
          </a:p>
          <a:p>
            <a:pPr marL="171450" indent="-171450">
              <a:buFontTx/>
              <a:buChar char="-"/>
            </a:pPr>
            <a:endParaRPr lang="sl-SI" dirty="0" smtClean="0"/>
          </a:p>
          <a:p>
            <a:pPr marL="171450" indent="-171450">
              <a:buFontTx/>
              <a:buChar char="-"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721D7-A75E-40D3-B69C-8CDC088C834F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9851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content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my</a:t>
            </a:r>
            <a:r>
              <a:rPr lang="sl-SI" dirty="0" smtClean="0"/>
              <a:t> </a:t>
            </a:r>
            <a:r>
              <a:rPr lang="sl-SI" dirty="0" err="1" smtClean="0"/>
              <a:t>presentation</a:t>
            </a:r>
            <a:r>
              <a:rPr lang="sl-SI" baseline="0" dirty="0" smtClean="0"/>
              <a:t> </a:t>
            </a:r>
            <a:r>
              <a:rPr lang="sl-SI" baseline="0" dirty="0" err="1" smtClean="0"/>
              <a:t>will</a:t>
            </a:r>
            <a:r>
              <a:rPr lang="sl-SI" baseline="0" dirty="0" smtClean="0"/>
              <a:t> </a:t>
            </a:r>
            <a:r>
              <a:rPr lang="sl-SI" baseline="0" dirty="0" err="1" smtClean="0"/>
              <a:t>be</a:t>
            </a:r>
            <a:r>
              <a:rPr lang="sl-SI" baseline="0" dirty="0" smtClean="0"/>
              <a:t>:</a:t>
            </a:r>
          </a:p>
          <a:p>
            <a:r>
              <a:rPr lang="sl-SI" baseline="0" dirty="0" smtClean="0"/>
              <a:t>1. Short </a:t>
            </a:r>
            <a:r>
              <a:rPr lang="sl-SI" baseline="0" dirty="0" err="1" smtClean="0"/>
              <a:t>introduction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of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situation</a:t>
            </a:r>
            <a:r>
              <a:rPr lang="sl-SI" baseline="0" dirty="0" smtClean="0"/>
              <a:t> in </a:t>
            </a:r>
            <a:r>
              <a:rPr lang="sl-SI" baseline="0" dirty="0" err="1" smtClean="0"/>
              <a:t>Slovenia</a:t>
            </a:r>
            <a:r>
              <a:rPr lang="sl-SI" baseline="0" dirty="0" smtClean="0"/>
              <a:t> </a:t>
            </a:r>
            <a:r>
              <a:rPr lang="sl-SI" baseline="0" dirty="0" err="1" smtClean="0"/>
              <a:t>regarding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location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and</a:t>
            </a:r>
            <a:r>
              <a:rPr lang="sl-SI" baseline="0" dirty="0" smtClean="0"/>
              <a:t> status </a:t>
            </a:r>
            <a:r>
              <a:rPr lang="sl-SI" baseline="0" dirty="0" err="1" smtClean="0"/>
              <a:t>of</a:t>
            </a:r>
            <a:r>
              <a:rPr lang="sl-SI" baseline="0" dirty="0" smtClean="0"/>
              <a:t> HPP </a:t>
            </a:r>
            <a:r>
              <a:rPr lang="sl-SI" baseline="0" dirty="0" err="1" smtClean="0"/>
              <a:t>development</a:t>
            </a:r>
            <a:r>
              <a:rPr lang="sl-SI" baseline="0" dirty="0" smtClean="0"/>
              <a:t>.</a:t>
            </a:r>
          </a:p>
          <a:p>
            <a:r>
              <a:rPr lang="sl-SI" baseline="0" dirty="0" smtClean="0"/>
              <a:t>2. </a:t>
            </a:r>
            <a:r>
              <a:rPr lang="sl-SI" baseline="0" dirty="0" err="1" smtClean="0"/>
              <a:t>Hydraulic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transients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and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specific</a:t>
            </a:r>
            <a:r>
              <a:rPr lang="sl-SI" baseline="0" dirty="0" smtClean="0"/>
              <a:t> </a:t>
            </a:r>
            <a:r>
              <a:rPr lang="sl-SI" baseline="0" dirty="0" err="1" smtClean="0"/>
              <a:t>issues</a:t>
            </a:r>
            <a:endParaRPr lang="sl-SI" baseline="0" dirty="0" smtClean="0"/>
          </a:p>
          <a:p>
            <a:r>
              <a:rPr lang="sl-SI" baseline="0" dirty="0" smtClean="0"/>
              <a:t>3. </a:t>
            </a:r>
            <a:r>
              <a:rPr lang="sl-SI" baseline="0" dirty="0" err="1" smtClean="0"/>
              <a:t>Case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studies</a:t>
            </a:r>
            <a:endParaRPr lang="sl-SI" baseline="0" dirty="0" smtClean="0"/>
          </a:p>
          <a:p>
            <a:r>
              <a:rPr lang="sl-SI" baseline="0" dirty="0" smtClean="0"/>
              <a:t>4. </a:t>
            </a:r>
            <a:r>
              <a:rPr lang="sl-SI" baseline="0" dirty="0" err="1" smtClean="0"/>
              <a:t>Conclusions</a:t>
            </a:r>
            <a:r>
              <a:rPr lang="sl-SI" baseline="0" dirty="0" smtClean="0"/>
              <a:t>.</a:t>
            </a:r>
          </a:p>
          <a:p>
            <a:endParaRPr lang="sl-SI" b="1" dirty="0" smtClean="0"/>
          </a:p>
          <a:p>
            <a:r>
              <a:rPr lang="sl-SI" b="1" dirty="0" err="1" smtClean="0"/>
              <a:t>Sadržaj</a:t>
            </a:r>
            <a:r>
              <a:rPr lang="sl-SI" b="1" dirty="0" smtClean="0"/>
              <a:t> </a:t>
            </a:r>
            <a:r>
              <a:rPr lang="sl-SI" b="1" dirty="0" err="1" smtClean="0"/>
              <a:t>mog</a:t>
            </a:r>
            <a:r>
              <a:rPr lang="sl-SI" b="1" dirty="0" smtClean="0"/>
              <a:t> </a:t>
            </a:r>
            <a:r>
              <a:rPr lang="sl-SI" b="1" dirty="0" err="1" smtClean="0"/>
              <a:t>izlaganja</a:t>
            </a:r>
            <a:r>
              <a:rPr lang="sl-SI" b="1" dirty="0" smtClean="0"/>
              <a:t> </a:t>
            </a:r>
            <a:r>
              <a:rPr lang="sl-SI" b="1" dirty="0" err="1" smtClean="0"/>
              <a:t>će</a:t>
            </a:r>
            <a:r>
              <a:rPr lang="sl-SI" b="1" dirty="0" smtClean="0"/>
              <a:t> biti:</a:t>
            </a:r>
            <a:br>
              <a:rPr lang="sl-SI" b="1" dirty="0" smtClean="0"/>
            </a:br>
            <a:r>
              <a:rPr lang="sl-SI" b="1" dirty="0" smtClean="0"/>
              <a:t>1. </a:t>
            </a:r>
            <a:r>
              <a:rPr lang="sl-SI" b="1" dirty="0" err="1" smtClean="0"/>
              <a:t>Kratak</a:t>
            </a:r>
            <a:r>
              <a:rPr lang="sl-SI" b="1" dirty="0" smtClean="0"/>
              <a:t> uvod o situaciji u Sloveniji u vezi lokacije i stanja razvoja HE.</a:t>
            </a:r>
            <a:br>
              <a:rPr lang="sl-SI" b="1" dirty="0" smtClean="0"/>
            </a:br>
            <a:r>
              <a:rPr lang="sl-SI" b="1" dirty="0" smtClean="0"/>
              <a:t>2. </a:t>
            </a:r>
            <a:r>
              <a:rPr lang="sl-SI" b="1" dirty="0" err="1" smtClean="0"/>
              <a:t>Hidraulične</a:t>
            </a:r>
            <a:r>
              <a:rPr lang="sl-SI" b="1" dirty="0" smtClean="0"/>
              <a:t> </a:t>
            </a:r>
            <a:r>
              <a:rPr lang="sl-SI" b="1" dirty="0" err="1" smtClean="0"/>
              <a:t>tranzijenti</a:t>
            </a:r>
            <a:r>
              <a:rPr lang="sl-SI" b="1" dirty="0" smtClean="0"/>
              <a:t> i specifična pitanja</a:t>
            </a:r>
            <a:br>
              <a:rPr lang="sl-SI" b="1" dirty="0" smtClean="0"/>
            </a:br>
            <a:r>
              <a:rPr lang="sl-SI" b="1" dirty="0" smtClean="0"/>
              <a:t>3. </a:t>
            </a:r>
            <a:r>
              <a:rPr lang="sl-SI" b="1" dirty="0" err="1" smtClean="0"/>
              <a:t>Studije</a:t>
            </a:r>
            <a:r>
              <a:rPr lang="sl-SI" b="1" dirty="0" smtClean="0"/>
              <a:t> slučaja</a:t>
            </a:r>
            <a:br>
              <a:rPr lang="sl-SI" b="1" dirty="0" smtClean="0"/>
            </a:br>
            <a:r>
              <a:rPr lang="sl-SI" b="1" dirty="0" smtClean="0"/>
              <a:t>4. </a:t>
            </a:r>
            <a:r>
              <a:rPr lang="sl-SI" b="1" dirty="0" err="1" smtClean="0"/>
              <a:t>Zaključci</a:t>
            </a:r>
            <a:r>
              <a:rPr lang="sl-SI" b="1" dirty="0" smtClean="0"/>
              <a:t>.</a:t>
            </a:r>
            <a:endParaRPr lang="sl-S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721D7-A75E-40D3-B69C-8CDC088C834F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9851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1.1 </a:t>
            </a:r>
            <a:r>
              <a:rPr lang="sl-SI" dirty="0" err="1" smtClean="0"/>
              <a:t>Introduction</a:t>
            </a:r>
            <a:r>
              <a:rPr lang="sl-SI" baseline="0" dirty="0" smtClean="0"/>
              <a:t> – </a:t>
            </a:r>
            <a:r>
              <a:rPr lang="sl-SI" baseline="0" dirty="0" err="1" smtClean="0"/>
              <a:t>Drainage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basins</a:t>
            </a:r>
            <a:endParaRPr lang="sl-SI" baseline="0" dirty="0" smtClean="0"/>
          </a:p>
          <a:p>
            <a:r>
              <a:rPr lang="sl-SI" baseline="0" dirty="0" smtClean="0"/>
              <a:t>Let us </a:t>
            </a:r>
            <a:r>
              <a:rPr lang="sl-SI" baseline="0" dirty="0" err="1" smtClean="0"/>
              <a:t>first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see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geographical</a:t>
            </a:r>
            <a:r>
              <a:rPr lang="sl-SI" baseline="0" dirty="0" smtClean="0"/>
              <a:t> </a:t>
            </a:r>
            <a:r>
              <a:rPr lang="sl-SI" baseline="0" dirty="0" err="1" smtClean="0"/>
              <a:t>layout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of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2 </a:t>
            </a:r>
            <a:r>
              <a:rPr lang="sl-SI" baseline="0" dirty="0" err="1" smtClean="0"/>
              <a:t>mayor</a:t>
            </a:r>
            <a:r>
              <a:rPr lang="sl-SI" baseline="0" dirty="0" smtClean="0"/>
              <a:t> </a:t>
            </a:r>
            <a:r>
              <a:rPr lang="sl-SI" baseline="0" dirty="0" err="1" smtClean="0"/>
              <a:t>river</a:t>
            </a:r>
            <a:r>
              <a:rPr lang="sl-SI" baseline="0" dirty="0" smtClean="0"/>
              <a:t> </a:t>
            </a:r>
            <a:r>
              <a:rPr lang="sl-SI" baseline="0" dirty="0" err="1" smtClean="0"/>
              <a:t>drainage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basins</a:t>
            </a:r>
            <a:r>
              <a:rPr lang="sl-SI" baseline="0" dirty="0" smtClean="0"/>
              <a:t> in Slovenija; Adriatic </a:t>
            </a:r>
            <a:r>
              <a:rPr lang="sl-SI" baseline="0" dirty="0" err="1" smtClean="0"/>
              <a:t>and</a:t>
            </a:r>
            <a:r>
              <a:rPr lang="sl-SI" baseline="0" dirty="0" smtClean="0"/>
              <a:t> Black </a:t>
            </a:r>
            <a:r>
              <a:rPr lang="sl-SI" baseline="0" dirty="0" err="1" smtClean="0"/>
              <a:t>Sea</a:t>
            </a:r>
            <a:r>
              <a:rPr lang="sl-SI" baseline="0" dirty="0" smtClean="0"/>
              <a:t> </a:t>
            </a:r>
            <a:r>
              <a:rPr lang="sl-SI" baseline="0" dirty="0" err="1" smtClean="0"/>
              <a:t>drainage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basin</a:t>
            </a:r>
            <a:r>
              <a:rPr lang="sl-SI" baseline="0" dirty="0" smtClean="0"/>
              <a:t>.</a:t>
            </a:r>
          </a:p>
          <a:p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numbers</a:t>
            </a:r>
            <a:r>
              <a:rPr lang="sl-SI" baseline="0" dirty="0" smtClean="0"/>
              <a:t> </a:t>
            </a:r>
            <a:r>
              <a:rPr lang="sl-SI" baseline="0" dirty="0" err="1" smtClean="0"/>
              <a:t>for</a:t>
            </a:r>
            <a:r>
              <a:rPr lang="sl-SI" baseline="0" dirty="0" smtClean="0"/>
              <a:t> </a:t>
            </a:r>
            <a:r>
              <a:rPr lang="sl-SI" baseline="0" dirty="0" err="1" smtClean="0"/>
              <a:t>discharge</a:t>
            </a:r>
            <a:r>
              <a:rPr lang="sl-SI" baseline="0" dirty="0" smtClean="0"/>
              <a:t> are </a:t>
            </a:r>
            <a:r>
              <a:rPr lang="sl-SI" baseline="0" dirty="0" err="1" smtClean="0"/>
              <a:t>from</a:t>
            </a:r>
            <a:r>
              <a:rPr lang="sl-SI" baseline="0" dirty="0" smtClean="0"/>
              <a:t> 2009, it </a:t>
            </a:r>
            <a:r>
              <a:rPr lang="sl-SI" baseline="0" dirty="0" err="1" smtClean="0"/>
              <a:t>gives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broad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idea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of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values</a:t>
            </a:r>
            <a:r>
              <a:rPr lang="sl-SI" baseline="0" dirty="0" smtClean="0"/>
              <a:t>.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mayor</a:t>
            </a:r>
            <a:r>
              <a:rPr lang="sl-SI" baseline="0" dirty="0" smtClean="0"/>
              <a:t> </a:t>
            </a:r>
            <a:r>
              <a:rPr lang="sl-SI" baseline="0" dirty="0" err="1" smtClean="0"/>
              <a:t>inflow</a:t>
            </a:r>
            <a:r>
              <a:rPr lang="sl-SI" baseline="0" dirty="0" smtClean="0"/>
              <a:t> </a:t>
            </a:r>
            <a:r>
              <a:rPr lang="sl-SI" baseline="0" dirty="0" err="1" smtClean="0"/>
              <a:t>coming</a:t>
            </a:r>
            <a:r>
              <a:rPr lang="sl-SI" baseline="0" dirty="0" smtClean="0"/>
              <a:t> </a:t>
            </a:r>
            <a:r>
              <a:rPr lang="sl-SI" baseline="0" dirty="0" err="1" smtClean="0"/>
              <a:t>from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Austria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through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Drava </a:t>
            </a:r>
            <a:r>
              <a:rPr lang="sl-SI" baseline="0" dirty="0" err="1" smtClean="0"/>
              <a:t>river</a:t>
            </a:r>
            <a:endParaRPr lang="sl-SI" baseline="0" dirty="0" smtClean="0"/>
          </a:p>
          <a:p>
            <a:r>
              <a:rPr lang="sl-SI" baseline="0" dirty="0" err="1" smtClean="0"/>
              <a:t>We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can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see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that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mayority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of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precipitation</a:t>
            </a:r>
            <a:r>
              <a:rPr lang="sl-SI" baseline="0" dirty="0" smtClean="0"/>
              <a:t> is </a:t>
            </a:r>
            <a:r>
              <a:rPr lang="sl-SI" baseline="0" dirty="0" err="1" smtClean="0"/>
              <a:t>located</a:t>
            </a:r>
            <a:r>
              <a:rPr lang="sl-SI" baseline="0" dirty="0" smtClean="0"/>
              <a:t> in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north</a:t>
            </a:r>
            <a:r>
              <a:rPr lang="sl-SI" baseline="0" dirty="0" smtClean="0"/>
              <a:t>-</a:t>
            </a:r>
            <a:r>
              <a:rPr lang="sl-SI" baseline="0" dirty="0" err="1" smtClean="0"/>
              <a:t>west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of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country</a:t>
            </a:r>
            <a:r>
              <a:rPr lang="sl-SI" baseline="0" dirty="0" smtClean="0"/>
              <a:t>.</a:t>
            </a:r>
          </a:p>
          <a:p>
            <a:endParaRPr lang="sl-SI" b="1" dirty="0" smtClean="0"/>
          </a:p>
          <a:p>
            <a:r>
              <a:rPr lang="sl-SI" b="1" dirty="0" smtClean="0"/>
              <a:t>1.1 Uvod – </a:t>
            </a:r>
            <a:r>
              <a:rPr lang="sl-SI" b="1" dirty="0" err="1" smtClean="0"/>
              <a:t>Vododelnice</a:t>
            </a:r>
            <a:endParaRPr lang="sl-SI" b="1" dirty="0" smtClean="0"/>
          </a:p>
          <a:p>
            <a:r>
              <a:rPr lang="sl-SI" b="1" dirty="0" err="1" smtClean="0"/>
              <a:t>Ovdje</a:t>
            </a:r>
            <a:r>
              <a:rPr lang="sl-SI" b="1" dirty="0" smtClean="0"/>
              <a:t> vidimo geografski </a:t>
            </a:r>
            <a:r>
              <a:rPr lang="sl-SI" b="1" dirty="0" err="1" smtClean="0"/>
              <a:t>raspored</a:t>
            </a:r>
            <a:r>
              <a:rPr lang="sl-SI" b="1" dirty="0" smtClean="0"/>
              <a:t> na 2 glavne </a:t>
            </a:r>
            <a:r>
              <a:rPr lang="sl-SI" b="1" dirty="0" err="1" smtClean="0"/>
              <a:t>vododelnice</a:t>
            </a:r>
            <a:r>
              <a:rPr lang="sl-SI" b="1" dirty="0" smtClean="0"/>
              <a:t> u Sloveniji; Jadransko i </a:t>
            </a:r>
            <a:r>
              <a:rPr lang="sl-SI" b="1" dirty="0" err="1" smtClean="0"/>
              <a:t>Crno</a:t>
            </a:r>
            <a:r>
              <a:rPr lang="sl-SI" b="1" dirty="0" smtClean="0"/>
              <a:t> more.</a:t>
            </a:r>
            <a:r>
              <a:rPr lang="sl-SI" b="1" baseline="0" dirty="0" smtClean="0"/>
              <a:t> </a:t>
            </a:r>
            <a:r>
              <a:rPr lang="sl-SI" b="1" dirty="0" err="1" smtClean="0"/>
              <a:t>Brojevi</a:t>
            </a:r>
            <a:r>
              <a:rPr lang="sl-SI" b="1" dirty="0" smtClean="0"/>
              <a:t> za </a:t>
            </a:r>
            <a:r>
              <a:rPr lang="sl-SI" b="1" dirty="0" err="1" smtClean="0"/>
              <a:t>protoke</a:t>
            </a:r>
            <a:r>
              <a:rPr lang="sl-SI" b="1" dirty="0" smtClean="0"/>
              <a:t> su od 2009. </a:t>
            </a:r>
            <a:r>
              <a:rPr lang="sl-SI" b="1" dirty="0" err="1" smtClean="0"/>
              <a:t>godine</a:t>
            </a:r>
            <a:r>
              <a:rPr lang="sl-SI" b="1" dirty="0" smtClean="0"/>
              <a:t>, </a:t>
            </a:r>
            <a:r>
              <a:rPr lang="sl-SI" b="1" dirty="0" err="1" smtClean="0"/>
              <a:t>što</a:t>
            </a:r>
            <a:r>
              <a:rPr lang="sl-SI" b="1" dirty="0" smtClean="0"/>
              <a:t> daje </a:t>
            </a:r>
            <a:r>
              <a:rPr lang="sl-SI" b="1" dirty="0" err="1" smtClean="0"/>
              <a:t>ideju</a:t>
            </a:r>
            <a:r>
              <a:rPr lang="sl-SI" b="1" dirty="0" smtClean="0"/>
              <a:t> vrednosti. Glavni </a:t>
            </a:r>
            <a:r>
              <a:rPr lang="sl-SI" b="1" dirty="0" err="1" smtClean="0"/>
              <a:t>protok</a:t>
            </a:r>
            <a:r>
              <a:rPr lang="sl-SI" b="1" dirty="0" smtClean="0"/>
              <a:t> </a:t>
            </a:r>
            <a:r>
              <a:rPr lang="sl-SI" b="1" dirty="0" err="1" smtClean="0"/>
              <a:t>dolazi</a:t>
            </a:r>
            <a:r>
              <a:rPr lang="sl-SI" b="1" dirty="0" smtClean="0"/>
              <a:t> iz </a:t>
            </a:r>
            <a:r>
              <a:rPr lang="sl-SI" b="1" dirty="0" err="1" smtClean="0"/>
              <a:t>Austrije</a:t>
            </a:r>
            <a:r>
              <a:rPr lang="sl-SI" b="1" dirty="0" smtClean="0"/>
              <a:t> preko reke Drave. </a:t>
            </a:r>
            <a:r>
              <a:rPr lang="sl-SI" b="1" dirty="0" err="1" smtClean="0"/>
              <a:t>Možemo</a:t>
            </a:r>
            <a:r>
              <a:rPr lang="sl-SI" b="1" dirty="0" smtClean="0"/>
              <a:t> videti da se </a:t>
            </a:r>
            <a:r>
              <a:rPr lang="sl-SI" b="1" dirty="0" err="1" smtClean="0"/>
              <a:t>većina</a:t>
            </a:r>
            <a:r>
              <a:rPr lang="sl-SI" b="1" dirty="0" smtClean="0"/>
              <a:t> padavina </a:t>
            </a:r>
            <a:r>
              <a:rPr lang="sl-SI" b="1" dirty="0" err="1" smtClean="0"/>
              <a:t>nalazi</a:t>
            </a:r>
            <a:r>
              <a:rPr lang="sl-SI" b="1" dirty="0" smtClean="0"/>
              <a:t> u </a:t>
            </a:r>
            <a:r>
              <a:rPr lang="sl-SI" b="1" dirty="0" err="1" smtClean="0"/>
              <a:t>severozapadu</a:t>
            </a:r>
            <a:r>
              <a:rPr lang="sl-SI" b="1" dirty="0" smtClean="0"/>
              <a:t> zemlje.</a:t>
            </a:r>
            <a:endParaRPr lang="sl-S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721D7-A75E-40D3-B69C-8CDC088C834F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9851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1.2 </a:t>
            </a:r>
            <a:r>
              <a:rPr lang="sl-SI" dirty="0" err="1" smtClean="0"/>
              <a:t>Slovenia</a:t>
            </a:r>
            <a:r>
              <a:rPr lang="sl-SI" dirty="0" smtClean="0"/>
              <a:t> HPP </a:t>
            </a:r>
            <a:r>
              <a:rPr lang="sl-SI" dirty="0" err="1" smtClean="0"/>
              <a:t>layout</a:t>
            </a:r>
            <a:endParaRPr lang="sl-SI" baseline="0" dirty="0" smtClean="0"/>
          </a:p>
          <a:p>
            <a:r>
              <a:rPr lang="sl-SI" baseline="0" dirty="0" err="1" smtClean="0"/>
              <a:t>From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this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slide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we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can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see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mayor</a:t>
            </a:r>
            <a:r>
              <a:rPr lang="sl-SI" baseline="0" dirty="0" smtClean="0"/>
              <a:t> </a:t>
            </a:r>
            <a:r>
              <a:rPr lang="sl-SI" baseline="0" dirty="0" err="1" smtClean="0"/>
              <a:t>developments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of</a:t>
            </a:r>
            <a:r>
              <a:rPr lang="sl-SI" baseline="0" dirty="0" smtClean="0"/>
              <a:t> HPP in Slovenija; </a:t>
            </a:r>
            <a:r>
              <a:rPr lang="sl-SI" baseline="0" dirty="0" err="1" smtClean="0"/>
              <a:t>allready</a:t>
            </a:r>
            <a:r>
              <a:rPr lang="sl-SI" baseline="0" dirty="0" smtClean="0"/>
              <a:t> </a:t>
            </a:r>
            <a:r>
              <a:rPr lang="sl-SI" baseline="0" dirty="0" err="1" smtClean="0"/>
              <a:t>built</a:t>
            </a:r>
            <a:r>
              <a:rPr lang="sl-SI" baseline="0" dirty="0" smtClean="0"/>
              <a:t>, on-</a:t>
            </a:r>
            <a:r>
              <a:rPr lang="sl-SI" baseline="0" dirty="0" err="1" smtClean="0"/>
              <a:t>going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and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planned</a:t>
            </a:r>
            <a:r>
              <a:rPr lang="sl-SI" baseline="0" dirty="0" smtClean="0"/>
              <a:t>. Gross </a:t>
            </a:r>
            <a:r>
              <a:rPr lang="sl-SI" baseline="0" dirty="0" err="1" smtClean="0"/>
              <a:t>hydro</a:t>
            </a:r>
            <a:r>
              <a:rPr lang="sl-SI" baseline="0" dirty="0" smtClean="0"/>
              <a:t> </a:t>
            </a:r>
            <a:r>
              <a:rPr lang="sl-SI" baseline="0" dirty="0" err="1" smtClean="0"/>
              <a:t>potential</a:t>
            </a:r>
            <a:r>
              <a:rPr lang="sl-SI" baseline="0" dirty="0" smtClean="0"/>
              <a:t> is 19440 </a:t>
            </a:r>
            <a:r>
              <a:rPr lang="sl-SI" baseline="0" dirty="0" err="1" smtClean="0"/>
              <a:t>GWh</a:t>
            </a:r>
            <a:r>
              <a:rPr lang="sl-SI" baseline="0" dirty="0" smtClean="0"/>
              <a:t>/</a:t>
            </a:r>
            <a:r>
              <a:rPr lang="sl-SI" baseline="0" dirty="0" err="1" smtClean="0"/>
              <a:t>year</a:t>
            </a:r>
            <a:r>
              <a:rPr lang="sl-SI" baseline="0" dirty="0" smtClean="0"/>
              <a:t>. </a:t>
            </a:r>
            <a:r>
              <a:rPr lang="sl-SI" baseline="0" dirty="0" err="1" smtClean="0"/>
              <a:t>Current</a:t>
            </a:r>
            <a:r>
              <a:rPr lang="sl-SI" baseline="0" dirty="0" smtClean="0"/>
              <a:t> </a:t>
            </a:r>
            <a:r>
              <a:rPr lang="sl-SI" baseline="0" dirty="0" err="1" smtClean="0"/>
              <a:t>exploitation</a:t>
            </a:r>
            <a:r>
              <a:rPr lang="sl-SI" baseline="0" dirty="0" smtClean="0"/>
              <a:t> is 45 % </a:t>
            </a:r>
            <a:r>
              <a:rPr lang="sl-SI" baseline="0" dirty="0" err="1" smtClean="0"/>
              <a:t>of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technically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available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potential</a:t>
            </a:r>
            <a:r>
              <a:rPr lang="sl-SI" baseline="0" dirty="0" smtClean="0"/>
              <a:t>.</a:t>
            </a:r>
          </a:p>
          <a:p>
            <a:r>
              <a:rPr lang="sl-SI" baseline="0" dirty="0" err="1" smtClean="0"/>
              <a:t>Mayor</a:t>
            </a:r>
            <a:r>
              <a:rPr lang="sl-SI" baseline="0" dirty="0" smtClean="0"/>
              <a:t> </a:t>
            </a:r>
            <a:r>
              <a:rPr lang="sl-SI" baseline="0" dirty="0" err="1" smtClean="0"/>
              <a:t>developments</a:t>
            </a:r>
            <a:r>
              <a:rPr lang="sl-SI" baseline="0" dirty="0" smtClean="0"/>
              <a:t> are </a:t>
            </a:r>
            <a:r>
              <a:rPr lang="sl-SI" baseline="0" dirty="0" err="1" smtClean="0"/>
              <a:t>planned</a:t>
            </a:r>
            <a:r>
              <a:rPr lang="sl-SI" baseline="0" dirty="0" smtClean="0"/>
              <a:t> on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Sava </a:t>
            </a:r>
            <a:r>
              <a:rPr lang="sl-SI" baseline="0" dirty="0" err="1" smtClean="0"/>
              <a:t>river</a:t>
            </a:r>
            <a:r>
              <a:rPr lang="sl-SI" baseline="0" dirty="0" smtClean="0"/>
              <a:t> </a:t>
            </a:r>
            <a:r>
              <a:rPr lang="sl-SI" baseline="0" dirty="0" err="1" smtClean="0"/>
              <a:t>basin</a:t>
            </a:r>
            <a:r>
              <a:rPr lang="sl-SI" baseline="0" dirty="0" smtClean="0"/>
              <a:t>, </a:t>
            </a:r>
            <a:r>
              <a:rPr lang="sl-SI" baseline="0" dirty="0" err="1" smtClean="0"/>
              <a:t>while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Soča </a:t>
            </a:r>
            <a:r>
              <a:rPr lang="sl-SI" baseline="0" dirty="0" err="1" smtClean="0"/>
              <a:t>and</a:t>
            </a:r>
            <a:r>
              <a:rPr lang="sl-SI" baseline="0" dirty="0" smtClean="0"/>
              <a:t> Drava </a:t>
            </a:r>
            <a:r>
              <a:rPr lang="sl-SI" baseline="0" dirty="0" err="1" smtClean="0"/>
              <a:t>river</a:t>
            </a:r>
            <a:r>
              <a:rPr lang="sl-SI" baseline="0" dirty="0" smtClean="0"/>
              <a:t> </a:t>
            </a:r>
            <a:r>
              <a:rPr lang="sl-SI" baseline="0" dirty="0" err="1" smtClean="0"/>
              <a:t>basins</a:t>
            </a:r>
            <a:r>
              <a:rPr lang="sl-SI" baseline="0" dirty="0" smtClean="0"/>
              <a:t> are </a:t>
            </a:r>
            <a:r>
              <a:rPr lang="sl-SI" baseline="0" dirty="0" err="1" smtClean="0"/>
              <a:t>allready</a:t>
            </a:r>
            <a:r>
              <a:rPr lang="sl-SI" baseline="0" dirty="0" smtClean="0"/>
              <a:t> </a:t>
            </a:r>
            <a:r>
              <a:rPr lang="sl-SI" baseline="0" dirty="0" err="1" smtClean="0"/>
              <a:t>fully</a:t>
            </a:r>
            <a:r>
              <a:rPr lang="sl-SI" baseline="0" dirty="0" smtClean="0"/>
              <a:t> </a:t>
            </a:r>
            <a:r>
              <a:rPr lang="sl-SI" baseline="0" dirty="0" err="1" smtClean="0"/>
              <a:t>developed</a:t>
            </a:r>
            <a:r>
              <a:rPr lang="sl-SI" baseline="0" dirty="0" smtClean="0"/>
              <a:t>.</a:t>
            </a:r>
          </a:p>
          <a:p>
            <a:r>
              <a:rPr lang="sl-SI" baseline="0" dirty="0" smtClean="0"/>
              <a:t>A </a:t>
            </a:r>
            <a:r>
              <a:rPr lang="sl-SI" baseline="0" dirty="0" err="1" smtClean="0"/>
              <a:t>large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number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of</a:t>
            </a:r>
            <a:r>
              <a:rPr lang="sl-SI" baseline="0" dirty="0" smtClean="0"/>
              <a:t> </a:t>
            </a:r>
            <a:r>
              <a:rPr lang="sl-SI" baseline="0" dirty="0" err="1" smtClean="0"/>
              <a:t>potential</a:t>
            </a:r>
            <a:r>
              <a:rPr lang="sl-SI" baseline="0" dirty="0" smtClean="0"/>
              <a:t> </a:t>
            </a:r>
            <a:r>
              <a:rPr lang="sl-SI" baseline="0" dirty="0" err="1" smtClean="0"/>
              <a:t>locations</a:t>
            </a:r>
            <a:r>
              <a:rPr lang="sl-SI" baseline="0" dirty="0" smtClean="0"/>
              <a:t> </a:t>
            </a:r>
            <a:r>
              <a:rPr lang="sl-SI" baseline="0" dirty="0" err="1" smtClean="0"/>
              <a:t>for</a:t>
            </a:r>
            <a:r>
              <a:rPr lang="sl-SI" baseline="0" dirty="0" smtClean="0"/>
              <a:t> HPP </a:t>
            </a:r>
            <a:r>
              <a:rPr lang="sl-SI" baseline="0" dirty="0" err="1" smtClean="0"/>
              <a:t>with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output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of</a:t>
            </a:r>
            <a:r>
              <a:rPr lang="sl-SI" baseline="0" dirty="0" smtClean="0"/>
              <a:t> &gt; 0,5 MW</a:t>
            </a:r>
          </a:p>
          <a:p>
            <a:endParaRPr lang="sl-SI" b="1" dirty="0" smtClean="0"/>
          </a:p>
          <a:p>
            <a:r>
              <a:rPr lang="sl-SI" b="1" dirty="0" smtClean="0"/>
              <a:t>1.2 </a:t>
            </a:r>
            <a:r>
              <a:rPr lang="sl-SI" b="1" dirty="0" err="1" smtClean="0"/>
              <a:t>Raspored</a:t>
            </a:r>
            <a:r>
              <a:rPr lang="sl-SI" b="1" baseline="0" dirty="0" smtClean="0"/>
              <a:t> HE u Sloveniji</a:t>
            </a: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>Iz </a:t>
            </a:r>
            <a:r>
              <a:rPr lang="sl-SI" b="1" dirty="0" err="1" smtClean="0"/>
              <a:t>ovog</a:t>
            </a:r>
            <a:r>
              <a:rPr lang="sl-SI" b="1" dirty="0" smtClean="0"/>
              <a:t> </a:t>
            </a:r>
            <a:r>
              <a:rPr lang="sl-SI" b="1" dirty="0" err="1" smtClean="0"/>
              <a:t>slajdu</a:t>
            </a:r>
            <a:r>
              <a:rPr lang="sl-SI" b="1" dirty="0" smtClean="0"/>
              <a:t> </a:t>
            </a:r>
            <a:r>
              <a:rPr lang="sl-SI" b="1" dirty="0" err="1" smtClean="0"/>
              <a:t>možemo</a:t>
            </a:r>
            <a:r>
              <a:rPr lang="sl-SI" b="1" dirty="0" smtClean="0"/>
              <a:t> da vidimo glavni lokacije HE u Sloveniji; </a:t>
            </a:r>
            <a:r>
              <a:rPr lang="sl-SI" b="1" dirty="0" err="1" smtClean="0"/>
              <a:t>već</a:t>
            </a:r>
            <a:r>
              <a:rPr lang="sl-SI" b="1" dirty="0" smtClean="0"/>
              <a:t> </a:t>
            </a:r>
            <a:r>
              <a:rPr lang="sl-SI" b="1" dirty="0" err="1" smtClean="0"/>
              <a:t>izgrađene</a:t>
            </a:r>
            <a:r>
              <a:rPr lang="sl-SI" b="1" dirty="0" smtClean="0"/>
              <a:t>, u </a:t>
            </a:r>
            <a:r>
              <a:rPr lang="sl-SI" b="1" dirty="0" err="1" smtClean="0"/>
              <a:t>radu</a:t>
            </a:r>
            <a:r>
              <a:rPr lang="sl-SI" b="1" dirty="0" smtClean="0"/>
              <a:t> i planirane. Bruto </a:t>
            </a:r>
            <a:r>
              <a:rPr lang="sl-SI" b="1" dirty="0" err="1" smtClean="0"/>
              <a:t>hidropotencijal</a:t>
            </a:r>
            <a:r>
              <a:rPr lang="sl-SI" b="1" dirty="0" smtClean="0"/>
              <a:t> je 19440 </a:t>
            </a:r>
            <a:r>
              <a:rPr lang="sl-SI" b="1" dirty="0" err="1" smtClean="0"/>
              <a:t>GVh</a:t>
            </a:r>
            <a:r>
              <a:rPr lang="sl-SI" b="1" dirty="0" smtClean="0"/>
              <a:t> / god. Trenutna eksploatacija je 45% </a:t>
            </a:r>
            <a:r>
              <a:rPr lang="sl-SI" b="1" dirty="0" err="1" smtClean="0"/>
              <a:t>tehničkog</a:t>
            </a:r>
            <a:r>
              <a:rPr lang="sl-SI" b="1" dirty="0" smtClean="0"/>
              <a:t> </a:t>
            </a:r>
            <a:r>
              <a:rPr lang="sl-SI" b="1" dirty="0" err="1" smtClean="0"/>
              <a:t>raspoloživog</a:t>
            </a:r>
            <a:r>
              <a:rPr lang="sl-SI" b="1" dirty="0" smtClean="0"/>
              <a:t> </a:t>
            </a:r>
            <a:r>
              <a:rPr lang="sl-SI" b="1" dirty="0" err="1" smtClean="0"/>
              <a:t>potencijala</a:t>
            </a:r>
            <a:r>
              <a:rPr lang="sl-SI" b="1" dirty="0" smtClean="0"/>
              <a:t>.</a:t>
            </a:r>
            <a:br>
              <a:rPr lang="sl-SI" b="1" dirty="0" smtClean="0"/>
            </a:br>
            <a:r>
              <a:rPr lang="sl-SI" b="1" dirty="0" smtClean="0"/>
              <a:t>Trenutno so glavni </a:t>
            </a:r>
            <a:r>
              <a:rPr lang="sl-SI" b="1" dirty="0" err="1" smtClean="0"/>
              <a:t>radovi</a:t>
            </a:r>
            <a:r>
              <a:rPr lang="sl-SI" b="1" dirty="0" smtClean="0"/>
              <a:t> na reki Save, dok su Soča i Drava več</a:t>
            </a:r>
            <a:r>
              <a:rPr lang="sl-SI" b="1" baseline="0" dirty="0" smtClean="0"/>
              <a:t> so</a:t>
            </a:r>
            <a:r>
              <a:rPr lang="sl-SI" b="1" dirty="0" smtClean="0"/>
              <a:t> u </a:t>
            </a:r>
            <a:r>
              <a:rPr lang="sl-SI" b="1" dirty="0" err="1" smtClean="0"/>
              <a:t>potpunosti</a:t>
            </a:r>
            <a:r>
              <a:rPr lang="sl-SI" b="1" dirty="0" smtClean="0"/>
              <a:t> </a:t>
            </a:r>
            <a:r>
              <a:rPr lang="sl-SI" b="1" dirty="0" err="1" smtClean="0"/>
              <a:t>razvijen</a:t>
            </a:r>
            <a:r>
              <a:rPr lang="sl-SI" b="1" dirty="0" smtClean="0"/>
              <a:t>.</a:t>
            </a:r>
            <a:br>
              <a:rPr lang="sl-SI" b="1" dirty="0" smtClean="0"/>
            </a:br>
            <a:r>
              <a:rPr lang="sl-SI" b="1" dirty="0" smtClean="0"/>
              <a:t>Veliki broj </a:t>
            </a:r>
            <a:r>
              <a:rPr lang="sl-SI" b="1" dirty="0" err="1" smtClean="0"/>
              <a:t>potencijalnih</a:t>
            </a:r>
            <a:r>
              <a:rPr lang="sl-SI" b="1" dirty="0" smtClean="0"/>
              <a:t> lokacija za HE </a:t>
            </a:r>
            <a:r>
              <a:rPr lang="sl-SI" b="1" dirty="0" err="1" smtClean="0"/>
              <a:t>sa</a:t>
            </a:r>
            <a:r>
              <a:rPr lang="sl-SI" b="1" dirty="0" smtClean="0"/>
              <a:t> </a:t>
            </a:r>
            <a:r>
              <a:rPr lang="sl-SI" b="1" dirty="0" err="1" smtClean="0"/>
              <a:t>snagom</a:t>
            </a:r>
            <a:r>
              <a:rPr lang="sl-SI" b="1" dirty="0" smtClean="0"/>
              <a:t> na&gt; 0,5 MV</a:t>
            </a:r>
            <a:endParaRPr lang="sl-SI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721D7-A75E-40D3-B69C-8CDC088C834F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9851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2.1 </a:t>
            </a:r>
            <a:r>
              <a:rPr lang="sl-SI" dirty="0" err="1" smtClean="0"/>
              <a:t>Specific</a:t>
            </a:r>
            <a:r>
              <a:rPr lang="sl-SI" dirty="0" smtClean="0"/>
              <a:t> </a:t>
            </a:r>
            <a:r>
              <a:rPr lang="sl-SI" dirty="0" err="1" smtClean="0"/>
              <a:t>issues</a:t>
            </a:r>
            <a:r>
              <a:rPr lang="sl-SI" dirty="0" smtClean="0"/>
              <a:t> </a:t>
            </a:r>
            <a:r>
              <a:rPr lang="sl-SI" dirty="0" err="1" smtClean="0"/>
              <a:t>relating</a:t>
            </a:r>
            <a:r>
              <a:rPr lang="sl-SI" dirty="0" smtClean="0"/>
              <a:t> to Kaplan </a:t>
            </a:r>
            <a:r>
              <a:rPr lang="sl-SI" dirty="0" err="1" smtClean="0"/>
              <a:t>turbines</a:t>
            </a:r>
            <a:endParaRPr lang="sl-SI" dirty="0" smtClean="0"/>
          </a:p>
          <a:p>
            <a:pPr marL="0" indent="0">
              <a:buFontTx/>
              <a:buNone/>
            </a:pPr>
            <a:r>
              <a:rPr lang="sl-SI" dirty="0" smtClean="0"/>
              <a:t>General </a:t>
            </a:r>
            <a:r>
              <a:rPr lang="sl-SI" dirty="0" err="1" smtClean="0"/>
              <a:t>issues</a:t>
            </a:r>
            <a:r>
              <a:rPr lang="sl-SI" dirty="0" smtClean="0"/>
              <a:t> </a:t>
            </a:r>
            <a:r>
              <a:rPr lang="sl-SI" dirty="0" err="1" smtClean="0"/>
              <a:t>regarding</a:t>
            </a:r>
            <a:r>
              <a:rPr lang="sl-SI" baseline="0" dirty="0" smtClean="0"/>
              <a:t> </a:t>
            </a:r>
            <a:r>
              <a:rPr lang="sl-SI" baseline="0" dirty="0" err="1" smtClean="0"/>
              <a:t>hydraulic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transients</a:t>
            </a:r>
            <a:r>
              <a:rPr lang="sl-SI" baseline="0" dirty="0" smtClean="0"/>
              <a:t> </a:t>
            </a:r>
            <a:r>
              <a:rPr lang="sl-SI" baseline="0" dirty="0" err="1" smtClean="0"/>
              <a:t>have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already</a:t>
            </a:r>
            <a:r>
              <a:rPr lang="sl-SI" baseline="0" dirty="0" smtClean="0"/>
              <a:t> </a:t>
            </a:r>
            <a:r>
              <a:rPr lang="sl-SI" baseline="0" dirty="0" err="1" smtClean="0"/>
              <a:t>been</a:t>
            </a:r>
            <a:r>
              <a:rPr lang="sl-SI" baseline="0" dirty="0" smtClean="0"/>
              <a:t> </a:t>
            </a:r>
            <a:r>
              <a:rPr lang="sl-SI" baseline="0" dirty="0" err="1" smtClean="0"/>
              <a:t>presented</a:t>
            </a:r>
            <a:r>
              <a:rPr lang="sl-SI" baseline="0" dirty="0" smtClean="0"/>
              <a:t> in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past. </a:t>
            </a:r>
            <a:r>
              <a:rPr lang="sl-SI" baseline="0" dirty="0" err="1" smtClean="0"/>
              <a:t>Specific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transient</a:t>
            </a:r>
            <a:r>
              <a:rPr lang="sl-SI" baseline="0" dirty="0" smtClean="0"/>
              <a:t> </a:t>
            </a:r>
            <a:r>
              <a:rPr lang="sl-SI" baseline="0" dirty="0" err="1" smtClean="0"/>
              <a:t>issues</a:t>
            </a:r>
            <a:r>
              <a:rPr lang="sl-SI" baseline="0" dirty="0" smtClean="0"/>
              <a:t> </a:t>
            </a:r>
            <a:r>
              <a:rPr lang="sl-SI" baseline="0" dirty="0" err="1" smtClean="0"/>
              <a:t>relating</a:t>
            </a:r>
            <a:r>
              <a:rPr lang="sl-SI" baseline="0" dirty="0" smtClean="0"/>
              <a:t> to Kaplan </a:t>
            </a:r>
            <a:r>
              <a:rPr lang="sl-SI" baseline="0" dirty="0" err="1" smtClean="0"/>
              <a:t>turbines</a:t>
            </a:r>
            <a:r>
              <a:rPr lang="sl-SI" baseline="0" dirty="0" smtClean="0"/>
              <a:t> </a:t>
            </a:r>
            <a:r>
              <a:rPr lang="sl-SI" baseline="0" dirty="0" err="1" smtClean="0"/>
              <a:t>covered</a:t>
            </a:r>
            <a:r>
              <a:rPr lang="sl-SI" baseline="0" dirty="0" smtClean="0"/>
              <a:t> in </a:t>
            </a:r>
            <a:r>
              <a:rPr lang="sl-SI" baseline="0" dirty="0" err="1" smtClean="0"/>
              <a:t>this</a:t>
            </a:r>
            <a:r>
              <a:rPr lang="sl-SI" baseline="0" dirty="0" smtClean="0"/>
              <a:t> </a:t>
            </a:r>
            <a:r>
              <a:rPr lang="sl-SI" baseline="0" dirty="0" err="1" smtClean="0"/>
              <a:t>paper</a:t>
            </a:r>
            <a:r>
              <a:rPr lang="sl-SI" baseline="0" dirty="0" smtClean="0"/>
              <a:t> are:</a:t>
            </a:r>
            <a:endParaRPr lang="sl-SI" dirty="0" smtClean="0"/>
          </a:p>
          <a:p>
            <a:pPr marL="171450" indent="-171450">
              <a:buFontTx/>
              <a:buChar char="-"/>
            </a:pPr>
            <a:r>
              <a:rPr lang="sl-SI" baseline="0" dirty="0" smtClean="0"/>
              <a:t>Short inlet </a:t>
            </a:r>
            <a:r>
              <a:rPr lang="sl-SI" baseline="0" dirty="0" err="1" smtClean="0"/>
              <a:t>and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outlet</a:t>
            </a:r>
            <a:r>
              <a:rPr lang="sl-SI" baseline="0" dirty="0" smtClean="0"/>
              <a:t> </a:t>
            </a:r>
            <a:r>
              <a:rPr lang="sl-SI" baseline="0" dirty="0" err="1" smtClean="0"/>
              <a:t>conduits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and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corresponding</a:t>
            </a:r>
            <a:r>
              <a:rPr lang="sl-SI" baseline="0" dirty="0" smtClean="0"/>
              <a:t> </a:t>
            </a:r>
            <a:r>
              <a:rPr lang="sl-SI" baseline="0" dirty="0" err="1" smtClean="0"/>
              <a:t>rigid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water</a:t>
            </a:r>
            <a:r>
              <a:rPr lang="sl-SI" baseline="0" dirty="0" smtClean="0"/>
              <a:t> </a:t>
            </a:r>
            <a:r>
              <a:rPr lang="sl-SI" baseline="0" dirty="0" err="1" smtClean="0"/>
              <a:t>hammer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theory</a:t>
            </a:r>
            <a:endParaRPr lang="sl-SI" baseline="0" dirty="0" smtClean="0"/>
          </a:p>
          <a:p>
            <a:pPr marL="171450" indent="-171450">
              <a:buFontTx/>
              <a:buChar char="-"/>
            </a:pPr>
            <a:r>
              <a:rPr lang="sl-SI" baseline="0" dirty="0" err="1" smtClean="0"/>
              <a:t>Water</a:t>
            </a:r>
            <a:r>
              <a:rPr lang="sl-SI" baseline="0" dirty="0" smtClean="0"/>
              <a:t> </a:t>
            </a:r>
            <a:r>
              <a:rPr lang="sl-SI" baseline="0" dirty="0" err="1" smtClean="0"/>
              <a:t>column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separation</a:t>
            </a:r>
            <a:endParaRPr lang="sl-SI" baseline="0" dirty="0" smtClean="0"/>
          </a:p>
          <a:p>
            <a:pPr marL="171450" indent="-171450">
              <a:buFontTx/>
              <a:buChar char="-"/>
            </a:pPr>
            <a:r>
              <a:rPr lang="sl-SI" baseline="0" dirty="0" err="1" smtClean="0"/>
              <a:t>Axial</a:t>
            </a:r>
            <a:r>
              <a:rPr lang="sl-SI" baseline="0" dirty="0" smtClean="0"/>
              <a:t> </a:t>
            </a:r>
            <a:r>
              <a:rPr lang="sl-SI" baseline="0" dirty="0" err="1" smtClean="0"/>
              <a:t>hydraulic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thrust</a:t>
            </a:r>
            <a:endParaRPr lang="sl-SI" baseline="0" dirty="0" smtClean="0"/>
          </a:p>
          <a:p>
            <a:pPr marL="171450" indent="-171450">
              <a:buFontTx/>
              <a:buChar char="-"/>
            </a:pPr>
            <a:r>
              <a:rPr lang="sl-SI" baseline="0" dirty="0" err="1" smtClean="0"/>
              <a:t>Surge</a:t>
            </a:r>
            <a:r>
              <a:rPr lang="sl-SI" baseline="0" dirty="0" smtClean="0"/>
              <a:t> tank </a:t>
            </a:r>
            <a:r>
              <a:rPr lang="sl-SI" baseline="0" dirty="0" err="1" smtClean="0"/>
              <a:t>installation</a:t>
            </a:r>
            <a:r>
              <a:rPr lang="sl-SI" baseline="0" dirty="0" smtClean="0"/>
              <a:t> </a:t>
            </a:r>
            <a:r>
              <a:rPr lang="sl-SI" baseline="0" dirty="0" err="1" smtClean="0"/>
              <a:t>for</a:t>
            </a:r>
            <a:r>
              <a:rPr lang="sl-SI" baseline="0" dirty="0" smtClean="0"/>
              <a:t> a </a:t>
            </a:r>
            <a:r>
              <a:rPr lang="sl-SI" baseline="0" dirty="0" err="1" smtClean="0"/>
              <a:t>low</a:t>
            </a:r>
            <a:r>
              <a:rPr lang="sl-SI" baseline="0" dirty="0" smtClean="0"/>
              <a:t> </a:t>
            </a:r>
            <a:r>
              <a:rPr lang="sl-SI" baseline="0" dirty="0" err="1" smtClean="0"/>
              <a:t>head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development</a:t>
            </a:r>
            <a:r>
              <a:rPr lang="sl-SI" baseline="0" dirty="0" smtClean="0"/>
              <a:t> in </a:t>
            </a:r>
            <a:r>
              <a:rPr lang="sl-SI" baseline="0" dirty="0" err="1" smtClean="0"/>
              <a:t>case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of</a:t>
            </a:r>
            <a:r>
              <a:rPr lang="sl-SI" baseline="0" dirty="0" smtClean="0"/>
              <a:t> Plave II HPP</a:t>
            </a:r>
          </a:p>
          <a:p>
            <a:pPr marL="0" indent="0">
              <a:buFontTx/>
              <a:buNone/>
            </a:pPr>
            <a:endParaRPr lang="sl-SI" b="1" dirty="0" smtClean="0"/>
          </a:p>
          <a:p>
            <a:pPr marL="0" indent="0">
              <a:buFontTx/>
              <a:buNone/>
            </a:pPr>
            <a:r>
              <a:rPr lang="sl-SI" b="1" dirty="0" smtClean="0"/>
              <a:t>2.1 Posebna pitanja </a:t>
            </a:r>
            <a:r>
              <a:rPr lang="sl-SI" b="1" dirty="0" err="1" smtClean="0"/>
              <a:t>koja</a:t>
            </a:r>
            <a:r>
              <a:rPr lang="sl-SI" b="1" dirty="0" smtClean="0"/>
              <a:t> se odnose na Kaplan turbine</a:t>
            </a:r>
            <a:br>
              <a:rPr lang="sl-SI" b="1" dirty="0" smtClean="0"/>
            </a:br>
            <a:r>
              <a:rPr lang="sl-SI" b="1" dirty="0" smtClean="0"/>
              <a:t>Specifični pitanja </a:t>
            </a:r>
            <a:r>
              <a:rPr lang="sl-SI" b="1" dirty="0" err="1" smtClean="0"/>
              <a:t>koja</a:t>
            </a:r>
            <a:r>
              <a:rPr lang="sl-SI" b="1" dirty="0" smtClean="0"/>
              <a:t> se odnose na Kaplan turbine </a:t>
            </a:r>
            <a:r>
              <a:rPr lang="sl-SI" b="1" dirty="0" err="1" smtClean="0"/>
              <a:t>ovom</a:t>
            </a:r>
            <a:r>
              <a:rPr lang="sl-SI" b="1" dirty="0" smtClean="0"/>
              <a:t> </a:t>
            </a:r>
            <a:r>
              <a:rPr lang="sl-SI" b="1" dirty="0" err="1" smtClean="0"/>
              <a:t>radu</a:t>
            </a:r>
            <a:r>
              <a:rPr lang="sl-SI" b="1" dirty="0" smtClean="0"/>
              <a:t> su:</a:t>
            </a:r>
            <a:br>
              <a:rPr lang="sl-SI" b="1" dirty="0" smtClean="0"/>
            </a:br>
            <a:r>
              <a:rPr lang="sl-SI" b="1" dirty="0" smtClean="0"/>
              <a:t>Kratki </a:t>
            </a:r>
            <a:r>
              <a:rPr lang="sl-SI" b="1" dirty="0" err="1" smtClean="0"/>
              <a:t>ulazni</a:t>
            </a:r>
            <a:r>
              <a:rPr lang="sl-SI" b="1" dirty="0" smtClean="0"/>
              <a:t> i </a:t>
            </a:r>
            <a:r>
              <a:rPr lang="sl-SI" b="1" dirty="0" err="1" smtClean="0"/>
              <a:t>izlazni</a:t>
            </a:r>
            <a:r>
              <a:rPr lang="sl-SI" b="1" dirty="0" smtClean="0"/>
              <a:t> </a:t>
            </a:r>
            <a:r>
              <a:rPr lang="sl-SI" b="1" dirty="0" err="1" smtClean="0"/>
              <a:t>vodovi</a:t>
            </a:r>
            <a:r>
              <a:rPr lang="sl-SI" b="1" dirty="0" smtClean="0"/>
              <a:t> i </a:t>
            </a:r>
            <a:r>
              <a:rPr lang="sl-SI" b="1" dirty="0" err="1" smtClean="0"/>
              <a:t>odgovarajući</a:t>
            </a:r>
            <a:r>
              <a:rPr lang="sl-SI" b="1" dirty="0" smtClean="0"/>
              <a:t> teorija </a:t>
            </a:r>
            <a:r>
              <a:rPr lang="sl-SI" b="1" dirty="0" err="1" smtClean="0"/>
              <a:t>krutog</a:t>
            </a:r>
            <a:r>
              <a:rPr lang="sl-SI" b="1" dirty="0" smtClean="0"/>
              <a:t> </a:t>
            </a:r>
            <a:r>
              <a:rPr lang="sl-SI" b="1" dirty="0" err="1" smtClean="0"/>
              <a:t>vodnog</a:t>
            </a:r>
            <a:r>
              <a:rPr lang="sl-SI" b="1" dirty="0" smtClean="0"/>
              <a:t> udara.</a:t>
            </a:r>
            <a:br>
              <a:rPr lang="sl-SI" b="1" dirty="0" smtClean="0"/>
            </a:br>
            <a:r>
              <a:rPr lang="sl-SI" b="1" dirty="0" smtClean="0"/>
              <a:t>Odvajanje </a:t>
            </a:r>
            <a:r>
              <a:rPr lang="sl-SI" b="1" dirty="0" err="1" smtClean="0"/>
              <a:t>vodenog</a:t>
            </a:r>
            <a:r>
              <a:rPr lang="sl-SI" b="1" dirty="0" smtClean="0"/>
              <a:t> </a:t>
            </a:r>
            <a:r>
              <a:rPr lang="sl-SI" b="1" dirty="0" err="1" smtClean="0"/>
              <a:t>stuba</a:t>
            </a:r>
            <a:r>
              <a:rPr lang="sl-SI" b="1" dirty="0" smtClean="0"/>
              <a:t>.</a:t>
            </a:r>
            <a:br>
              <a:rPr lang="sl-SI" b="1" dirty="0" smtClean="0"/>
            </a:br>
            <a:r>
              <a:rPr lang="sl-SI" b="1" dirty="0" smtClean="0"/>
              <a:t>Aksialna</a:t>
            </a:r>
            <a:r>
              <a:rPr lang="sl-SI" b="1" baseline="0" dirty="0" smtClean="0"/>
              <a:t> </a:t>
            </a:r>
            <a:r>
              <a:rPr lang="sl-SI" b="1" baseline="0" dirty="0" err="1" smtClean="0"/>
              <a:t>hidraulička</a:t>
            </a:r>
            <a:r>
              <a:rPr lang="sl-SI" b="1" baseline="0" dirty="0" smtClean="0"/>
              <a:t> sila.</a:t>
            </a: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>Instalacije </a:t>
            </a:r>
            <a:r>
              <a:rPr lang="sl-SI" b="1" dirty="0" err="1" smtClean="0"/>
              <a:t>vodostana</a:t>
            </a:r>
            <a:r>
              <a:rPr lang="sl-SI" b="1" baseline="0" dirty="0" smtClean="0"/>
              <a:t> kot Kaplan turbina.</a:t>
            </a:r>
          </a:p>
          <a:p>
            <a:pPr marL="171450" indent="-171450">
              <a:buFontTx/>
              <a:buChar char="-"/>
            </a:pPr>
            <a:endParaRPr lang="sl-SI" baseline="0" dirty="0" smtClean="0"/>
          </a:p>
          <a:p>
            <a:pPr marL="171450" indent="-171450">
              <a:buFontTx/>
              <a:buChar char="-"/>
            </a:pPr>
            <a:endParaRPr lang="sl-SI" dirty="0" smtClean="0"/>
          </a:p>
          <a:p>
            <a:pPr marL="171450" indent="-171450">
              <a:buFontTx/>
              <a:buChar char="-"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721D7-A75E-40D3-B69C-8CDC088C834F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9851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2.2</a:t>
            </a:r>
            <a:r>
              <a:rPr lang="sl-SI" baseline="0" dirty="0" smtClean="0"/>
              <a:t> </a:t>
            </a:r>
            <a:r>
              <a:rPr lang="sl-SI" baseline="0" dirty="0" err="1" smtClean="0"/>
              <a:t>Water</a:t>
            </a:r>
            <a:r>
              <a:rPr lang="sl-SI" baseline="0" dirty="0" smtClean="0"/>
              <a:t> </a:t>
            </a:r>
            <a:r>
              <a:rPr lang="sl-SI" baseline="0" dirty="0" err="1" smtClean="0"/>
              <a:t>column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separation</a:t>
            </a:r>
            <a:endParaRPr lang="sl-SI" baseline="0" dirty="0" smtClean="0"/>
          </a:p>
          <a:p>
            <a:r>
              <a:rPr lang="sl-SI" baseline="0" dirty="0" err="1" smtClean="0"/>
              <a:t>Occurrence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of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water</a:t>
            </a:r>
            <a:r>
              <a:rPr lang="sl-SI" baseline="0" dirty="0" smtClean="0"/>
              <a:t> </a:t>
            </a:r>
            <a:r>
              <a:rPr lang="sl-SI" baseline="0" dirty="0" err="1" smtClean="0"/>
              <a:t>column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separation</a:t>
            </a:r>
            <a:r>
              <a:rPr lang="sl-SI" baseline="0" dirty="0" smtClean="0"/>
              <a:t> </a:t>
            </a:r>
            <a:r>
              <a:rPr lang="sl-SI" baseline="0" dirty="0" err="1" smtClean="0"/>
              <a:t>under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turbine </a:t>
            </a:r>
            <a:r>
              <a:rPr lang="sl-SI" baseline="0" dirty="0" err="1" smtClean="0"/>
              <a:t>head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cover</a:t>
            </a:r>
            <a:r>
              <a:rPr lang="sl-SI" baseline="0" dirty="0" smtClean="0"/>
              <a:t> </a:t>
            </a:r>
            <a:r>
              <a:rPr lang="sl-SI" baseline="0" dirty="0" err="1" smtClean="0"/>
              <a:t>can</a:t>
            </a:r>
            <a:r>
              <a:rPr lang="sl-SI" baseline="0" dirty="0" smtClean="0"/>
              <a:t> </a:t>
            </a:r>
            <a:r>
              <a:rPr lang="sl-SI" baseline="0" dirty="0" err="1" smtClean="0"/>
              <a:t>be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indicated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by</a:t>
            </a:r>
            <a:r>
              <a:rPr lang="sl-SI" baseline="0" dirty="0" smtClean="0"/>
              <a:t> </a:t>
            </a:r>
            <a:r>
              <a:rPr lang="sl-SI" baseline="0" dirty="0" err="1" smtClean="0"/>
              <a:t>comparison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of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maximum</a:t>
            </a:r>
            <a:r>
              <a:rPr lang="sl-SI" baseline="0" dirty="0" smtClean="0"/>
              <a:t> </a:t>
            </a:r>
            <a:r>
              <a:rPr lang="sl-SI" baseline="0" dirty="0" err="1" smtClean="0"/>
              <a:t>calculated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axial</a:t>
            </a:r>
            <a:r>
              <a:rPr lang="sl-SI" baseline="0" dirty="0" smtClean="0"/>
              <a:t> </a:t>
            </a:r>
            <a:r>
              <a:rPr lang="sl-SI" baseline="0" dirty="0" err="1" smtClean="0"/>
              <a:t>hydraulic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thrust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acting</a:t>
            </a:r>
            <a:r>
              <a:rPr lang="sl-SI" baseline="0" dirty="0" smtClean="0"/>
              <a:t> </a:t>
            </a:r>
            <a:r>
              <a:rPr lang="sl-SI" baseline="0" dirty="0" err="1" smtClean="0"/>
              <a:t>upwards</a:t>
            </a:r>
            <a:r>
              <a:rPr lang="sl-SI" baseline="0" dirty="0" smtClean="0"/>
              <a:t> </a:t>
            </a:r>
            <a:r>
              <a:rPr lang="sl-SI" baseline="0" dirty="0" err="1" smtClean="0"/>
              <a:t>with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damaging</a:t>
            </a:r>
            <a:r>
              <a:rPr lang="sl-SI" baseline="0" dirty="0" smtClean="0"/>
              <a:t> </a:t>
            </a:r>
            <a:r>
              <a:rPr lang="sl-SI" baseline="0" dirty="0" err="1" smtClean="0"/>
              <a:t>hydraulic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thrust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acting</a:t>
            </a:r>
            <a:r>
              <a:rPr lang="sl-SI" baseline="0" dirty="0" smtClean="0"/>
              <a:t> on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runner</a:t>
            </a:r>
            <a:r>
              <a:rPr lang="sl-SI" baseline="0" dirty="0" smtClean="0"/>
              <a:t>. – </a:t>
            </a:r>
            <a:r>
              <a:rPr lang="sl-SI" baseline="0" dirty="0" err="1" smtClean="0"/>
              <a:t>first</a:t>
            </a:r>
            <a:r>
              <a:rPr lang="sl-SI" baseline="0" dirty="0" smtClean="0"/>
              <a:t> </a:t>
            </a:r>
            <a:r>
              <a:rPr lang="sl-SI" baseline="0" dirty="0" err="1" smtClean="0"/>
              <a:t>equation</a:t>
            </a:r>
            <a:endParaRPr lang="sl-SI" baseline="0" dirty="0" smtClean="0"/>
          </a:p>
          <a:p>
            <a:r>
              <a:rPr lang="sl-SI" baseline="0" dirty="0" smtClean="0"/>
              <a:t>Turbine </a:t>
            </a:r>
            <a:r>
              <a:rPr lang="sl-SI" baseline="0" dirty="0" err="1" smtClean="0"/>
              <a:t>head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cover</a:t>
            </a:r>
            <a:r>
              <a:rPr lang="sl-SI" baseline="0" dirty="0" smtClean="0"/>
              <a:t> </a:t>
            </a:r>
            <a:r>
              <a:rPr lang="sl-SI" baseline="0" dirty="0" err="1" smtClean="0"/>
              <a:t>pressure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criterion</a:t>
            </a:r>
            <a:r>
              <a:rPr lang="sl-SI" baseline="0" dirty="0" smtClean="0"/>
              <a:t>;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pressure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under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turbine is </a:t>
            </a:r>
            <a:r>
              <a:rPr lang="sl-SI" baseline="0" dirty="0" err="1" smtClean="0"/>
              <a:t>calculated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using</a:t>
            </a:r>
            <a:r>
              <a:rPr lang="sl-SI" baseline="0" dirty="0" smtClean="0"/>
              <a:t> </a:t>
            </a:r>
            <a:r>
              <a:rPr lang="sl-SI" baseline="0" dirty="0" err="1" smtClean="0"/>
              <a:t>measured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axial</a:t>
            </a:r>
            <a:r>
              <a:rPr lang="sl-SI" baseline="0" dirty="0" smtClean="0"/>
              <a:t> </a:t>
            </a:r>
            <a:r>
              <a:rPr lang="sl-SI" baseline="0" dirty="0" err="1" smtClean="0"/>
              <a:t>hydraulic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thrust</a:t>
            </a:r>
            <a:r>
              <a:rPr lang="sl-SI" baseline="0" dirty="0" smtClean="0"/>
              <a:t> </a:t>
            </a:r>
            <a:r>
              <a:rPr lang="sl-SI" baseline="0" dirty="0" err="1" smtClean="0"/>
              <a:t>characteristics</a:t>
            </a:r>
            <a:r>
              <a:rPr lang="sl-SI" baseline="0" dirty="0" smtClean="0"/>
              <a:t>.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ccomputed</a:t>
            </a:r>
            <a:r>
              <a:rPr lang="sl-SI" baseline="0" dirty="0" smtClean="0"/>
              <a:t> absolute </a:t>
            </a:r>
            <a:r>
              <a:rPr lang="sl-SI" baseline="0" dirty="0" err="1" smtClean="0"/>
              <a:t>pressure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should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be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larger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than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vapor</a:t>
            </a:r>
            <a:r>
              <a:rPr lang="sl-SI" baseline="0" dirty="0" smtClean="0"/>
              <a:t> </a:t>
            </a:r>
            <a:r>
              <a:rPr lang="sl-SI" baseline="0" dirty="0" err="1" smtClean="0"/>
              <a:t>pressure</a:t>
            </a:r>
            <a:r>
              <a:rPr lang="sl-SI" baseline="0" dirty="0" smtClean="0"/>
              <a:t>.</a:t>
            </a:r>
          </a:p>
          <a:p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maximum</a:t>
            </a:r>
            <a:r>
              <a:rPr lang="sl-SI" baseline="0" dirty="0" smtClean="0"/>
              <a:t> </a:t>
            </a:r>
            <a:r>
              <a:rPr lang="sl-SI" baseline="0" dirty="0" err="1" smtClean="0"/>
              <a:t>permissible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axial</a:t>
            </a:r>
            <a:r>
              <a:rPr lang="sl-SI" baseline="0" dirty="0" smtClean="0"/>
              <a:t> </a:t>
            </a:r>
            <a:r>
              <a:rPr lang="sl-SI" baseline="0" dirty="0" err="1" smtClean="0"/>
              <a:t>hydraulic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thrust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acting</a:t>
            </a:r>
            <a:r>
              <a:rPr lang="sl-SI" baseline="0" dirty="0" smtClean="0"/>
              <a:t> in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negative </a:t>
            </a:r>
            <a:r>
              <a:rPr lang="sl-SI" baseline="0" dirty="0" err="1" smtClean="0"/>
              <a:t>direction</a:t>
            </a:r>
            <a:r>
              <a:rPr lang="sl-SI" baseline="0" dirty="0" smtClean="0"/>
              <a:t> is </a:t>
            </a:r>
            <a:r>
              <a:rPr lang="sl-SI" baseline="0" dirty="0" err="1" smtClean="0"/>
              <a:t>predicted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by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first</a:t>
            </a:r>
            <a:r>
              <a:rPr lang="sl-SI" baseline="0" dirty="0" smtClean="0"/>
              <a:t> </a:t>
            </a:r>
            <a:r>
              <a:rPr lang="sl-SI" baseline="0" dirty="0" err="1" smtClean="0"/>
              <a:t>equation</a:t>
            </a:r>
            <a:r>
              <a:rPr lang="sl-SI" baseline="0" dirty="0" smtClean="0"/>
              <a:t>.</a:t>
            </a:r>
          </a:p>
          <a:p>
            <a:r>
              <a:rPr lang="sl-SI" baseline="0" dirty="0" err="1" smtClean="0"/>
              <a:t>Damaging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axial</a:t>
            </a:r>
            <a:r>
              <a:rPr lang="sl-SI" baseline="0" dirty="0" smtClean="0"/>
              <a:t> </a:t>
            </a:r>
            <a:r>
              <a:rPr lang="sl-SI" baseline="0" dirty="0" err="1" smtClean="0"/>
              <a:t>hydraulic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thrust</a:t>
            </a:r>
            <a:r>
              <a:rPr lang="sl-SI" baseline="0" dirty="0" smtClean="0"/>
              <a:t> is </a:t>
            </a:r>
            <a:r>
              <a:rPr lang="sl-SI" baseline="0" dirty="0" err="1" smtClean="0"/>
              <a:t>calculated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by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following</a:t>
            </a:r>
            <a:r>
              <a:rPr lang="sl-SI" baseline="0" dirty="0" smtClean="0"/>
              <a:t> </a:t>
            </a:r>
            <a:r>
              <a:rPr lang="sl-SI" baseline="0" dirty="0" err="1" smtClean="0"/>
              <a:t>equation</a:t>
            </a:r>
            <a:r>
              <a:rPr lang="sl-SI" baseline="0" dirty="0" smtClean="0"/>
              <a:t> in </a:t>
            </a:r>
            <a:r>
              <a:rPr lang="sl-SI" baseline="0" dirty="0" err="1" smtClean="0"/>
              <a:t>which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full</a:t>
            </a:r>
            <a:r>
              <a:rPr lang="sl-SI" baseline="0" dirty="0" smtClean="0"/>
              <a:t> </a:t>
            </a:r>
            <a:r>
              <a:rPr lang="sl-SI" baseline="0" dirty="0" err="1" smtClean="0"/>
              <a:t>water</a:t>
            </a:r>
            <a:r>
              <a:rPr lang="sl-SI" baseline="0" dirty="0" smtClean="0"/>
              <a:t> </a:t>
            </a:r>
            <a:r>
              <a:rPr lang="sl-SI" baseline="0" dirty="0" err="1" smtClean="0"/>
              <a:t>column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separation</a:t>
            </a:r>
            <a:r>
              <a:rPr lang="sl-SI" baseline="0" dirty="0" smtClean="0"/>
              <a:t> </a:t>
            </a:r>
            <a:r>
              <a:rPr lang="sl-SI" baseline="0" dirty="0" err="1" smtClean="0"/>
              <a:t>under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turbine </a:t>
            </a:r>
            <a:r>
              <a:rPr lang="sl-SI" baseline="0" dirty="0" err="1" smtClean="0"/>
              <a:t>head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cover</a:t>
            </a:r>
            <a:r>
              <a:rPr lang="sl-SI" baseline="0" dirty="0" smtClean="0"/>
              <a:t> is </a:t>
            </a:r>
            <a:r>
              <a:rPr lang="sl-SI" baseline="0" dirty="0" err="1" smtClean="0"/>
              <a:t>assumed</a:t>
            </a:r>
            <a:r>
              <a:rPr lang="sl-SI" baseline="0" dirty="0" smtClean="0"/>
              <a:t> to </a:t>
            </a:r>
            <a:r>
              <a:rPr lang="sl-SI" baseline="0" dirty="0" err="1" smtClean="0"/>
              <a:t>occur</a:t>
            </a:r>
            <a:r>
              <a:rPr lang="sl-SI" baseline="0" dirty="0" smtClean="0"/>
              <a:t>.</a:t>
            </a:r>
          </a:p>
          <a:p>
            <a:endParaRPr lang="sl-SI" b="1" dirty="0" smtClean="0"/>
          </a:p>
          <a:p>
            <a:r>
              <a:rPr lang="sl-SI" b="1" dirty="0" smtClean="0"/>
              <a:t>2.2 Odvajanje </a:t>
            </a:r>
            <a:r>
              <a:rPr lang="sl-SI" b="1" dirty="0" err="1" smtClean="0"/>
              <a:t>vodenog</a:t>
            </a:r>
            <a:r>
              <a:rPr lang="sl-SI" b="1" dirty="0" smtClean="0"/>
              <a:t> </a:t>
            </a:r>
            <a:r>
              <a:rPr lang="sl-SI" b="1" dirty="0" err="1" smtClean="0"/>
              <a:t>stuba</a:t>
            </a: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>Pojava odvajanja </a:t>
            </a:r>
            <a:r>
              <a:rPr lang="sl-SI" b="1" dirty="0" err="1" smtClean="0"/>
              <a:t>vodenog</a:t>
            </a:r>
            <a:r>
              <a:rPr lang="sl-SI" b="1" dirty="0" smtClean="0"/>
              <a:t> </a:t>
            </a:r>
            <a:r>
              <a:rPr lang="sl-SI" b="1" dirty="0" err="1" smtClean="0"/>
              <a:t>stuba</a:t>
            </a:r>
            <a:r>
              <a:rPr lang="sl-SI" b="1" dirty="0" smtClean="0"/>
              <a:t> </a:t>
            </a:r>
            <a:r>
              <a:rPr lang="sl-SI" b="1" dirty="0" err="1" smtClean="0"/>
              <a:t>ispod</a:t>
            </a:r>
            <a:r>
              <a:rPr lang="sl-SI" b="1" dirty="0" smtClean="0"/>
              <a:t> poklopca glave turbine može biti prikazana </a:t>
            </a:r>
            <a:r>
              <a:rPr lang="sl-SI" b="1" dirty="0" err="1" smtClean="0"/>
              <a:t>upoređivanjem</a:t>
            </a:r>
            <a:r>
              <a:rPr lang="sl-SI" b="1" dirty="0" smtClean="0"/>
              <a:t> maksimalne izračunane aksialne</a:t>
            </a:r>
            <a:r>
              <a:rPr lang="sl-SI" b="1" baseline="0" dirty="0" smtClean="0"/>
              <a:t> </a:t>
            </a:r>
            <a:r>
              <a:rPr lang="sl-SI" b="1" baseline="0" dirty="0" err="1" smtClean="0"/>
              <a:t>hidraulične</a:t>
            </a:r>
            <a:r>
              <a:rPr lang="sl-SI" b="1" baseline="0" dirty="0" smtClean="0"/>
              <a:t> sile </a:t>
            </a:r>
            <a:r>
              <a:rPr lang="sl-SI" b="1" baseline="0" dirty="0" err="1" smtClean="0"/>
              <a:t>koja</a:t>
            </a:r>
            <a:r>
              <a:rPr lang="sl-SI" b="1" dirty="0" smtClean="0"/>
              <a:t> radi </a:t>
            </a:r>
            <a:r>
              <a:rPr lang="sl-SI" b="1" dirty="0" err="1" smtClean="0"/>
              <a:t>nagore</a:t>
            </a:r>
            <a:r>
              <a:rPr lang="sl-SI" b="1" dirty="0" smtClean="0"/>
              <a:t> </a:t>
            </a:r>
            <a:r>
              <a:rPr lang="sl-SI" b="1" dirty="0" err="1" smtClean="0"/>
              <a:t>sa</a:t>
            </a:r>
            <a:r>
              <a:rPr lang="sl-SI" b="1" dirty="0" smtClean="0"/>
              <a:t> </a:t>
            </a:r>
            <a:r>
              <a:rPr lang="sl-SI" b="1" dirty="0" err="1" smtClean="0"/>
              <a:t>štetno</a:t>
            </a:r>
            <a:r>
              <a:rPr lang="sl-SI" b="1" dirty="0" smtClean="0"/>
              <a:t> aksialno </a:t>
            </a:r>
            <a:r>
              <a:rPr lang="sl-SI" b="1" dirty="0" err="1" smtClean="0"/>
              <a:t>hidraulično</a:t>
            </a:r>
            <a:r>
              <a:rPr lang="sl-SI" b="1" dirty="0" smtClean="0"/>
              <a:t> silo </a:t>
            </a:r>
            <a:r>
              <a:rPr lang="sl-SI" b="1" dirty="0" err="1" smtClean="0"/>
              <a:t>koja</a:t>
            </a:r>
            <a:r>
              <a:rPr lang="sl-SI" b="1" dirty="0" smtClean="0"/>
              <a:t> radi na</a:t>
            </a:r>
            <a:r>
              <a:rPr lang="sl-SI" b="1" baseline="0" dirty="0" smtClean="0"/>
              <a:t> </a:t>
            </a:r>
            <a:r>
              <a:rPr lang="sl-SI" b="1" baseline="0" dirty="0" err="1" smtClean="0"/>
              <a:t>radno</a:t>
            </a:r>
            <a:r>
              <a:rPr lang="sl-SI" b="1" baseline="0" dirty="0" smtClean="0"/>
              <a:t> kolo</a:t>
            </a:r>
            <a:r>
              <a:rPr lang="sl-SI" b="1" dirty="0" smtClean="0"/>
              <a:t>. - Prvi </a:t>
            </a:r>
            <a:r>
              <a:rPr lang="sl-SI" b="1" dirty="0" err="1" smtClean="0"/>
              <a:t>jednačina</a:t>
            </a: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err="1" smtClean="0"/>
              <a:t>Kriterijum</a:t>
            </a:r>
            <a:r>
              <a:rPr lang="sl-SI" b="1" dirty="0" smtClean="0"/>
              <a:t> pritiska izpod </a:t>
            </a:r>
            <a:r>
              <a:rPr lang="sl-SI" b="1" dirty="0" err="1" smtClean="0"/>
              <a:t>turbinskog</a:t>
            </a:r>
            <a:r>
              <a:rPr lang="sl-SI" b="1" dirty="0" smtClean="0"/>
              <a:t> poklopca; </a:t>
            </a:r>
            <a:r>
              <a:rPr lang="sl-SI" b="1" dirty="0" err="1" smtClean="0"/>
              <a:t>pritisak</a:t>
            </a:r>
            <a:r>
              <a:rPr lang="sl-SI" b="1" dirty="0" smtClean="0"/>
              <a:t> </a:t>
            </a:r>
            <a:r>
              <a:rPr lang="sl-SI" b="1" dirty="0" err="1" smtClean="0"/>
              <a:t>ispod</a:t>
            </a:r>
            <a:r>
              <a:rPr lang="sl-SI" b="1" dirty="0" smtClean="0"/>
              <a:t> turbine izračunava </a:t>
            </a:r>
            <a:r>
              <a:rPr lang="sl-SI" b="1" dirty="0" err="1" smtClean="0"/>
              <a:t>pomoću</a:t>
            </a:r>
            <a:r>
              <a:rPr lang="sl-SI" b="1" dirty="0" smtClean="0"/>
              <a:t> </a:t>
            </a:r>
            <a:r>
              <a:rPr lang="sl-SI" b="1" dirty="0" err="1" smtClean="0"/>
              <a:t>izmerene</a:t>
            </a:r>
            <a:r>
              <a:rPr lang="sl-SI" b="1" dirty="0" smtClean="0"/>
              <a:t> </a:t>
            </a:r>
            <a:r>
              <a:rPr lang="sl-SI" b="1" dirty="0" err="1" smtClean="0"/>
              <a:t>aksijalnog</a:t>
            </a:r>
            <a:r>
              <a:rPr lang="sl-SI" b="1" dirty="0" smtClean="0"/>
              <a:t> </a:t>
            </a:r>
            <a:r>
              <a:rPr lang="sl-SI" b="1" dirty="0" err="1" smtClean="0"/>
              <a:t>hidrauličke</a:t>
            </a:r>
            <a:r>
              <a:rPr lang="sl-SI" b="1" dirty="0" smtClean="0"/>
              <a:t> karakteristike sile. Obračunat </a:t>
            </a:r>
            <a:r>
              <a:rPr lang="sl-SI" b="1" dirty="0" err="1" smtClean="0"/>
              <a:t>apsolutni</a:t>
            </a:r>
            <a:r>
              <a:rPr lang="sl-SI" b="1" dirty="0" smtClean="0"/>
              <a:t> </a:t>
            </a:r>
            <a:r>
              <a:rPr lang="sl-SI" b="1" dirty="0" err="1" smtClean="0"/>
              <a:t>pritisak</a:t>
            </a:r>
            <a:r>
              <a:rPr lang="sl-SI" b="1" dirty="0" smtClean="0"/>
              <a:t> treba da </a:t>
            </a:r>
            <a:r>
              <a:rPr lang="sl-SI" b="1" dirty="0" err="1" smtClean="0"/>
              <a:t>bude</a:t>
            </a:r>
            <a:r>
              <a:rPr lang="sl-SI" b="1" dirty="0" smtClean="0"/>
              <a:t> </a:t>
            </a:r>
            <a:r>
              <a:rPr lang="sl-SI" b="1" dirty="0" err="1" smtClean="0"/>
              <a:t>veći</a:t>
            </a:r>
            <a:r>
              <a:rPr lang="sl-SI" b="1" dirty="0" smtClean="0"/>
              <a:t> od pritiska pare.</a:t>
            </a:r>
            <a:br>
              <a:rPr lang="sl-SI" b="1" dirty="0" smtClean="0"/>
            </a:br>
            <a:r>
              <a:rPr lang="sl-SI" b="1" dirty="0" smtClean="0"/>
              <a:t>Maksimalno </a:t>
            </a:r>
            <a:r>
              <a:rPr lang="sl-SI" b="1" dirty="0" err="1" smtClean="0"/>
              <a:t>dozvoljena</a:t>
            </a:r>
            <a:r>
              <a:rPr lang="sl-SI" b="1" dirty="0" smtClean="0"/>
              <a:t> </a:t>
            </a:r>
            <a:r>
              <a:rPr lang="sl-SI" b="1" dirty="0" err="1" smtClean="0"/>
              <a:t>aksijalna</a:t>
            </a:r>
            <a:r>
              <a:rPr lang="sl-SI" b="1" dirty="0" smtClean="0"/>
              <a:t> </a:t>
            </a:r>
            <a:r>
              <a:rPr lang="sl-SI" b="1" dirty="0" err="1" smtClean="0"/>
              <a:t>hidraulična</a:t>
            </a:r>
            <a:r>
              <a:rPr lang="sl-SI" b="1" dirty="0" smtClean="0"/>
              <a:t> sila deluje u </a:t>
            </a:r>
            <a:r>
              <a:rPr lang="sl-SI" b="1" dirty="0" err="1" smtClean="0"/>
              <a:t>negativnom</a:t>
            </a:r>
            <a:r>
              <a:rPr lang="sl-SI" b="1" dirty="0" smtClean="0"/>
              <a:t> </a:t>
            </a:r>
            <a:r>
              <a:rPr lang="sl-SI" b="1" dirty="0" err="1" smtClean="0"/>
              <a:t>smeru</a:t>
            </a:r>
            <a:r>
              <a:rPr lang="sl-SI" b="1" dirty="0" smtClean="0"/>
              <a:t> </a:t>
            </a:r>
            <a:r>
              <a:rPr lang="sl-SI" b="1" dirty="0" err="1" smtClean="0"/>
              <a:t>predviđa</a:t>
            </a:r>
            <a:r>
              <a:rPr lang="sl-SI" b="1" dirty="0" smtClean="0"/>
              <a:t> je </a:t>
            </a:r>
            <a:r>
              <a:rPr lang="sl-SI" b="1" dirty="0" err="1" smtClean="0"/>
              <a:t>sa</a:t>
            </a:r>
            <a:r>
              <a:rPr lang="sl-SI" b="1" dirty="0" smtClean="0"/>
              <a:t> prvo </a:t>
            </a:r>
            <a:r>
              <a:rPr lang="sl-SI" b="1" dirty="0" err="1" smtClean="0"/>
              <a:t>jednačino</a:t>
            </a: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err="1" smtClean="0"/>
              <a:t>Oštećenja</a:t>
            </a:r>
            <a:r>
              <a:rPr lang="sl-SI" b="1" dirty="0" smtClean="0"/>
              <a:t> </a:t>
            </a:r>
            <a:r>
              <a:rPr lang="sl-SI" b="1" dirty="0" err="1" smtClean="0"/>
              <a:t>aksijalna</a:t>
            </a:r>
            <a:r>
              <a:rPr lang="sl-SI" b="1" dirty="0" smtClean="0"/>
              <a:t> </a:t>
            </a:r>
            <a:r>
              <a:rPr lang="sl-SI" b="1" dirty="0" err="1" smtClean="0"/>
              <a:t>hidraulična</a:t>
            </a:r>
            <a:r>
              <a:rPr lang="sl-SI" b="1" dirty="0" smtClean="0"/>
              <a:t> sila je obračunana</a:t>
            </a:r>
            <a:r>
              <a:rPr lang="sl-SI" b="1" baseline="0" dirty="0" smtClean="0"/>
              <a:t> </a:t>
            </a:r>
            <a:r>
              <a:rPr lang="sl-SI" b="1" baseline="0" dirty="0" err="1" smtClean="0"/>
              <a:t>uz</a:t>
            </a:r>
            <a:r>
              <a:rPr lang="sl-SI" b="1" dirty="0" smtClean="0"/>
              <a:t> </a:t>
            </a:r>
            <a:r>
              <a:rPr lang="sl-SI" b="1" dirty="0" err="1" smtClean="0"/>
              <a:t>pomoću</a:t>
            </a:r>
            <a:r>
              <a:rPr lang="sl-SI" b="1" dirty="0" smtClean="0"/>
              <a:t> </a:t>
            </a:r>
            <a:r>
              <a:rPr lang="sl-SI" b="1" dirty="0" err="1" smtClean="0"/>
              <a:t>sledeće</a:t>
            </a:r>
            <a:r>
              <a:rPr lang="sl-SI" b="1" dirty="0" smtClean="0"/>
              <a:t> </a:t>
            </a:r>
            <a:r>
              <a:rPr lang="sl-SI" b="1" dirty="0" err="1" smtClean="0"/>
              <a:t>jednačine</a:t>
            </a:r>
            <a:r>
              <a:rPr lang="sl-SI" b="1" dirty="0" smtClean="0"/>
              <a:t> u </a:t>
            </a:r>
            <a:r>
              <a:rPr lang="sl-SI" b="1" dirty="0" err="1" smtClean="0"/>
              <a:t>kojoj</a:t>
            </a:r>
            <a:r>
              <a:rPr lang="sl-SI" b="1" dirty="0" smtClean="0"/>
              <a:t> </a:t>
            </a:r>
            <a:r>
              <a:rPr lang="sl-SI" b="1" dirty="0" err="1" smtClean="0"/>
              <a:t>predviđeno</a:t>
            </a:r>
            <a:r>
              <a:rPr lang="sl-SI" b="1" dirty="0" smtClean="0"/>
              <a:t> je </a:t>
            </a:r>
            <a:r>
              <a:rPr lang="sl-SI" b="1" dirty="0" err="1" smtClean="0"/>
              <a:t>puno</a:t>
            </a:r>
            <a:r>
              <a:rPr lang="sl-SI" b="1" dirty="0" smtClean="0"/>
              <a:t> odvajanje </a:t>
            </a:r>
            <a:r>
              <a:rPr lang="sl-SI" b="1" dirty="0" err="1" smtClean="0"/>
              <a:t>vodenog</a:t>
            </a:r>
            <a:r>
              <a:rPr lang="sl-SI" b="1" dirty="0" smtClean="0"/>
              <a:t> </a:t>
            </a:r>
            <a:r>
              <a:rPr lang="sl-SI" b="1" dirty="0" err="1" smtClean="0"/>
              <a:t>stuba</a:t>
            </a:r>
            <a:r>
              <a:rPr lang="sl-SI" b="1" dirty="0" smtClean="0"/>
              <a:t> </a:t>
            </a:r>
            <a:r>
              <a:rPr lang="sl-SI" b="1" dirty="0" err="1" smtClean="0"/>
              <a:t>ispod</a:t>
            </a:r>
            <a:r>
              <a:rPr lang="sl-SI" b="1" dirty="0" smtClean="0"/>
              <a:t> poklopca turbine glave.</a:t>
            </a:r>
          </a:p>
          <a:p>
            <a:pPr marL="171450" indent="-171450">
              <a:buFontTx/>
              <a:buChar char="-"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721D7-A75E-40D3-B69C-8CDC088C834F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9851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sl-SI" baseline="0" dirty="0" smtClean="0"/>
              <a:t>3.1 </a:t>
            </a:r>
            <a:r>
              <a:rPr lang="sl-SI" baseline="0" dirty="0" err="1" smtClean="0"/>
              <a:t>Case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study</a:t>
            </a:r>
            <a:r>
              <a:rPr lang="sl-SI" baseline="0" dirty="0" smtClean="0"/>
              <a:t> 1: Zlatoličje HPP - </a:t>
            </a:r>
            <a:r>
              <a:rPr lang="sl-SI" baseline="0" dirty="0" err="1" smtClean="0"/>
              <a:t>Overwiev</a:t>
            </a:r>
            <a:endParaRPr lang="sl-SI" baseline="0" dirty="0" smtClean="0"/>
          </a:p>
          <a:p>
            <a:pPr marL="0" indent="0">
              <a:buFontTx/>
              <a:buNone/>
            </a:pPr>
            <a:r>
              <a:rPr lang="sl-SI" dirty="0" err="1" smtClean="0"/>
              <a:t>Here</a:t>
            </a:r>
            <a:r>
              <a:rPr lang="sl-SI" dirty="0" smtClean="0"/>
              <a:t>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present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first</a:t>
            </a:r>
            <a:r>
              <a:rPr lang="sl-SI" baseline="0" dirty="0" smtClean="0"/>
              <a:t> </a:t>
            </a:r>
            <a:r>
              <a:rPr lang="sl-SI" baseline="0" dirty="0" err="1" smtClean="0"/>
              <a:t>case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study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of</a:t>
            </a:r>
            <a:r>
              <a:rPr lang="sl-SI" baseline="0" dirty="0" smtClean="0"/>
              <a:t> Zlatoličje HPP.</a:t>
            </a:r>
          </a:p>
          <a:p>
            <a:pPr marL="0" indent="0">
              <a:buFontTx/>
              <a:buNone/>
            </a:pPr>
            <a:r>
              <a:rPr lang="sl-SI" baseline="0" dirty="0" err="1" smtClean="0"/>
              <a:t>Located</a:t>
            </a:r>
            <a:r>
              <a:rPr lang="sl-SI" baseline="0" dirty="0" smtClean="0"/>
              <a:t> on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Drava </a:t>
            </a:r>
            <a:r>
              <a:rPr lang="sl-SI" baseline="0" dirty="0" err="1" smtClean="0"/>
              <a:t>river</a:t>
            </a:r>
            <a:r>
              <a:rPr lang="sl-SI" baseline="0" dirty="0" smtClean="0"/>
              <a:t> </a:t>
            </a:r>
            <a:r>
              <a:rPr lang="sl-SI" baseline="0" dirty="0" err="1" smtClean="0"/>
              <a:t>basin</a:t>
            </a:r>
            <a:r>
              <a:rPr lang="sl-SI" baseline="0" dirty="0" smtClean="0"/>
              <a:t>; </a:t>
            </a:r>
            <a:r>
              <a:rPr lang="sl-SI" baseline="0" dirty="0" err="1" smtClean="0"/>
              <a:t>fully</a:t>
            </a:r>
            <a:r>
              <a:rPr lang="sl-SI" baseline="0" dirty="0" smtClean="0"/>
              <a:t> </a:t>
            </a:r>
            <a:r>
              <a:rPr lang="sl-SI" baseline="0" dirty="0" err="1" smtClean="0"/>
              <a:t>developed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with</a:t>
            </a:r>
            <a:r>
              <a:rPr lang="sl-SI" baseline="0" dirty="0" smtClean="0"/>
              <a:t> 8 </a:t>
            </a:r>
            <a:r>
              <a:rPr lang="sl-SI" baseline="0" dirty="0" err="1" smtClean="0"/>
              <a:t>stations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and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potential</a:t>
            </a:r>
            <a:r>
              <a:rPr lang="sl-SI" baseline="0" dirty="0" smtClean="0"/>
              <a:t> </a:t>
            </a:r>
            <a:r>
              <a:rPr lang="sl-SI" baseline="0" dirty="0" err="1" smtClean="0"/>
              <a:t>for</a:t>
            </a:r>
            <a:r>
              <a:rPr lang="sl-SI" baseline="0" dirty="0" smtClean="0"/>
              <a:t> </a:t>
            </a:r>
            <a:r>
              <a:rPr lang="sl-SI" baseline="0" dirty="0" err="1" smtClean="0"/>
              <a:t>pump</a:t>
            </a:r>
            <a:r>
              <a:rPr lang="sl-SI" baseline="0" dirty="0" smtClean="0"/>
              <a:t> turbine </a:t>
            </a:r>
            <a:r>
              <a:rPr lang="sl-SI" baseline="0" dirty="0" err="1" smtClean="0"/>
              <a:t>projects</a:t>
            </a:r>
            <a:r>
              <a:rPr lang="sl-SI" baseline="0" dirty="0" smtClean="0"/>
              <a:t>.</a:t>
            </a:r>
          </a:p>
          <a:p>
            <a:pPr marL="0" indent="0">
              <a:buFontTx/>
              <a:buNone/>
            </a:pPr>
            <a:r>
              <a:rPr lang="sl-SI" baseline="0" dirty="0" err="1" smtClean="0"/>
              <a:t>Largest</a:t>
            </a:r>
            <a:r>
              <a:rPr lang="sl-SI" baseline="0" dirty="0" smtClean="0"/>
              <a:t> HPP in </a:t>
            </a:r>
            <a:r>
              <a:rPr lang="sl-SI" baseline="0" dirty="0" err="1" smtClean="0"/>
              <a:t>Slovenia</a:t>
            </a:r>
            <a:r>
              <a:rPr lang="sl-SI" baseline="0" dirty="0" smtClean="0"/>
              <a:t> </a:t>
            </a:r>
            <a:r>
              <a:rPr lang="sl-SI" baseline="0" dirty="0" err="1" smtClean="0"/>
              <a:t>with</a:t>
            </a:r>
            <a:r>
              <a:rPr lang="sl-SI" baseline="0" dirty="0" smtClean="0"/>
              <a:t> 160 MW </a:t>
            </a:r>
            <a:r>
              <a:rPr lang="sl-SI" baseline="0" dirty="0" err="1" smtClean="0"/>
              <a:t>capacity</a:t>
            </a:r>
            <a:r>
              <a:rPr lang="sl-SI" baseline="0" dirty="0" smtClean="0"/>
              <a:t>.</a:t>
            </a:r>
          </a:p>
          <a:p>
            <a:pPr marL="0" indent="0">
              <a:buFontTx/>
              <a:buNone/>
            </a:pPr>
            <a:r>
              <a:rPr lang="sl-SI" baseline="0" dirty="0" err="1" smtClean="0"/>
              <a:t>Special</a:t>
            </a:r>
            <a:r>
              <a:rPr lang="sl-SI" baseline="0" dirty="0" smtClean="0"/>
              <a:t> </a:t>
            </a:r>
            <a:r>
              <a:rPr lang="sl-SI" baseline="0" dirty="0" err="1" smtClean="0"/>
              <a:t>pressure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regulating</a:t>
            </a:r>
            <a:r>
              <a:rPr lang="sl-SI" baseline="0" dirty="0" smtClean="0"/>
              <a:t> device </a:t>
            </a:r>
            <a:r>
              <a:rPr lang="sl-SI" baseline="0" dirty="0" err="1" smtClean="0"/>
              <a:t>controls</a:t>
            </a:r>
            <a:r>
              <a:rPr lang="sl-SI" baseline="0" dirty="0" smtClean="0"/>
              <a:t> </a:t>
            </a:r>
            <a:r>
              <a:rPr lang="sl-SI" baseline="0" dirty="0" err="1" smtClean="0"/>
              <a:t>unsteady</a:t>
            </a:r>
            <a:r>
              <a:rPr lang="sl-SI" baseline="0" dirty="0" smtClean="0"/>
              <a:t> </a:t>
            </a:r>
            <a:r>
              <a:rPr lang="sl-SI" baseline="0" dirty="0" err="1" smtClean="0"/>
              <a:t>flow</a:t>
            </a:r>
            <a:r>
              <a:rPr lang="sl-SI" baseline="0" dirty="0" smtClean="0"/>
              <a:t>.</a:t>
            </a:r>
          </a:p>
          <a:p>
            <a:pPr marL="0" indent="0">
              <a:buFontTx/>
              <a:buNone/>
            </a:pPr>
            <a:endParaRPr lang="sl-SI" b="1" dirty="0" smtClean="0"/>
          </a:p>
          <a:p>
            <a:pPr marL="0" indent="0">
              <a:buFontTx/>
              <a:buNone/>
            </a:pPr>
            <a:r>
              <a:rPr lang="sl-SI" b="1" dirty="0" smtClean="0"/>
              <a:t>3.1 </a:t>
            </a:r>
            <a:r>
              <a:rPr lang="sl-SI" b="1" dirty="0" err="1" smtClean="0"/>
              <a:t>Studija</a:t>
            </a:r>
            <a:r>
              <a:rPr lang="sl-SI" b="1" dirty="0" smtClean="0"/>
              <a:t> slučaja 1: Zlatoličje HE - Pregled</a:t>
            </a:r>
            <a:br>
              <a:rPr lang="sl-SI" b="1" dirty="0" smtClean="0"/>
            </a:br>
            <a:r>
              <a:rPr lang="sl-SI" b="1" dirty="0" err="1" smtClean="0"/>
              <a:t>Ovde</a:t>
            </a:r>
            <a:r>
              <a:rPr lang="sl-SI" b="1" dirty="0" smtClean="0"/>
              <a:t> </a:t>
            </a:r>
            <a:r>
              <a:rPr lang="sl-SI" b="1" dirty="0" err="1" smtClean="0"/>
              <a:t>ćemo</a:t>
            </a:r>
            <a:r>
              <a:rPr lang="sl-SI" b="1" dirty="0" smtClean="0"/>
              <a:t> predstaviti </a:t>
            </a:r>
            <a:r>
              <a:rPr lang="sl-SI" b="1" dirty="0" err="1" smtClean="0"/>
              <a:t>prvu</a:t>
            </a:r>
            <a:r>
              <a:rPr lang="sl-SI" b="1" dirty="0" smtClean="0"/>
              <a:t> </a:t>
            </a:r>
            <a:r>
              <a:rPr lang="sl-SI" b="1" dirty="0" err="1" smtClean="0"/>
              <a:t>studiju</a:t>
            </a:r>
            <a:r>
              <a:rPr lang="sl-SI" b="1" dirty="0" smtClean="0"/>
              <a:t>:</a:t>
            </a:r>
            <a:r>
              <a:rPr lang="sl-SI" b="1" baseline="0" dirty="0" smtClean="0"/>
              <a:t> </a:t>
            </a:r>
            <a:r>
              <a:rPr lang="sl-SI" b="1" dirty="0" smtClean="0"/>
              <a:t>Zlatoličje HE.</a:t>
            </a:r>
            <a:br>
              <a:rPr lang="sl-SI" b="1" dirty="0" smtClean="0"/>
            </a:br>
            <a:r>
              <a:rPr lang="sl-SI" b="1" dirty="0" err="1" smtClean="0"/>
              <a:t>Nalazi</a:t>
            </a:r>
            <a:r>
              <a:rPr lang="sl-SI" b="1" dirty="0" smtClean="0"/>
              <a:t> se na reki Dravi; u </a:t>
            </a:r>
            <a:r>
              <a:rPr lang="sl-SI" b="1" dirty="0" err="1" smtClean="0"/>
              <a:t>potpunosti</a:t>
            </a:r>
            <a:r>
              <a:rPr lang="sl-SI" b="1" dirty="0" smtClean="0"/>
              <a:t> </a:t>
            </a:r>
            <a:r>
              <a:rPr lang="sl-SI" b="1" dirty="0" err="1" smtClean="0"/>
              <a:t>razvijen</a:t>
            </a:r>
            <a:r>
              <a:rPr lang="sl-SI" b="1" dirty="0" smtClean="0"/>
              <a:t> </a:t>
            </a:r>
            <a:r>
              <a:rPr lang="sl-SI" b="1" dirty="0" err="1" smtClean="0"/>
              <a:t>hidropotencial</a:t>
            </a:r>
            <a:r>
              <a:rPr lang="sl-SI" b="1" dirty="0" smtClean="0"/>
              <a:t> </a:t>
            </a:r>
            <a:r>
              <a:rPr lang="sl-SI" b="1" dirty="0" err="1" smtClean="0"/>
              <a:t>sa</a:t>
            </a:r>
            <a:r>
              <a:rPr lang="sl-SI" b="1" dirty="0" smtClean="0"/>
              <a:t> 8 stanica i </a:t>
            </a:r>
            <a:r>
              <a:rPr lang="sl-SI" b="1" dirty="0" err="1" smtClean="0"/>
              <a:t>potencijal</a:t>
            </a:r>
            <a:r>
              <a:rPr lang="sl-SI" b="1" dirty="0" smtClean="0"/>
              <a:t> za</a:t>
            </a:r>
            <a:r>
              <a:rPr lang="sl-SI" b="1" baseline="0" dirty="0" smtClean="0"/>
              <a:t> reverzibilne (pump, turbine)</a:t>
            </a:r>
            <a:r>
              <a:rPr lang="sl-SI" b="1" dirty="0" smtClean="0"/>
              <a:t> projekte.</a:t>
            </a:r>
            <a:br>
              <a:rPr lang="sl-SI" b="1" dirty="0" smtClean="0"/>
            </a:br>
            <a:r>
              <a:rPr lang="sl-SI" b="1" dirty="0" err="1" smtClean="0"/>
              <a:t>Najveći</a:t>
            </a:r>
            <a:r>
              <a:rPr lang="sl-SI" b="1" dirty="0" smtClean="0"/>
              <a:t> HE u Sloveniji </a:t>
            </a:r>
            <a:r>
              <a:rPr lang="sl-SI" b="1" dirty="0" err="1" smtClean="0"/>
              <a:t>sa</a:t>
            </a:r>
            <a:r>
              <a:rPr lang="sl-SI" b="1" dirty="0" smtClean="0"/>
              <a:t> 160 MV</a:t>
            </a:r>
            <a:r>
              <a:rPr lang="sl-SI" b="1" baseline="0" dirty="0" smtClean="0"/>
              <a:t> snage</a:t>
            </a:r>
            <a:r>
              <a:rPr lang="sl-SI" b="1" dirty="0" smtClean="0"/>
              <a:t/>
            </a:r>
            <a:br>
              <a:rPr lang="sl-SI" b="1" dirty="0" smtClean="0"/>
            </a:br>
            <a:r>
              <a:rPr lang="pl-PL" b="1" dirty="0" smtClean="0"/>
              <a:t>Smešten na izlaznoj strani protoka.</a:t>
            </a:r>
            <a:endParaRPr lang="sl-S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721D7-A75E-40D3-B69C-8CDC088C834F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9851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sl-SI" baseline="0" dirty="0" smtClean="0"/>
              <a:t>3.2 </a:t>
            </a:r>
            <a:r>
              <a:rPr lang="sl-SI" baseline="0" dirty="0" err="1" smtClean="0"/>
              <a:t>Case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study</a:t>
            </a:r>
            <a:r>
              <a:rPr lang="sl-SI" baseline="0" dirty="0" smtClean="0"/>
              <a:t> 1: Zlatoličje HPP – PRV in </a:t>
            </a:r>
            <a:r>
              <a:rPr lang="sl-SI" baseline="0" dirty="0" err="1" smtClean="0"/>
              <a:t>operation</a:t>
            </a:r>
            <a:endParaRPr lang="sl-SI" baseline="0" dirty="0" smtClean="0"/>
          </a:p>
          <a:p>
            <a:pPr marL="171450" indent="-171450">
              <a:buFontTx/>
              <a:buChar char="-"/>
            </a:pPr>
            <a:r>
              <a:rPr lang="sl-SI" baseline="0" dirty="0" smtClean="0"/>
              <a:t>Start </a:t>
            </a:r>
            <a:r>
              <a:rPr lang="sl-SI" baseline="0" dirty="0" err="1" smtClean="0"/>
              <a:t>of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operation</a:t>
            </a:r>
            <a:endParaRPr lang="sl-SI" baseline="0" dirty="0" smtClean="0"/>
          </a:p>
          <a:p>
            <a:pPr marL="171450" indent="-171450">
              <a:buFontTx/>
              <a:buChar char="-"/>
            </a:pPr>
            <a:r>
              <a:rPr lang="sl-SI" baseline="0" dirty="0" err="1" smtClean="0"/>
              <a:t>Upside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view</a:t>
            </a:r>
            <a:endParaRPr lang="sl-SI" baseline="0" dirty="0" smtClean="0"/>
          </a:p>
          <a:p>
            <a:pPr marL="171450" indent="-171450">
              <a:buFontTx/>
              <a:buChar char="-"/>
            </a:pPr>
            <a:r>
              <a:rPr lang="sl-SI" baseline="0" dirty="0" err="1" smtClean="0"/>
              <a:t>Down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side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view</a:t>
            </a:r>
            <a:endParaRPr lang="sl-SI" baseline="0" dirty="0" smtClean="0"/>
          </a:p>
          <a:p>
            <a:pPr marL="171450" indent="-171450">
              <a:buFontTx/>
              <a:buChar char="-"/>
            </a:pPr>
            <a:r>
              <a:rPr lang="sl-SI" baseline="0" dirty="0" err="1" smtClean="0"/>
              <a:t>Violent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operation</a:t>
            </a:r>
            <a:endParaRPr lang="sl-SI" baseline="0" dirty="0" smtClean="0"/>
          </a:p>
          <a:p>
            <a:pPr marL="0" indent="0">
              <a:buFontTx/>
              <a:buNone/>
            </a:pPr>
            <a:endParaRPr lang="sl-SI" b="1" dirty="0" smtClean="0"/>
          </a:p>
          <a:p>
            <a:pPr marL="0" indent="0">
              <a:buFontTx/>
              <a:buNone/>
            </a:pPr>
            <a:r>
              <a:rPr lang="sl-SI" b="1" dirty="0" smtClean="0"/>
              <a:t>3.2 </a:t>
            </a:r>
            <a:r>
              <a:rPr lang="sl-SI" b="1" dirty="0" err="1" smtClean="0"/>
              <a:t>Studija</a:t>
            </a:r>
            <a:r>
              <a:rPr lang="sl-SI" b="1" dirty="0" smtClean="0"/>
              <a:t> slučaja 1: Zlatoličje HE - PRV u </a:t>
            </a:r>
            <a:r>
              <a:rPr lang="sl-SI" b="1" dirty="0" err="1" smtClean="0"/>
              <a:t>radu</a:t>
            </a: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err="1" smtClean="0"/>
              <a:t>Početak</a:t>
            </a:r>
            <a:r>
              <a:rPr lang="sl-SI" b="1" dirty="0" smtClean="0"/>
              <a:t> operacije</a:t>
            </a:r>
            <a:br>
              <a:rPr lang="sl-SI" b="1" dirty="0" smtClean="0"/>
            </a:br>
            <a:r>
              <a:rPr lang="sl-SI" b="1" dirty="0" err="1" smtClean="0"/>
              <a:t>Naopako</a:t>
            </a:r>
            <a:r>
              <a:rPr lang="sl-SI" b="1" dirty="0" smtClean="0"/>
              <a:t> pogled</a:t>
            </a:r>
            <a:br>
              <a:rPr lang="sl-SI" b="1" dirty="0" smtClean="0"/>
            </a:br>
            <a:r>
              <a:rPr lang="sl-SI" b="1" dirty="0" err="1" smtClean="0"/>
              <a:t>Dolni</a:t>
            </a:r>
            <a:r>
              <a:rPr lang="sl-SI" b="1" dirty="0" smtClean="0"/>
              <a:t> pogled</a:t>
            </a:r>
            <a:br>
              <a:rPr lang="sl-SI" b="1" dirty="0" smtClean="0"/>
            </a:br>
            <a:r>
              <a:rPr lang="sl-SI" b="1" dirty="0" smtClean="0"/>
              <a:t>Rad kot velike snage</a:t>
            </a:r>
          </a:p>
          <a:p>
            <a:pPr marL="171450" indent="-171450">
              <a:buFontTx/>
              <a:buChar char="-"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721D7-A75E-40D3-B69C-8CDC088C834F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9851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sl-SI" baseline="0" dirty="0" smtClean="0"/>
              <a:t>3.3 </a:t>
            </a:r>
            <a:r>
              <a:rPr lang="sl-SI" baseline="0" dirty="0" err="1" smtClean="0"/>
              <a:t>Case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study</a:t>
            </a:r>
            <a:r>
              <a:rPr lang="sl-SI" baseline="0" dirty="0" smtClean="0"/>
              <a:t> 2: Krško HPP - </a:t>
            </a:r>
            <a:r>
              <a:rPr lang="sl-SI" baseline="0" dirty="0" err="1" smtClean="0"/>
              <a:t>Overwiev</a:t>
            </a:r>
            <a:endParaRPr lang="sl-SI" baseline="0" dirty="0" smtClean="0"/>
          </a:p>
          <a:p>
            <a:pPr marL="0" indent="0">
              <a:buFontTx/>
              <a:buNone/>
            </a:pPr>
            <a:r>
              <a:rPr lang="sl-SI" baseline="0" dirty="0" err="1" smtClean="0"/>
              <a:t>Located</a:t>
            </a:r>
            <a:r>
              <a:rPr lang="sl-SI" baseline="0" dirty="0" smtClean="0"/>
              <a:t> on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lower</a:t>
            </a:r>
            <a:r>
              <a:rPr lang="sl-SI" baseline="0" dirty="0" smtClean="0"/>
              <a:t> Sava </a:t>
            </a:r>
            <a:r>
              <a:rPr lang="sl-SI" baseline="0" dirty="0" err="1" smtClean="0"/>
              <a:t>river</a:t>
            </a:r>
            <a:r>
              <a:rPr lang="sl-SI" baseline="0" dirty="0" smtClean="0"/>
              <a:t> </a:t>
            </a:r>
            <a:r>
              <a:rPr lang="sl-SI" baseline="0" dirty="0" err="1" smtClean="0"/>
              <a:t>basin</a:t>
            </a:r>
            <a:r>
              <a:rPr lang="sl-SI" baseline="0" dirty="0" smtClean="0"/>
              <a:t>; it is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largest</a:t>
            </a:r>
            <a:r>
              <a:rPr lang="sl-SI" baseline="0" dirty="0" smtClean="0"/>
              <a:t> </a:t>
            </a:r>
            <a:r>
              <a:rPr lang="sl-SI" baseline="0" dirty="0" err="1" smtClean="0"/>
              <a:t>but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least</a:t>
            </a:r>
            <a:r>
              <a:rPr lang="sl-SI" baseline="0" dirty="0" smtClean="0"/>
              <a:t> </a:t>
            </a:r>
            <a:r>
              <a:rPr lang="sl-SI" baseline="0" dirty="0" err="1" smtClean="0"/>
              <a:t>utilized</a:t>
            </a:r>
            <a:r>
              <a:rPr lang="sl-SI" baseline="0" dirty="0" smtClean="0"/>
              <a:t>.</a:t>
            </a:r>
          </a:p>
          <a:p>
            <a:pPr marL="0" indent="0">
              <a:buFontTx/>
              <a:buNone/>
            </a:pPr>
            <a:r>
              <a:rPr lang="sl-SI" baseline="0" dirty="0" smtClean="0"/>
              <a:t>In </a:t>
            </a:r>
            <a:r>
              <a:rPr lang="sl-SI" baseline="0" dirty="0" err="1" smtClean="0"/>
              <a:t>order</a:t>
            </a:r>
            <a:r>
              <a:rPr lang="sl-SI" baseline="0" dirty="0" smtClean="0"/>
              <a:t> to </a:t>
            </a:r>
            <a:r>
              <a:rPr lang="sl-SI" baseline="0" dirty="0" err="1" smtClean="0"/>
              <a:t>save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cost</a:t>
            </a:r>
            <a:r>
              <a:rPr lang="sl-SI" baseline="0" dirty="0" smtClean="0"/>
              <a:t>,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unified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design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of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power</a:t>
            </a:r>
            <a:r>
              <a:rPr lang="sl-SI" baseline="0" dirty="0" smtClean="0"/>
              <a:t> </a:t>
            </a:r>
            <a:r>
              <a:rPr lang="sl-SI" baseline="0" dirty="0" err="1" smtClean="0"/>
              <a:t>house</a:t>
            </a:r>
            <a:r>
              <a:rPr lang="sl-SI" baseline="0" dirty="0" smtClean="0"/>
              <a:t> HPP Blanca, Krško </a:t>
            </a:r>
            <a:r>
              <a:rPr lang="sl-SI" baseline="0" dirty="0" err="1" smtClean="0"/>
              <a:t>and</a:t>
            </a:r>
            <a:r>
              <a:rPr lang="sl-SI" baseline="0" dirty="0" smtClean="0"/>
              <a:t> Brežice </a:t>
            </a:r>
            <a:r>
              <a:rPr lang="sl-SI" baseline="0" dirty="0" err="1" smtClean="0"/>
              <a:t>was</a:t>
            </a:r>
            <a:r>
              <a:rPr lang="sl-SI" baseline="0" dirty="0" smtClean="0"/>
              <a:t> used.</a:t>
            </a:r>
          </a:p>
          <a:p>
            <a:pPr marL="0" indent="0">
              <a:buFontTx/>
              <a:buNone/>
            </a:pPr>
            <a:r>
              <a:rPr lang="sl-SI" baseline="0" dirty="0" err="1" smtClean="0"/>
              <a:t>Additional</a:t>
            </a:r>
            <a:r>
              <a:rPr lang="sl-SI" baseline="0" dirty="0" smtClean="0"/>
              <a:t> </a:t>
            </a:r>
            <a:r>
              <a:rPr lang="sl-SI" baseline="0" dirty="0" err="1" smtClean="0"/>
              <a:t>civil</a:t>
            </a:r>
            <a:r>
              <a:rPr lang="sl-SI" baseline="0" dirty="0" smtClean="0"/>
              <a:t> </a:t>
            </a:r>
            <a:r>
              <a:rPr lang="sl-SI" baseline="0" dirty="0" err="1" smtClean="0"/>
              <a:t>engineering</a:t>
            </a:r>
            <a:r>
              <a:rPr lang="sl-SI" baseline="0" dirty="0" smtClean="0"/>
              <a:t> </a:t>
            </a:r>
            <a:r>
              <a:rPr lang="sl-SI" baseline="0" dirty="0" err="1" smtClean="0"/>
              <a:t>works</a:t>
            </a:r>
            <a:r>
              <a:rPr lang="sl-SI" baseline="0" dirty="0" smtClean="0"/>
              <a:t> </a:t>
            </a:r>
            <a:r>
              <a:rPr lang="sl-SI" baseline="0" dirty="0" err="1" smtClean="0"/>
              <a:t>had</a:t>
            </a:r>
            <a:r>
              <a:rPr lang="sl-SI" baseline="0" dirty="0" smtClean="0"/>
              <a:t> to </a:t>
            </a:r>
            <a:r>
              <a:rPr lang="sl-SI" baseline="0" dirty="0" err="1" smtClean="0"/>
              <a:t>be</a:t>
            </a:r>
            <a:r>
              <a:rPr lang="sl-SI" baseline="0" dirty="0" smtClean="0"/>
              <a:t> done; </a:t>
            </a:r>
            <a:r>
              <a:rPr lang="sl-SI" baseline="0" dirty="0" err="1" smtClean="0"/>
              <a:t>bridges</a:t>
            </a:r>
            <a:r>
              <a:rPr lang="sl-SI" baseline="0" dirty="0" smtClean="0"/>
              <a:t>, </a:t>
            </a:r>
            <a:r>
              <a:rPr lang="sl-SI" baseline="0" dirty="0" err="1" smtClean="0"/>
              <a:t>roads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and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landslide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control</a:t>
            </a:r>
            <a:r>
              <a:rPr lang="sl-SI" baseline="0" dirty="0" smtClean="0"/>
              <a:t>.</a:t>
            </a:r>
          </a:p>
          <a:p>
            <a:pPr marL="0" indent="0">
              <a:buFontTx/>
              <a:buNone/>
            </a:pPr>
            <a:r>
              <a:rPr lang="sl-SI" baseline="0" dirty="0" err="1" smtClean="0"/>
              <a:t>Fully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automated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and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unmeaned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operation</a:t>
            </a:r>
            <a:r>
              <a:rPr lang="sl-SI" baseline="0" dirty="0" smtClean="0"/>
              <a:t> is </a:t>
            </a:r>
            <a:r>
              <a:rPr lang="sl-SI" baseline="0" dirty="0" err="1" smtClean="0"/>
              <a:t>expected</a:t>
            </a:r>
            <a:r>
              <a:rPr lang="sl-SI" baseline="0" dirty="0" smtClean="0"/>
              <a:t>.</a:t>
            </a:r>
          </a:p>
          <a:p>
            <a:pPr marL="0" indent="0">
              <a:buFontTx/>
              <a:buNone/>
            </a:pPr>
            <a:r>
              <a:rPr lang="sl-SI" baseline="0" dirty="0" err="1" smtClean="0"/>
              <a:t>Location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of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nuclear</a:t>
            </a:r>
            <a:r>
              <a:rPr lang="sl-SI" baseline="0" dirty="0" smtClean="0"/>
              <a:t> </a:t>
            </a:r>
            <a:r>
              <a:rPr lang="sl-SI" baseline="0" dirty="0" err="1" smtClean="0"/>
              <a:t>power</a:t>
            </a:r>
            <a:r>
              <a:rPr lang="sl-SI" baseline="0" dirty="0" smtClean="0"/>
              <a:t> </a:t>
            </a:r>
            <a:r>
              <a:rPr lang="sl-SI" baseline="0" dirty="0" err="1" smtClean="0"/>
              <a:t>plant</a:t>
            </a:r>
            <a:r>
              <a:rPr lang="sl-SI" baseline="0" dirty="0" smtClean="0"/>
              <a:t> Krško </a:t>
            </a:r>
            <a:r>
              <a:rPr lang="sl-SI" baseline="0" dirty="0" err="1" smtClean="0"/>
              <a:t>presentd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additional</a:t>
            </a:r>
            <a:r>
              <a:rPr lang="sl-SI" baseline="0" dirty="0" smtClean="0"/>
              <a:t> </a:t>
            </a:r>
            <a:r>
              <a:rPr lang="sl-SI" baseline="0" dirty="0" err="1" smtClean="0"/>
              <a:t>challenges</a:t>
            </a:r>
            <a:r>
              <a:rPr lang="sl-SI" baseline="0" dirty="0" smtClean="0"/>
              <a:t> in </a:t>
            </a:r>
            <a:r>
              <a:rPr lang="sl-SI" baseline="0" dirty="0" err="1" smtClean="0"/>
              <a:t>construction</a:t>
            </a:r>
            <a:r>
              <a:rPr lang="sl-SI" baseline="0" dirty="0" smtClean="0"/>
              <a:t> </a:t>
            </a:r>
            <a:r>
              <a:rPr lang="sl-SI" baseline="0" dirty="0" err="1" smtClean="0"/>
              <a:t>due</a:t>
            </a:r>
            <a:r>
              <a:rPr lang="sl-SI" baseline="0" dirty="0" smtClean="0"/>
              <a:t> to </a:t>
            </a:r>
            <a:r>
              <a:rPr lang="sl-SI" baseline="0" dirty="0" err="1" smtClean="0"/>
              <a:t>limitations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of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tail</a:t>
            </a:r>
            <a:r>
              <a:rPr lang="sl-SI" baseline="0" dirty="0" smtClean="0"/>
              <a:t> </a:t>
            </a:r>
            <a:r>
              <a:rPr lang="sl-SI" baseline="0" dirty="0" err="1" smtClean="0"/>
              <a:t>water</a:t>
            </a:r>
            <a:r>
              <a:rPr lang="sl-SI" baseline="0" dirty="0" smtClean="0"/>
              <a:t> </a:t>
            </a:r>
            <a:r>
              <a:rPr lang="sl-SI" baseline="0" dirty="0" err="1" smtClean="0"/>
              <a:t>level</a:t>
            </a:r>
            <a:r>
              <a:rPr lang="sl-SI" baseline="0" dirty="0" smtClean="0"/>
              <a:t> </a:t>
            </a:r>
            <a:r>
              <a:rPr lang="sl-SI" baseline="0" dirty="0" err="1" smtClean="0"/>
              <a:t>fluctuations</a:t>
            </a:r>
            <a:r>
              <a:rPr lang="sl-SI" baseline="0" dirty="0" smtClean="0"/>
              <a:t>.</a:t>
            </a:r>
          </a:p>
          <a:p>
            <a:pPr marL="0" indent="0">
              <a:buFontTx/>
              <a:buNone/>
            </a:pPr>
            <a:endParaRPr lang="sl-SI" b="1" dirty="0" smtClean="0"/>
          </a:p>
          <a:p>
            <a:pPr marL="0" indent="0">
              <a:buFontTx/>
              <a:buNone/>
            </a:pPr>
            <a:r>
              <a:rPr lang="sl-SI" b="1" dirty="0" smtClean="0"/>
              <a:t>3.3 </a:t>
            </a:r>
            <a:r>
              <a:rPr lang="sl-SI" b="1" dirty="0" err="1" smtClean="0"/>
              <a:t>Studija</a:t>
            </a:r>
            <a:r>
              <a:rPr lang="sl-SI" b="1" dirty="0" smtClean="0"/>
              <a:t> slučaja 2: Brežice HE - Pregled</a:t>
            </a:r>
            <a:br>
              <a:rPr lang="sl-SI" b="1" dirty="0" smtClean="0"/>
            </a:br>
            <a:r>
              <a:rPr lang="sl-SI" b="1" dirty="0" err="1" smtClean="0"/>
              <a:t>Nalazi</a:t>
            </a:r>
            <a:r>
              <a:rPr lang="sl-SI" b="1" dirty="0" smtClean="0"/>
              <a:t> se na </a:t>
            </a:r>
            <a:r>
              <a:rPr lang="sl-SI" b="1" dirty="0" err="1" smtClean="0"/>
              <a:t>donjem</a:t>
            </a:r>
            <a:r>
              <a:rPr lang="sl-SI" b="1" dirty="0" smtClean="0"/>
              <a:t> delu reke Save; </a:t>
            </a:r>
            <a:r>
              <a:rPr lang="pl-PL" b="1" dirty="0" smtClean="0"/>
              <a:t>to je najveća, ali je najmanje iskorišćena</a:t>
            </a:r>
            <a:r>
              <a:rPr lang="sl-SI" b="1" dirty="0" smtClean="0"/>
              <a:t>.</a:t>
            </a:r>
            <a:br>
              <a:rPr lang="sl-SI" b="1" dirty="0" smtClean="0"/>
            </a:br>
            <a:r>
              <a:rPr lang="sl-SI" b="1" dirty="0" smtClean="0"/>
              <a:t>U cilju </a:t>
            </a:r>
            <a:r>
              <a:rPr lang="sl-SI" b="1" dirty="0" err="1" smtClean="0"/>
              <a:t>uštede</a:t>
            </a:r>
            <a:r>
              <a:rPr lang="sl-SI" b="1" dirty="0" smtClean="0"/>
              <a:t> </a:t>
            </a:r>
            <a:r>
              <a:rPr lang="sl-SI" b="1" dirty="0" err="1" smtClean="0"/>
              <a:t>troškova</a:t>
            </a:r>
            <a:r>
              <a:rPr lang="sl-SI" b="1" dirty="0" smtClean="0"/>
              <a:t>, </a:t>
            </a:r>
            <a:r>
              <a:rPr lang="sl-SI" b="1" dirty="0" err="1" smtClean="0"/>
              <a:t>korišćen</a:t>
            </a:r>
            <a:r>
              <a:rPr lang="sl-SI" b="1" dirty="0" smtClean="0"/>
              <a:t> je </a:t>
            </a:r>
            <a:r>
              <a:rPr lang="sl-SI" b="1" dirty="0" err="1" smtClean="0"/>
              <a:t>ujedinjen</a:t>
            </a:r>
            <a:r>
              <a:rPr lang="sl-SI" b="1" dirty="0" smtClean="0"/>
              <a:t> dizajn snage </a:t>
            </a:r>
            <a:r>
              <a:rPr lang="sl-SI" b="1" dirty="0" err="1" smtClean="0"/>
              <a:t>kuće</a:t>
            </a:r>
            <a:r>
              <a:rPr lang="sl-SI" b="1" dirty="0" smtClean="0"/>
              <a:t> HE Blanca, Krško i Brežice.</a:t>
            </a:r>
            <a:br>
              <a:rPr lang="sl-SI" b="1" dirty="0" smtClean="0"/>
            </a:br>
            <a:r>
              <a:rPr lang="sl-SI" b="1" dirty="0" smtClean="0"/>
              <a:t>Dodatni </a:t>
            </a:r>
            <a:r>
              <a:rPr lang="sl-SI" b="1" dirty="0" err="1" smtClean="0"/>
              <a:t>građevinski</a:t>
            </a:r>
            <a:r>
              <a:rPr lang="sl-SI" b="1" dirty="0" smtClean="0"/>
              <a:t> </a:t>
            </a:r>
            <a:r>
              <a:rPr lang="sl-SI" b="1" dirty="0" err="1" smtClean="0"/>
              <a:t>radovi</a:t>
            </a:r>
            <a:r>
              <a:rPr lang="sl-SI" b="1" dirty="0" smtClean="0"/>
              <a:t> morali da se uradi; mostovi, </a:t>
            </a:r>
            <a:r>
              <a:rPr lang="sl-SI" b="1" dirty="0" err="1" smtClean="0"/>
              <a:t>putevi</a:t>
            </a:r>
            <a:r>
              <a:rPr lang="sl-SI" b="1" dirty="0" smtClean="0"/>
              <a:t> i </a:t>
            </a:r>
            <a:r>
              <a:rPr lang="sl-SI" b="1" dirty="0" err="1" smtClean="0"/>
              <a:t>kontrolu</a:t>
            </a:r>
            <a:r>
              <a:rPr lang="sl-SI" b="1" dirty="0" smtClean="0"/>
              <a:t> </a:t>
            </a:r>
            <a:r>
              <a:rPr lang="sl-SI" b="1" dirty="0" err="1" smtClean="0"/>
              <a:t>klizište</a:t>
            </a:r>
            <a:r>
              <a:rPr lang="sl-SI" b="1" dirty="0" smtClean="0"/>
              <a:t>.</a:t>
            </a:r>
            <a:br>
              <a:rPr lang="sl-SI" b="1" dirty="0" smtClean="0"/>
            </a:br>
            <a:r>
              <a:rPr lang="sl-SI" b="1" dirty="0" err="1" smtClean="0"/>
              <a:t>Potpuno</a:t>
            </a:r>
            <a:r>
              <a:rPr lang="sl-SI" b="1" dirty="0" smtClean="0"/>
              <a:t> </a:t>
            </a:r>
            <a:r>
              <a:rPr lang="sl-SI" b="1" dirty="0" err="1" smtClean="0"/>
              <a:t>automatizovan</a:t>
            </a:r>
            <a:r>
              <a:rPr lang="sl-SI" b="1" baseline="0" dirty="0" smtClean="0"/>
              <a:t> rad</a:t>
            </a:r>
            <a:r>
              <a:rPr lang="sl-SI" b="1" dirty="0" smtClean="0"/>
              <a:t>.</a:t>
            </a:r>
            <a:br>
              <a:rPr lang="sl-SI" b="1" dirty="0" smtClean="0"/>
            </a:br>
            <a:r>
              <a:rPr lang="sl-SI" b="1" dirty="0" smtClean="0"/>
              <a:t>Lokacija nuklearne </a:t>
            </a:r>
            <a:r>
              <a:rPr lang="sl-SI" b="1" dirty="0" err="1" smtClean="0"/>
              <a:t>elektrane</a:t>
            </a:r>
            <a:r>
              <a:rPr lang="sl-SI" b="1" dirty="0" smtClean="0"/>
              <a:t> Brežice predstavlja dodatne </a:t>
            </a:r>
            <a:r>
              <a:rPr lang="sl-SI" b="1" dirty="0" err="1" smtClean="0"/>
              <a:t>izazove</a:t>
            </a:r>
            <a:r>
              <a:rPr lang="sl-SI" b="1" dirty="0" smtClean="0"/>
              <a:t> u izgradnji zbog </a:t>
            </a:r>
            <a:r>
              <a:rPr lang="sl-SI" b="1" dirty="0" err="1" smtClean="0"/>
              <a:t>ograničenja</a:t>
            </a:r>
            <a:r>
              <a:rPr lang="sl-SI" b="1" dirty="0" smtClean="0"/>
              <a:t> </a:t>
            </a:r>
            <a:r>
              <a:rPr lang="sl-SI" b="1" dirty="0" err="1" smtClean="0"/>
              <a:t>kretanja</a:t>
            </a:r>
            <a:r>
              <a:rPr lang="sl-SI" b="1" dirty="0" smtClean="0"/>
              <a:t> </a:t>
            </a:r>
            <a:r>
              <a:rPr lang="sl-SI" b="1" dirty="0" err="1" smtClean="0"/>
              <a:t>nivoa</a:t>
            </a:r>
            <a:r>
              <a:rPr lang="sl-SI" b="1" dirty="0" smtClean="0"/>
              <a:t> gornje vode.</a:t>
            </a:r>
            <a:endParaRPr lang="sl-SI" b="1" baseline="0" dirty="0" smtClean="0"/>
          </a:p>
          <a:p>
            <a:pPr marL="171450" indent="-171450">
              <a:buFontTx/>
              <a:buChar char="-"/>
            </a:pPr>
            <a:endParaRPr lang="sl-SI" dirty="0" smtClean="0"/>
          </a:p>
          <a:p>
            <a:pPr marL="171450" indent="-171450">
              <a:buFontTx/>
              <a:buChar char="-"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721D7-A75E-40D3-B69C-8CDC088C834F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9851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23063" y="6453188"/>
            <a:ext cx="693737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9A0C4-9BB4-47B0-A8B9-A0696F72D5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71500" y="6499575"/>
            <a:ext cx="3600400" cy="304800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dirty="0" err="1" smtClean="0"/>
              <a:t>Slide</a:t>
            </a:r>
            <a:r>
              <a:rPr lang="sl-SI" dirty="0" smtClean="0"/>
              <a:t> no: </a:t>
            </a:r>
            <a:fld id="{AF9C78D9-27E3-4820-A991-43C25AABC138}" type="slidenum">
              <a:rPr lang="sl-SI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3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500" y="6499575"/>
            <a:ext cx="3600400" cy="304800"/>
          </a:xfrm>
          <a:prstGeom prst="rect">
            <a:avLst/>
          </a:prstGeom>
          <a:ln/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l-SI" dirty="0" err="1" smtClean="0"/>
              <a:t>Slide</a:t>
            </a:r>
            <a:r>
              <a:rPr lang="sl-SI" dirty="0" smtClean="0"/>
              <a:t> no: </a:t>
            </a:r>
            <a:fld id="{AF9C78D9-27E3-4820-A991-43C25AABC138}" type="slidenum">
              <a:rPr lang="sl-SI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577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0"/>
          <p:cNvSpPr>
            <a:spLocks noChangeArrowheads="1"/>
          </p:cNvSpPr>
          <p:nvPr userDrawn="1"/>
        </p:nvSpPr>
        <p:spPr bwMode="auto">
          <a:xfrm>
            <a:off x="0" y="6433245"/>
            <a:ext cx="6805059" cy="424756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D82B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063" tIns="40032" rIns="80063" bIns="40032" anchor="ctr"/>
          <a:lstStyle/>
          <a:p>
            <a:pPr algn="ctr" defTabSz="871044"/>
            <a:r>
              <a:rPr lang="sl-SI">
                <a:solidFill>
                  <a:srgbClr val="0019C8"/>
                </a:solidFill>
              </a:rPr>
              <a:t>   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270" y="6529968"/>
            <a:ext cx="1980220" cy="231307"/>
          </a:xfrm>
          <a:prstGeom prst="rect">
            <a:avLst/>
          </a:prstGeom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500" y="6499575"/>
            <a:ext cx="3600400" cy="304800"/>
          </a:xfrm>
          <a:prstGeom prst="rect">
            <a:avLst/>
          </a:prstGeom>
          <a:ln/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l-SI" dirty="0" smtClean="0"/>
              <a:t>No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Slides</a:t>
            </a:r>
            <a:r>
              <a:rPr lang="sl-SI" dirty="0" smtClean="0"/>
              <a:t>: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C3C3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C3C3C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C3C3C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C3C3C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C3C3C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3C3C3C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3C3C3C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3C3C3C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3C3C3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Char char="o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Arial" charset="0"/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80000"/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80000"/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80000"/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80000"/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" y="4581128"/>
            <a:ext cx="9144000" cy="163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A75B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9569" tIns="49785" rIns="99569" bIns="49785">
            <a:spAutoFit/>
          </a:bodyPr>
          <a:lstStyle>
            <a:lvl1pPr marL="373063" indent="-373063" defTabSz="995363" eaLnBrk="0" hangingPunct="0">
              <a:defRPr sz="2800" b="1">
                <a:solidFill>
                  <a:srgbClr val="16588E"/>
                </a:solidFill>
                <a:latin typeface="Arial" charset="0"/>
              </a:defRPr>
            </a:lvl1pPr>
            <a:lvl2pPr marL="742950" indent="-285750" defTabSz="995363" eaLnBrk="0" hangingPunct="0">
              <a:buSzPct val="70000"/>
              <a:buFont typeface="Wingdings" pitchFamily="2" charset="2"/>
              <a:buChar char="Ø"/>
              <a:defRPr sz="2400" b="1">
                <a:solidFill>
                  <a:srgbClr val="16588E"/>
                </a:solidFill>
                <a:latin typeface="Arial" charset="0"/>
              </a:defRPr>
            </a:lvl2pPr>
            <a:lvl3pPr marL="1143000" indent="-228600" defTabSz="995363" eaLnBrk="0" hangingPunct="0">
              <a:buSzPct val="120000"/>
              <a:buChar char="•"/>
              <a:defRPr sz="2000" b="1">
                <a:solidFill>
                  <a:srgbClr val="16588E"/>
                </a:solidFill>
                <a:latin typeface="Arial" charset="0"/>
              </a:defRPr>
            </a:lvl3pPr>
            <a:lvl4pPr marL="1600200" indent="-228600" defTabSz="995363" eaLnBrk="0" hangingPunct="0"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4pPr>
            <a:lvl5pPr marL="2057400" indent="-228600" defTabSz="995363" eaLnBrk="0" hangingPunct="0"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altLang="sl-SI" sz="2000" dirty="0" err="1" smtClean="0">
                <a:solidFill>
                  <a:schemeClr val="bg1"/>
                </a:solidFill>
                <a:latin typeface="Franklin Gothic Book" pitchFamily="34" charset="0"/>
              </a:rPr>
              <a:t>Water</a:t>
            </a:r>
            <a:r>
              <a:rPr lang="sl-SI" altLang="sl-SI" sz="2000" dirty="0" smtClean="0">
                <a:solidFill>
                  <a:schemeClr val="bg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bg1"/>
                </a:solidFill>
                <a:latin typeface="Franklin Gothic Book" pitchFamily="34" charset="0"/>
              </a:rPr>
              <a:t>hammer</a:t>
            </a:r>
            <a:r>
              <a:rPr lang="sl-SI" altLang="sl-SI" sz="2000" dirty="0" smtClean="0">
                <a:solidFill>
                  <a:schemeClr val="bg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bg1"/>
                </a:solidFill>
                <a:latin typeface="Franklin Gothic Book" pitchFamily="34" charset="0"/>
              </a:rPr>
              <a:t>control</a:t>
            </a:r>
            <a:r>
              <a:rPr lang="sl-SI" altLang="sl-SI" sz="2000" dirty="0" smtClean="0">
                <a:solidFill>
                  <a:schemeClr val="bg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bg1"/>
                </a:solidFill>
                <a:latin typeface="Franklin Gothic Book" pitchFamily="34" charset="0"/>
              </a:rPr>
              <a:t>strategies</a:t>
            </a:r>
            <a:r>
              <a:rPr lang="sl-SI" altLang="sl-SI" sz="2000" dirty="0" smtClean="0">
                <a:solidFill>
                  <a:schemeClr val="bg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bg1"/>
                </a:solidFill>
                <a:latin typeface="Franklin Gothic Book" pitchFamily="34" charset="0"/>
              </a:rPr>
              <a:t>of</a:t>
            </a:r>
            <a:r>
              <a:rPr lang="sl-SI" altLang="sl-SI" sz="2000" dirty="0" smtClean="0">
                <a:solidFill>
                  <a:schemeClr val="bg1"/>
                </a:solidFill>
                <a:latin typeface="Franklin Gothic Book" pitchFamily="34" charset="0"/>
              </a:rPr>
              <a:t> Kaplan turbine </a:t>
            </a:r>
            <a:r>
              <a:rPr lang="sl-SI" altLang="sl-SI" sz="2000" dirty="0" err="1" smtClean="0">
                <a:solidFill>
                  <a:schemeClr val="bg1"/>
                </a:solidFill>
                <a:latin typeface="Franklin Gothic Book" pitchFamily="34" charset="0"/>
              </a:rPr>
              <a:t>hydropower</a:t>
            </a:r>
            <a:r>
              <a:rPr lang="sl-SI" altLang="sl-SI" sz="2000" dirty="0" smtClean="0">
                <a:solidFill>
                  <a:schemeClr val="bg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bg1"/>
                </a:solidFill>
                <a:latin typeface="Franklin Gothic Book" pitchFamily="34" charset="0"/>
              </a:rPr>
              <a:t>plants</a:t>
            </a:r>
            <a:r>
              <a:rPr lang="sl-SI" altLang="sl-SI" sz="2000" dirty="0" smtClean="0">
                <a:solidFill>
                  <a:schemeClr val="bg1"/>
                </a:solidFill>
                <a:latin typeface="Franklin Gothic Book" pitchFamily="34" charset="0"/>
              </a:rPr>
              <a:t> in </a:t>
            </a:r>
            <a:r>
              <a:rPr lang="sl-SI" altLang="sl-SI" sz="2000" dirty="0" err="1" smtClean="0">
                <a:solidFill>
                  <a:schemeClr val="bg1"/>
                </a:solidFill>
                <a:latin typeface="Franklin Gothic Book" pitchFamily="34" charset="0"/>
              </a:rPr>
              <a:t>Slovenia</a:t>
            </a:r>
            <a:endParaRPr lang="sl-SI" altLang="sl-SI" sz="2000" dirty="0">
              <a:solidFill>
                <a:schemeClr val="bg1"/>
              </a:solidFill>
              <a:latin typeface="Franklin Gothic Book" pitchFamily="34" charset="0"/>
            </a:endParaRPr>
          </a:p>
          <a:p>
            <a:pPr eaLnBrk="1" hangingPunct="1"/>
            <a:endParaRPr lang="sl-SI" altLang="sl-SI" sz="2000" dirty="0">
              <a:solidFill>
                <a:schemeClr val="bg1"/>
              </a:solidFill>
              <a:latin typeface="Franklin Gothic Book" pitchFamily="34" charset="0"/>
            </a:endParaRPr>
          </a:p>
          <a:p>
            <a:pPr algn="ctr" eaLnBrk="1" hangingPunct="1"/>
            <a:r>
              <a:rPr lang="sl-SI" altLang="sl-SI" sz="2000" dirty="0" smtClean="0">
                <a:solidFill>
                  <a:schemeClr val="bg1"/>
                </a:solidFill>
                <a:latin typeface="Franklin Gothic Book" pitchFamily="34" charset="0"/>
              </a:rPr>
              <a:t>Jernej Mazij &amp; Anton Bergant</a:t>
            </a:r>
            <a:endParaRPr lang="sl-SI" altLang="sl-SI" sz="2000" dirty="0">
              <a:solidFill>
                <a:schemeClr val="bg1"/>
              </a:solidFill>
              <a:latin typeface="Franklin Gothic Book" pitchFamily="34" charset="0"/>
            </a:endParaRPr>
          </a:p>
          <a:p>
            <a:pPr eaLnBrk="1" hangingPunct="1"/>
            <a:endParaRPr lang="sl-SI" altLang="sl-SI" sz="2000" b="0" dirty="0">
              <a:solidFill>
                <a:schemeClr val="bg1"/>
              </a:solidFill>
              <a:latin typeface="Franklin Gothic Book" pitchFamily="34" charset="0"/>
            </a:endParaRPr>
          </a:p>
          <a:p>
            <a:pPr algn="ctr" eaLnBrk="1" hangingPunct="1"/>
            <a:r>
              <a:rPr lang="sl-SI" altLang="sl-SI" sz="2000" b="0" dirty="0" smtClean="0">
                <a:solidFill>
                  <a:schemeClr val="bg1"/>
                </a:solidFill>
                <a:latin typeface="Franklin Gothic Book" pitchFamily="34" charset="0"/>
              </a:rPr>
              <a:t>5.  </a:t>
            </a:r>
            <a:r>
              <a:rPr lang="sl-SI" altLang="sl-SI" sz="2000" b="0" dirty="0" err="1" smtClean="0">
                <a:solidFill>
                  <a:schemeClr val="bg1"/>
                </a:solidFill>
                <a:latin typeface="Franklin Gothic Book" pitchFamily="34" charset="0"/>
              </a:rPr>
              <a:t>Savjetovanje</a:t>
            </a:r>
            <a:r>
              <a:rPr lang="sl-SI" altLang="sl-SI" sz="2000" b="0" dirty="0" smtClean="0">
                <a:solidFill>
                  <a:schemeClr val="bg1"/>
                </a:solidFill>
                <a:latin typeface="Franklin Gothic Book" pitchFamily="34" charset="0"/>
              </a:rPr>
              <a:t> CG KO CIGRE, 9 - 12.5. 2017, Bečići, </a:t>
            </a:r>
            <a:r>
              <a:rPr lang="sl-SI" altLang="sl-SI" sz="2000" b="0" dirty="0" err="1" smtClean="0">
                <a:solidFill>
                  <a:schemeClr val="bg1"/>
                </a:solidFill>
                <a:latin typeface="Franklin Gothic Book" pitchFamily="34" charset="0"/>
              </a:rPr>
              <a:t>Montenegro</a:t>
            </a:r>
            <a:endParaRPr lang="sl-SI" altLang="sl-SI" sz="20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3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392799"/>
            <a:ext cx="7667845" cy="53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A75B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9569" tIns="49785" rIns="99569" bIns="49785">
            <a:spAutoFit/>
          </a:bodyPr>
          <a:lstStyle>
            <a:lvl1pPr marL="373063" indent="-373063" defTabSz="995363" eaLnBrk="0" hangingPunct="0">
              <a:defRPr sz="2800" b="1">
                <a:solidFill>
                  <a:srgbClr val="16588E"/>
                </a:solidFill>
                <a:latin typeface="Arial" charset="0"/>
              </a:defRPr>
            </a:lvl1pPr>
            <a:lvl2pPr marL="742950" indent="-285750" defTabSz="995363" eaLnBrk="0" hangingPunct="0">
              <a:buSzPct val="70000"/>
              <a:buFont typeface="Wingdings" pitchFamily="2" charset="2"/>
              <a:buChar char="Ø"/>
              <a:defRPr sz="2400" b="1">
                <a:solidFill>
                  <a:srgbClr val="16588E"/>
                </a:solidFill>
                <a:latin typeface="Arial" charset="0"/>
              </a:defRPr>
            </a:lvl2pPr>
            <a:lvl3pPr marL="1143000" indent="-228600" defTabSz="995363" eaLnBrk="0" hangingPunct="0">
              <a:buSzPct val="120000"/>
              <a:buChar char="•"/>
              <a:defRPr sz="2000" b="1">
                <a:solidFill>
                  <a:srgbClr val="16588E"/>
                </a:solidFill>
                <a:latin typeface="Arial" charset="0"/>
              </a:defRPr>
            </a:lvl3pPr>
            <a:lvl4pPr marL="1600200" indent="-228600" defTabSz="995363" eaLnBrk="0" hangingPunct="0"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4pPr>
            <a:lvl5pPr marL="2057400" indent="-228600" defTabSz="995363" eaLnBrk="0" hangingPunct="0"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3.4 </a:t>
            </a:r>
            <a:r>
              <a:rPr lang="sl-SI" altLang="sl-SI" dirty="0" err="1">
                <a:solidFill>
                  <a:schemeClr val="tx1"/>
                </a:solidFill>
                <a:latin typeface="Franklin Gothic Book" pitchFamily="34" charset="0"/>
              </a:rPr>
              <a:t>Case</a:t>
            </a:r>
            <a:r>
              <a:rPr lang="sl-SI" altLang="sl-SI" dirty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study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: Krško HPP –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Unified</a:t>
            </a:r>
            <a:r>
              <a:rPr lang="sl-SI" altLang="sl-SI" dirty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design</a:t>
            </a:r>
            <a:endParaRPr lang="sl-SI" altLang="sl-SI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  <p:pic>
        <p:nvPicPr>
          <p:cNvPr id="8194" name="Picture 2" descr="C:\JernejM\PROJEKTI\Wasserkraftanalagen_2016\Krško\galerija9-3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78750"/>
            <a:ext cx="7023696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28"/>
          <p:cNvSpPr>
            <a:spLocks noChangeShapeType="1"/>
          </p:cNvSpPr>
          <p:nvPr/>
        </p:nvSpPr>
        <p:spPr bwMode="auto">
          <a:xfrm flipV="1">
            <a:off x="2893448" y="4188098"/>
            <a:ext cx="306892" cy="3150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 flipV="1">
            <a:off x="4513453" y="4523266"/>
            <a:ext cx="256381" cy="315035"/>
          </a:xfrm>
          <a:prstGeom prst="line">
            <a:avLst/>
          </a:prstGeom>
          <a:noFill/>
          <a:ln w="19050">
            <a:solidFill>
              <a:srgbClr val="66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2073229" y="4557357"/>
            <a:ext cx="1328641" cy="338554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71475" indent="-371475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28675" indent="-371475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285875" indent="-371475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43075" indent="-371475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00275" indent="-371475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6574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1146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5718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0290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US" sz="1600" dirty="0">
                <a:latin typeface="Times New Roman" pitchFamily="18" charset="0"/>
              </a:rPr>
              <a:t> </a:t>
            </a:r>
            <a:r>
              <a:rPr lang="sl-SI" altLang="en-US" sz="1600" dirty="0" smtClean="0">
                <a:latin typeface="Franklin Gothic Book" panose="020B0503020102020204" pitchFamily="34" charset="0"/>
              </a:rPr>
              <a:t>Dam </a:t>
            </a:r>
            <a:r>
              <a:rPr lang="sl-SI" altLang="en-US" sz="1600" dirty="0" err="1" smtClean="0">
                <a:latin typeface="Franklin Gothic Book" panose="020B0503020102020204" pitchFamily="34" charset="0"/>
              </a:rPr>
              <a:t>section</a:t>
            </a:r>
            <a:endParaRPr lang="sl-SI" altLang="en-US" sz="1600" dirty="0">
              <a:latin typeface="Franklin Gothic Book" panose="020B0503020102020204" pitchFamily="34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3401870" y="4914165"/>
            <a:ext cx="1966677" cy="338554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71475" indent="-371475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28675" indent="-371475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285875" indent="-371475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43075" indent="-371475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00275" indent="-371475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6574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1146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5718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0290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US" sz="1600" dirty="0">
                <a:latin typeface="Times New Roman" pitchFamily="18" charset="0"/>
              </a:rPr>
              <a:t> </a:t>
            </a:r>
            <a:r>
              <a:rPr lang="sl-SI" altLang="en-US" sz="1600" dirty="0" err="1" smtClean="0">
                <a:latin typeface="Franklin Gothic Book" panose="020B0503020102020204" pitchFamily="34" charset="0"/>
              </a:rPr>
              <a:t>Powerhouse</a:t>
            </a:r>
            <a:r>
              <a:rPr lang="sl-SI" altLang="en-US" sz="1600" dirty="0" smtClean="0">
                <a:latin typeface="Franklin Gothic Book" panose="020B0503020102020204" pitchFamily="34" charset="0"/>
              </a:rPr>
              <a:t> </a:t>
            </a:r>
            <a:r>
              <a:rPr lang="sl-SI" altLang="en-US" sz="1600" dirty="0" err="1" smtClean="0">
                <a:latin typeface="Franklin Gothic Book" panose="020B0503020102020204" pitchFamily="34" charset="0"/>
              </a:rPr>
              <a:t>section</a:t>
            </a:r>
            <a:endParaRPr lang="sl-SI" altLang="en-US" sz="1600" dirty="0">
              <a:latin typeface="Franklin Gothic Book" panose="020B0503020102020204" pitchFamily="34" charset="0"/>
            </a:endParaRPr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5652120" y="3362509"/>
            <a:ext cx="855095" cy="561546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932040" y="3023955"/>
            <a:ext cx="1757984" cy="338554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71475" indent="-371475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28675" indent="-371475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285875" indent="-371475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43075" indent="-371475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00275" indent="-371475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6574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1146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5718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0290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US" sz="1600" dirty="0">
                <a:latin typeface="Times New Roman" pitchFamily="18" charset="0"/>
              </a:rPr>
              <a:t> </a:t>
            </a:r>
            <a:r>
              <a:rPr lang="sl-SI" altLang="en-US" sz="1600" dirty="0" err="1" smtClean="0">
                <a:latin typeface="Franklin Gothic Book" panose="020B0503020102020204" pitchFamily="34" charset="0"/>
              </a:rPr>
              <a:t>Errection</a:t>
            </a:r>
            <a:r>
              <a:rPr lang="sl-SI" altLang="en-US" sz="1600" dirty="0">
                <a:latin typeface="Franklin Gothic Book" panose="020B0503020102020204" pitchFamily="34" charset="0"/>
              </a:rPr>
              <a:t> </a:t>
            </a:r>
            <a:r>
              <a:rPr lang="sl-SI" altLang="en-US" sz="1600" dirty="0" err="1">
                <a:latin typeface="Franklin Gothic Book" panose="020B0503020102020204" pitchFamily="34" charset="0"/>
              </a:rPr>
              <a:t>plateau</a:t>
            </a:r>
            <a:endParaRPr lang="sl-SI" altLang="en-US" sz="16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70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392799"/>
            <a:ext cx="7667845" cy="53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A75B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9569" tIns="49785" rIns="99569" bIns="49785">
            <a:spAutoFit/>
          </a:bodyPr>
          <a:lstStyle>
            <a:lvl1pPr marL="373063" indent="-373063" defTabSz="995363" eaLnBrk="0" hangingPunct="0">
              <a:defRPr sz="2800" b="1">
                <a:solidFill>
                  <a:srgbClr val="16588E"/>
                </a:solidFill>
                <a:latin typeface="Arial" charset="0"/>
              </a:defRPr>
            </a:lvl1pPr>
            <a:lvl2pPr marL="742950" indent="-285750" defTabSz="995363" eaLnBrk="0" hangingPunct="0">
              <a:buSzPct val="70000"/>
              <a:buFont typeface="Wingdings" pitchFamily="2" charset="2"/>
              <a:buChar char="Ø"/>
              <a:defRPr sz="2400" b="1">
                <a:solidFill>
                  <a:srgbClr val="16588E"/>
                </a:solidFill>
                <a:latin typeface="Arial" charset="0"/>
              </a:defRPr>
            </a:lvl2pPr>
            <a:lvl3pPr marL="1143000" indent="-228600" defTabSz="995363" eaLnBrk="0" hangingPunct="0">
              <a:buSzPct val="120000"/>
              <a:buChar char="•"/>
              <a:defRPr sz="2000" b="1">
                <a:solidFill>
                  <a:srgbClr val="16588E"/>
                </a:solidFill>
                <a:latin typeface="Arial" charset="0"/>
              </a:defRPr>
            </a:lvl3pPr>
            <a:lvl4pPr marL="1600200" indent="-228600" defTabSz="995363" eaLnBrk="0" hangingPunct="0"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4pPr>
            <a:lvl5pPr marL="2057400" indent="-228600" defTabSz="995363" eaLnBrk="0" hangingPunct="0"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3.5 </a:t>
            </a:r>
            <a:r>
              <a:rPr lang="sl-SI" altLang="sl-SI" dirty="0" err="1">
                <a:solidFill>
                  <a:schemeClr val="tx1"/>
                </a:solidFill>
                <a:latin typeface="Franklin Gothic Book" pitchFamily="34" charset="0"/>
              </a:rPr>
              <a:t>Case</a:t>
            </a:r>
            <a:r>
              <a:rPr lang="sl-SI" altLang="sl-SI" dirty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study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: Krško HPP –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Transient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operation</a:t>
            </a:r>
            <a:endParaRPr lang="sl-SI" altLang="sl-SI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  <p:pic>
        <p:nvPicPr>
          <p:cNvPr id="9218" name="Picture 2" descr="C:\JernejM\PROJEKTI\Wasserkraftanalagen_2016\Krško\Krsko_2_053_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15" y="1088740"/>
            <a:ext cx="7321936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6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392799"/>
            <a:ext cx="7667845" cy="53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A75B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9569" tIns="49785" rIns="99569" bIns="49785">
            <a:spAutoFit/>
          </a:bodyPr>
          <a:lstStyle>
            <a:lvl1pPr marL="373063" indent="-373063" defTabSz="995363" eaLnBrk="0" hangingPunct="0">
              <a:defRPr sz="2800" b="1">
                <a:solidFill>
                  <a:srgbClr val="16588E"/>
                </a:solidFill>
                <a:latin typeface="Arial" charset="0"/>
              </a:defRPr>
            </a:lvl1pPr>
            <a:lvl2pPr marL="742950" indent="-285750" defTabSz="995363" eaLnBrk="0" hangingPunct="0">
              <a:buSzPct val="70000"/>
              <a:buFont typeface="Wingdings" pitchFamily="2" charset="2"/>
              <a:buChar char="Ø"/>
              <a:defRPr sz="2400" b="1">
                <a:solidFill>
                  <a:srgbClr val="16588E"/>
                </a:solidFill>
                <a:latin typeface="Arial" charset="0"/>
              </a:defRPr>
            </a:lvl2pPr>
            <a:lvl3pPr marL="1143000" indent="-228600" defTabSz="995363" eaLnBrk="0" hangingPunct="0">
              <a:buSzPct val="120000"/>
              <a:buChar char="•"/>
              <a:defRPr sz="2000" b="1">
                <a:solidFill>
                  <a:srgbClr val="16588E"/>
                </a:solidFill>
                <a:latin typeface="Arial" charset="0"/>
              </a:defRPr>
            </a:lvl3pPr>
            <a:lvl4pPr marL="1600200" indent="-228600" defTabSz="995363" eaLnBrk="0" hangingPunct="0"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4pPr>
            <a:lvl5pPr marL="2057400" indent="-228600" defTabSz="995363" eaLnBrk="0" hangingPunct="0"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3.6 </a:t>
            </a:r>
            <a:r>
              <a:rPr lang="sl-SI" altLang="sl-SI" dirty="0" err="1">
                <a:solidFill>
                  <a:schemeClr val="tx1"/>
                </a:solidFill>
                <a:latin typeface="Franklin Gothic Book" pitchFamily="34" charset="0"/>
              </a:rPr>
              <a:t>Case</a:t>
            </a:r>
            <a:r>
              <a:rPr lang="sl-SI" altLang="sl-SI" dirty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study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: Plave II HPP–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Overwiev</a:t>
            </a:r>
            <a:endParaRPr lang="sl-SI" altLang="sl-SI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0" y="944821"/>
            <a:ext cx="4124082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10" y="960770"/>
            <a:ext cx="3199135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676" y="3969060"/>
            <a:ext cx="2459169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83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387834"/>
            <a:ext cx="7667845" cy="53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A75B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9569" tIns="49785" rIns="99569" bIns="49785">
            <a:spAutoFit/>
          </a:bodyPr>
          <a:lstStyle>
            <a:lvl1pPr marL="373063" indent="-373063" defTabSz="995363" eaLnBrk="0" hangingPunct="0">
              <a:defRPr sz="2800" b="1">
                <a:solidFill>
                  <a:srgbClr val="16588E"/>
                </a:solidFill>
                <a:latin typeface="Arial" charset="0"/>
              </a:defRPr>
            </a:lvl1pPr>
            <a:lvl2pPr marL="742950" indent="-285750" defTabSz="995363" eaLnBrk="0" hangingPunct="0">
              <a:buSzPct val="70000"/>
              <a:buFont typeface="Wingdings" pitchFamily="2" charset="2"/>
              <a:buChar char="Ø"/>
              <a:defRPr sz="2400" b="1">
                <a:solidFill>
                  <a:srgbClr val="16588E"/>
                </a:solidFill>
                <a:latin typeface="Arial" charset="0"/>
              </a:defRPr>
            </a:lvl2pPr>
            <a:lvl3pPr marL="1143000" indent="-228600" defTabSz="995363" eaLnBrk="0" hangingPunct="0">
              <a:buSzPct val="120000"/>
              <a:buChar char="•"/>
              <a:defRPr sz="2000" b="1">
                <a:solidFill>
                  <a:srgbClr val="16588E"/>
                </a:solidFill>
                <a:latin typeface="Arial" charset="0"/>
              </a:defRPr>
            </a:lvl3pPr>
            <a:lvl4pPr marL="1600200" indent="-228600" defTabSz="995363" eaLnBrk="0" hangingPunct="0"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4pPr>
            <a:lvl5pPr marL="2057400" indent="-228600" defTabSz="995363" eaLnBrk="0" hangingPunct="0"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3.7 </a:t>
            </a:r>
            <a:r>
              <a:rPr lang="sl-SI" altLang="sl-SI" dirty="0" err="1">
                <a:solidFill>
                  <a:schemeClr val="tx1"/>
                </a:solidFill>
                <a:latin typeface="Franklin Gothic Book" pitchFamily="34" charset="0"/>
              </a:rPr>
              <a:t>Case</a:t>
            </a:r>
            <a:r>
              <a:rPr lang="sl-SI" altLang="sl-SI" dirty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study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: Plave II HPP–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Modelling</a:t>
            </a:r>
            <a:endParaRPr lang="sl-SI" altLang="sl-SI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1043735"/>
            <a:ext cx="5205730" cy="187198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3429000"/>
            <a:ext cx="5205730" cy="187198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652120" y="1043735"/>
            <a:ext cx="2700300" cy="440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A75B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9569" tIns="49785" rIns="99569" bIns="49785">
            <a:spAutoFit/>
          </a:bodyPr>
          <a:lstStyle>
            <a:lvl1pPr marL="373063" indent="-373063" defTabSz="995363" eaLnBrk="0" hangingPunct="0">
              <a:defRPr sz="2800" b="1">
                <a:solidFill>
                  <a:srgbClr val="16588E"/>
                </a:solidFill>
                <a:latin typeface="Arial" charset="0"/>
              </a:defRPr>
            </a:lvl1pPr>
            <a:lvl2pPr marL="742950" indent="-285750" defTabSz="995363" eaLnBrk="0" hangingPunct="0">
              <a:buSzPct val="70000"/>
              <a:buFont typeface="Wingdings" pitchFamily="2" charset="2"/>
              <a:buChar char="Ø"/>
              <a:defRPr sz="2400" b="1">
                <a:solidFill>
                  <a:srgbClr val="16588E"/>
                </a:solidFill>
                <a:latin typeface="Arial" charset="0"/>
              </a:defRPr>
            </a:lvl2pPr>
            <a:lvl3pPr marL="1143000" indent="-228600" defTabSz="995363" eaLnBrk="0" hangingPunct="0">
              <a:buSzPct val="120000"/>
              <a:buChar char="•"/>
              <a:defRPr sz="2000" b="1">
                <a:solidFill>
                  <a:srgbClr val="16588E"/>
                </a:solidFill>
                <a:latin typeface="Arial" charset="0"/>
              </a:defRPr>
            </a:lvl3pPr>
            <a:lvl4pPr marL="1600200" indent="-228600" defTabSz="995363" eaLnBrk="0" hangingPunct="0"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4pPr>
            <a:lvl5pPr marL="2057400" indent="-228600" defTabSz="995363" eaLnBrk="0" hangingPunct="0"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Two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models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: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simplified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or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detailed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using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SIMSEN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commercial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software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Inertia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of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the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water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in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the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connecting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pipe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has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an</a:t>
            </a:r>
            <a:r>
              <a:rPr lang="sl-SI" altLang="sl-SI" sz="2000" dirty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influence on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the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pressure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Maximuim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surge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tank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water</a:t>
            </a:r>
            <a:r>
              <a:rPr lang="sl-SI" altLang="sl-SI" sz="2000" dirty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level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is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achieved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728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387834"/>
            <a:ext cx="7667845" cy="53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A75B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9569" tIns="49785" rIns="99569" bIns="49785">
            <a:spAutoFit/>
          </a:bodyPr>
          <a:lstStyle>
            <a:lvl1pPr marL="373063" indent="-373063" defTabSz="995363" eaLnBrk="0" hangingPunct="0">
              <a:defRPr sz="2800" b="1">
                <a:solidFill>
                  <a:srgbClr val="16588E"/>
                </a:solidFill>
                <a:latin typeface="Arial" charset="0"/>
              </a:defRPr>
            </a:lvl1pPr>
            <a:lvl2pPr marL="742950" indent="-285750" defTabSz="995363" eaLnBrk="0" hangingPunct="0">
              <a:buSzPct val="70000"/>
              <a:buFont typeface="Wingdings" pitchFamily="2" charset="2"/>
              <a:buChar char="Ø"/>
              <a:defRPr sz="2400" b="1">
                <a:solidFill>
                  <a:srgbClr val="16588E"/>
                </a:solidFill>
                <a:latin typeface="Arial" charset="0"/>
              </a:defRPr>
            </a:lvl2pPr>
            <a:lvl3pPr marL="1143000" indent="-228600" defTabSz="995363" eaLnBrk="0" hangingPunct="0">
              <a:buSzPct val="120000"/>
              <a:buChar char="•"/>
              <a:defRPr sz="2000" b="1">
                <a:solidFill>
                  <a:srgbClr val="16588E"/>
                </a:solidFill>
                <a:latin typeface="Arial" charset="0"/>
              </a:defRPr>
            </a:lvl3pPr>
            <a:lvl4pPr marL="1600200" indent="-228600" defTabSz="995363" eaLnBrk="0" hangingPunct="0"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4pPr>
            <a:lvl5pPr marL="2057400" indent="-228600" defTabSz="995363" eaLnBrk="0" hangingPunct="0"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4.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Conclusions</a:t>
            </a:r>
            <a:endParaRPr lang="sl-SI" altLang="sl-SI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-1" y="1043735"/>
            <a:ext cx="9123645" cy="484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A75B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9569" tIns="49785" rIns="99569" bIns="49785">
            <a:spAutoFit/>
          </a:bodyPr>
          <a:lstStyle>
            <a:lvl1pPr marL="373063" indent="-373063" defTabSz="995363" eaLnBrk="0" hangingPunct="0">
              <a:defRPr sz="2800" b="1">
                <a:solidFill>
                  <a:srgbClr val="16588E"/>
                </a:solidFill>
                <a:latin typeface="Arial" charset="0"/>
              </a:defRPr>
            </a:lvl1pPr>
            <a:lvl2pPr marL="742950" indent="-285750" defTabSz="995363" eaLnBrk="0" hangingPunct="0">
              <a:buSzPct val="70000"/>
              <a:buFont typeface="Wingdings" pitchFamily="2" charset="2"/>
              <a:buChar char="Ø"/>
              <a:defRPr sz="2400" b="1">
                <a:solidFill>
                  <a:srgbClr val="16588E"/>
                </a:solidFill>
                <a:latin typeface="Arial" charset="0"/>
              </a:defRPr>
            </a:lvl2pPr>
            <a:lvl3pPr marL="1143000" indent="-228600" defTabSz="995363" eaLnBrk="0" hangingPunct="0">
              <a:buSzPct val="120000"/>
              <a:buChar char="•"/>
              <a:defRPr sz="2000" b="1">
                <a:solidFill>
                  <a:srgbClr val="16588E"/>
                </a:solidFill>
                <a:latin typeface="Arial" charset="0"/>
              </a:defRPr>
            </a:lvl3pPr>
            <a:lvl4pPr marL="1600200" indent="-228600" defTabSz="995363" eaLnBrk="0" hangingPunct="0"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4pPr>
            <a:lvl5pPr marL="2057400" indent="-228600" defTabSz="995363" eaLnBrk="0" hangingPunct="0"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AutoNum type="arabicPeriod"/>
            </a:pP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Transient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analysis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for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 Kaplan HPP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schemes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 is (in general)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less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complicated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 (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easier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)</a:t>
            </a:r>
            <a:r>
              <a:rPr lang="sl-SI" altLang="sl-SI" dirty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than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 Francis HPP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schemes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.</a:t>
            </a:r>
          </a:p>
          <a:p>
            <a:pPr marL="457200" indent="-457200" eaLnBrk="1" hangingPunct="1">
              <a:buAutoNum type="arabicPeriod"/>
            </a:pP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Main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issues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: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speed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 rise,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axial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hydraulic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thrust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and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pressure</a:t>
            </a:r>
            <a:r>
              <a:rPr lang="sl-SI" altLang="sl-SI" dirty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in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the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 spiral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case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.</a:t>
            </a:r>
          </a:p>
          <a:p>
            <a:pPr marL="457200" indent="-457200" eaLnBrk="1" hangingPunct="1">
              <a:buAutoNum type="arabicPeriod"/>
            </a:pP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Conditions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for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high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head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 HPP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schemes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 are not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favorable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 in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Slovenia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.</a:t>
            </a:r>
          </a:p>
          <a:p>
            <a:pPr marL="457200" indent="-457200" eaLnBrk="1" hangingPunct="1">
              <a:buAutoNum type="arabicPeriod"/>
            </a:pP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Litostroj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Power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has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the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knowledge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and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the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experience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for</a:t>
            </a:r>
            <a:r>
              <a:rPr lang="sl-SI" altLang="sl-SI" dirty="0">
                <a:solidFill>
                  <a:schemeClr val="tx1"/>
                </a:solidFill>
                <a:latin typeface="Franklin Gothic Book" pitchFamily="34" charset="0"/>
              </a:rPr>
              <a:t> a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thorough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transient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analysis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of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 a Kaplan turbine.</a:t>
            </a:r>
            <a:endParaRPr lang="sl-SI" altLang="sl-SI" dirty="0">
              <a:solidFill>
                <a:schemeClr val="tx1"/>
              </a:solidFill>
              <a:latin typeface="Franklin Gothic Book" pitchFamily="34" charset="0"/>
            </a:endParaRPr>
          </a:p>
          <a:p>
            <a:pPr marL="457200" indent="-457200" eaLnBrk="1" hangingPunct="1">
              <a:buAutoNum type="arabicPeriod"/>
            </a:pPr>
            <a:endParaRPr lang="sl-SI" altLang="sl-SI" dirty="0" smtClean="0">
              <a:solidFill>
                <a:schemeClr val="tx1"/>
              </a:solidFill>
              <a:latin typeface="Franklin Gothic Book" pitchFamily="34" charset="0"/>
            </a:endParaRPr>
          </a:p>
          <a:p>
            <a:pPr marL="0" indent="0" algn="ctr" eaLnBrk="1" hangingPunct="1"/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Thank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you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for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your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attention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!</a:t>
            </a:r>
            <a:endParaRPr lang="sl-SI" altLang="sl-SI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76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05" y="392799"/>
            <a:ext cx="4572000" cy="53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A75B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9569" tIns="49785" rIns="99569" bIns="49785">
            <a:spAutoFit/>
          </a:bodyPr>
          <a:lstStyle>
            <a:lvl1pPr marL="373063" indent="-373063" defTabSz="995363" eaLnBrk="0" hangingPunct="0">
              <a:defRPr sz="2800" b="1">
                <a:solidFill>
                  <a:srgbClr val="16588E"/>
                </a:solidFill>
                <a:latin typeface="Arial" charset="0"/>
              </a:defRPr>
            </a:lvl1pPr>
            <a:lvl2pPr marL="742950" indent="-285750" defTabSz="995363" eaLnBrk="0" hangingPunct="0">
              <a:buSzPct val="70000"/>
              <a:buFont typeface="Wingdings" pitchFamily="2" charset="2"/>
              <a:buChar char="Ø"/>
              <a:defRPr sz="2400" b="1">
                <a:solidFill>
                  <a:srgbClr val="16588E"/>
                </a:solidFill>
                <a:latin typeface="Arial" charset="0"/>
              </a:defRPr>
            </a:lvl2pPr>
            <a:lvl3pPr marL="1143000" indent="-228600" defTabSz="995363" eaLnBrk="0" hangingPunct="0">
              <a:buSzPct val="120000"/>
              <a:buChar char="•"/>
              <a:defRPr sz="2000" b="1">
                <a:solidFill>
                  <a:srgbClr val="16588E"/>
                </a:solidFill>
                <a:latin typeface="Arial" charset="0"/>
              </a:defRPr>
            </a:lvl3pPr>
            <a:lvl4pPr marL="1600200" indent="-228600" defTabSz="995363" eaLnBrk="0" hangingPunct="0"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4pPr>
            <a:lvl5pPr marL="2057400" indent="-228600" defTabSz="995363" eaLnBrk="0" hangingPunct="0"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Contents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:</a:t>
            </a:r>
            <a:endParaRPr lang="sl-SI" altLang="sl-SI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983982"/>
            <a:ext cx="9123645" cy="260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A75B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9569" tIns="49785" rIns="99569" bIns="49785">
            <a:spAutoFit/>
          </a:bodyPr>
          <a:lstStyle>
            <a:lvl1pPr marL="373063" indent="-373063" defTabSz="995363" eaLnBrk="0" hangingPunct="0">
              <a:defRPr sz="2800" b="1">
                <a:solidFill>
                  <a:srgbClr val="16588E"/>
                </a:solidFill>
                <a:latin typeface="Arial" charset="0"/>
              </a:defRPr>
            </a:lvl1pPr>
            <a:lvl2pPr marL="742950" indent="-285750" defTabSz="995363" eaLnBrk="0" hangingPunct="0">
              <a:buSzPct val="70000"/>
              <a:buFont typeface="Wingdings" pitchFamily="2" charset="2"/>
              <a:buChar char="Ø"/>
              <a:defRPr sz="2400" b="1">
                <a:solidFill>
                  <a:srgbClr val="16588E"/>
                </a:solidFill>
                <a:latin typeface="Arial" charset="0"/>
              </a:defRPr>
            </a:lvl2pPr>
            <a:lvl3pPr marL="1143000" indent="-228600" defTabSz="995363" eaLnBrk="0" hangingPunct="0">
              <a:buSzPct val="120000"/>
              <a:buChar char="•"/>
              <a:defRPr sz="2000" b="1">
                <a:solidFill>
                  <a:srgbClr val="16588E"/>
                </a:solidFill>
                <a:latin typeface="Arial" charset="0"/>
              </a:defRPr>
            </a:lvl3pPr>
            <a:lvl4pPr marL="1600200" indent="-228600" defTabSz="995363" eaLnBrk="0" hangingPunct="0"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4pPr>
            <a:lvl5pPr marL="2057400" indent="-228600" defTabSz="995363" eaLnBrk="0" hangingPunct="0"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AutoNum type="arabicPeriod"/>
            </a:pP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Introduction</a:t>
            </a:r>
            <a:endParaRPr lang="sl-SI" altLang="sl-SI" dirty="0" smtClean="0">
              <a:solidFill>
                <a:schemeClr val="tx1"/>
              </a:solidFill>
              <a:latin typeface="Franklin Gothic Book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buAutoNum type="arabicPeriod"/>
            </a:pP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Hydraulic</a:t>
            </a:r>
            <a:r>
              <a:rPr lang="sl-SI" altLang="sl-SI" dirty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transients</a:t>
            </a:r>
            <a:endParaRPr lang="sl-SI" altLang="sl-SI" dirty="0" smtClean="0">
              <a:solidFill>
                <a:schemeClr val="tx1"/>
              </a:solidFill>
              <a:latin typeface="Franklin Gothic Book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buAutoNum type="arabicPeriod"/>
            </a:pP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Case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 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study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: Zlatoličje, Krško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and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  Plave II HPP</a:t>
            </a:r>
          </a:p>
          <a:p>
            <a:pPr marL="457200" indent="-457200" eaLnBrk="1" hangingPunct="1">
              <a:lnSpc>
                <a:spcPct val="150000"/>
              </a:lnSpc>
              <a:buAutoNum type="arabicPeriod"/>
            </a:pP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Conclusions</a:t>
            </a:r>
            <a:endParaRPr lang="sl-SI" altLang="sl-SI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  <p:pic>
        <p:nvPicPr>
          <p:cNvPr id="4" name="Picture 7" descr="spygl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39" y="3650605"/>
            <a:ext cx="1881187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18" y="908720"/>
            <a:ext cx="79914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-9746" y="392799"/>
            <a:ext cx="5481845" cy="53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A75B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9569" tIns="49785" rIns="99569" bIns="49785">
            <a:spAutoFit/>
          </a:bodyPr>
          <a:lstStyle>
            <a:lvl1pPr marL="373063" indent="-373063" defTabSz="995363" eaLnBrk="0" hangingPunct="0">
              <a:defRPr sz="2800" b="1">
                <a:solidFill>
                  <a:srgbClr val="16588E"/>
                </a:solidFill>
                <a:latin typeface="Arial" charset="0"/>
              </a:defRPr>
            </a:lvl1pPr>
            <a:lvl2pPr marL="742950" indent="-285750" defTabSz="995363" eaLnBrk="0" hangingPunct="0">
              <a:buSzPct val="70000"/>
              <a:buFont typeface="Wingdings" pitchFamily="2" charset="2"/>
              <a:buChar char="Ø"/>
              <a:defRPr sz="2400" b="1">
                <a:solidFill>
                  <a:srgbClr val="16588E"/>
                </a:solidFill>
                <a:latin typeface="Arial" charset="0"/>
              </a:defRPr>
            </a:lvl2pPr>
            <a:lvl3pPr marL="1143000" indent="-228600" defTabSz="995363" eaLnBrk="0" hangingPunct="0">
              <a:buSzPct val="120000"/>
              <a:buChar char="•"/>
              <a:defRPr sz="2000" b="1">
                <a:solidFill>
                  <a:srgbClr val="16588E"/>
                </a:solidFill>
                <a:latin typeface="Arial" charset="0"/>
              </a:defRPr>
            </a:lvl3pPr>
            <a:lvl4pPr marL="1600200" indent="-228600" defTabSz="995363" eaLnBrk="0" hangingPunct="0"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4pPr>
            <a:lvl5pPr marL="2057400" indent="-228600" defTabSz="995363" eaLnBrk="0" hangingPunct="0"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1.1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Introduction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 –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Drainage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basins</a:t>
            </a:r>
            <a:endParaRPr lang="sl-SI" altLang="sl-SI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10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43" y="906598"/>
            <a:ext cx="6889423" cy="40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9745" y="392799"/>
            <a:ext cx="4572000" cy="53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A75B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9569" tIns="49785" rIns="99569" bIns="49785">
            <a:spAutoFit/>
          </a:bodyPr>
          <a:lstStyle>
            <a:lvl1pPr marL="373063" indent="-373063" defTabSz="995363" eaLnBrk="0" hangingPunct="0">
              <a:defRPr sz="2800" b="1">
                <a:solidFill>
                  <a:srgbClr val="16588E"/>
                </a:solidFill>
                <a:latin typeface="Arial" charset="0"/>
              </a:defRPr>
            </a:lvl1pPr>
            <a:lvl2pPr marL="742950" indent="-285750" defTabSz="995363" eaLnBrk="0" hangingPunct="0">
              <a:buSzPct val="70000"/>
              <a:buFont typeface="Wingdings" pitchFamily="2" charset="2"/>
              <a:buChar char="Ø"/>
              <a:defRPr sz="2400" b="1">
                <a:solidFill>
                  <a:srgbClr val="16588E"/>
                </a:solidFill>
                <a:latin typeface="Arial" charset="0"/>
              </a:defRPr>
            </a:lvl2pPr>
            <a:lvl3pPr marL="1143000" indent="-228600" defTabSz="995363" eaLnBrk="0" hangingPunct="0">
              <a:buSzPct val="120000"/>
              <a:buChar char="•"/>
              <a:defRPr sz="2000" b="1">
                <a:solidFill>
                  <a:srgbClr val="16588E"/>
                </a:solidFill>
                <a:latin typeface="Arial" charset="0"/>
              </a:defRPr>
            </a:lvl3pPr>
            <a:lvl4pPr marL="1600200" indent="-228600" defTabSz="995363" eaLnBrk="0" hangingPunct="0"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4pPr>
            <a:lvl5pPr marL="2057400" indent="-228600" defTabSz="995363" eaLnBrk="0" hangingPunct="0"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1.2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Slovenia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 HPP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layout</a:t>
            </a:r>
            <a:endParaRPr lang="sl-SI" altLang="sl-SI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9747" y="5094185"/>
            <a:ext cx="8677201" cy="133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A75B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9569" tIns="49785" rIns="99569" bIns="49785">
            <a:spAutoFit/>
          </a:bodyPr>
          <a:lstStyle>
            <a:lvl1pPr marL="373063" indent="-373063" defTabSz="995363" eaLnBrk="0" hangingPunct="0">
              <a:defRPr sz="2800" b="1">
                <a:solidFill>
                  <a:srgbClr val="16588E"/>
                </a:solidFill>
                <a:latin typeface="Arial" charset="0"/>
              </a:defRPr>
            </a:lvl1pPr>
            <a:lvl2pPr marL="742950" indent="-285750" defTabSz="995363" eaLnBrk="0" hangingPunct="0">
              <a:buSzPct val="70000"/>
              <a:buFont typeface="Wingdings" pitchFamily="2" charset="2"/>
              <a:buChar char="Ø"/>
              <a:defRPr sz="2400" b="1">
                <a:solidFill>
                  <a:srgbClr val="16588E"/>
                </a:solidFill>
                <a:latin typeface="Arial" charset="0"/>
              </a:defRPr>
            </a:lvl2pPr>
            <a:lvl3pPr marL="1143000" indent="-228600" defTabSz="995363" eaLnBrk="0" hangingPunct="0">
              <a:buSzPct val="120000"/>
              <a:buChar char="•"/>
              <a:defRPr sz="2000" b="1">
                <a:solidFill>
                  <a:srgbClr val="16588E"/>
                </a:solidFill>
                <a:latin typeface="Arial" charset="0"/>
              </a:defRPr>
            </a:lvl3pPr>
            <a:lvl4pPr marL="1600200" indent="-228600" defTabSz="995363" eaLnBrk="0" hangingPunct="0"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4pPr>
            <a:lvl5pPr marL="2057400" indent="-228600" defTabSz="995363" eaLnBrk="0" hangingPunct="0"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9pPr>
          </a:lstStyle>
          <a:p>
            <a:pPr marL="457200" indent="-457200" algn="ctr" eaLnBrk="1" hangingPunct="1">
              <a:buFont typeface="Arial" panose="020B0604020202020204" pitchFamily="34" charset="0"/>
              <a:buChar char="•"/>
            </a:pP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Gross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hydropower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potential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: </a:t>
            </a:r>
            <a:r>
              <a:rPr lang="sl-SI" altLang="sl-SI" sz="2000" dirty="0">
                <a:solidFill>
                  <a:schemeClr val="tx1"/>
                </a:solidFill>
                <a:latin typeface="Franklin Gothic Book" pitchFamily="34" charset="0"/>
              </a:rPr>
              <a:t>19440 </a:t>
            </a:r>
            <a:r>
              <a:rPr lang="sl-SI" altLang="sl-SI" sz="2000" dirty="0" err="1">
                <a:solidFill>
                  <a:schemeClr val="tx1"/>
                </a:solidFill>
                <a:latin typeface="Franklin Gothic Book" pitchFamily="34" charset="0"/>
              </a:rPr>
              <a:t>GWh</a:t>
            </a:r>
            <a:r>
              <a:rPr lang="sl-SI" altLang="sl-SI" sz="2000" dirty="0">
                <a:solidFill>
                  <a:schemeClr val="tx1"/>
                </a:solidFill>
                <a:latin typeface="Franklin Gothic Book" pitchFamily="34" charset="0"/>
              </a:rPr>
              <a:t>/</a:t>
            </a:r>
            <a:r>
              <a:rPr lang="sl-SI" altLang="sl-SI" sz="2000" dirty="0" err="1">
                <a:solidFill>
                  <a:schemeClr val="tx1"/>
                </a:solidFill>
                <a:latin typeface="Franklin Gothic Book" pitchFamily="34" charset="0"/>
              </a:rPr>
              <a:t>year</a:t>
            </a:r>
            <a:r>
              <a:rPr lang="sl-SI" altLang="sl-SI" sz="2000" dirty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endParaRPr lang="sl-SI" altLang="sl-SI" sz="2000" dirty="0" smtClean="0">
              <a:solidFill>
                <a:schemeClr val="tx1"/>
              </a:solidFill>
              <a:latin typeface="Franklin Gothic Book" pitchFamily="34" charset="0"/>
            </a:endParaRPr>
          </a:p>
          <a:p>
            <a:pPr marL="457200" indent="-457200" algn="ctr" eaLnBrk="1" hangingPunct="1">
              <a:buFont typeface="Arial" panose="020B0604020202020204" pitchFamily="34" charset="0"/>
              <a:buChar char="•"/>
            </a:pP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Total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technically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available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potential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: 9145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GWh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/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year</a:t>
            </a:r>
            <a:endParaRPr lang="sl-SI" altLang="sl-SI" sz="2000" dirty="0" smtClean="0">
              <a:solidFill>
                <a:schemeClr val="tx1"/>
              </a:solidFill>
              <a:latin typeface="Franklin Gothic Book" pitchFamily="34" charset="0"/>
            </a:endParaRPr>
          </a:p>
          <a:p>
            <a:pPr marL="457200" indent="-457200" algn="ctr" eaLnBrk="1" hangingPunct="1">
              <a:buFont typeface="Arial" panose="020B0604020202020204" pitchFamily="34" charset="0"/>
              <a:buChar char="•"/>
            </a:pPr>
            <a:r>
              <a:rPr lang="sl-SI" altLang="sl-SI" sz="2000" dirty="0" err="1">
                <a:solidFill>
                  <a:schemeClr val="tx1"/>
                </a:solidFill>
                <a:latin typeface="Franklin Gothic Book" pitchFamily="34" charset="0"/>
              </a:rPr>
              <a:t>L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ocations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with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&gt; 0,5 MW: 122</a:t>
            </a:r>
          </a:p>
          <a:p>
            <a:pPr marL="457200" indent="-457200" algn="ctr" eaLnBrk="1" hangingPunct="1">
              <a:buFont typeface="Arial" panose="020B0604020202020204" pitchFamily="34" charset="0"/>
              <a:buChar char="•"/>
            </a:pP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Current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explotations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: 45 %  → 4115 GWh/year</a:t>
            </a:r>
          </a:p>
        </p:txBody>
      </p:sp>
    </p:spTree>
    <p:extLst>
      <p:ext uri="{BB962C8B-B14F-4D97-AF65-F5344CB8AC3E}">
        <p14:creationId xmlns:p14="http://schemas.microsoft.com/office/powerpoint/2010/main" val="200469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16188" y="387968"/>
            <a:ext cx="6478397" cy="53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A75B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9569" tIns="49785" rIns="99569" bIns="49785">
            <a:spAutoFit/>
          </a:bodyPr>
          <a:lstStyle>
            <a:lvl1pPr marL="373063" indent="-373063" defTabSz="995363" eaLnBrk="0" hangingPunct="0">
              <a:defRPr sz="2800" b="1">
                <a:solidFill>
                  <a:srgbClr val="16588E"/>
                </a:solidFill>
                <a:latin typeface="Arial" charset="0"/>
              </a:defRPr>
            </a:lvl1pPr>
            <a:lvl2pPr marL="742950" indent="-285750" defTabSz="995363" eaLnBrk="0" hangingPunct="0">
              <a:buSzPct val="70000"/>
              <a:buFont typeface="Wingdings" pitchFamily="2" charset="2"/>
              <a:buChar char="Ø"/>
              <a:defRPr sz="2400" b="1">
                <a:solidFill>
                  <a:srgbClr val="16588E"/>
                </a:solidFill>
                <a:latin typeface="Arial" charset="0"/>
              </a:defRPr>
            </a:lvl2pPr>
            <a:lvl3pPr marL="1143000" indent="-228600" defTabSz="995363" eaLnBrk="0" hangingPunct="0">
              <a:buSzPct val="120000"/>
              <a:buChar char="•"/>
              <a:defRPr sz="2000" b="1">
                <a:solidFill>
                  <a:srgbClr val="16588E"/>
                </a:solidFill>
                <a:latin typeface="Arial" charset="0"/>
              </a:defRPr>
            </a:lvl3pPr>
            <a:lvl4pPr marL="1600200" indent="-228600" defTabSz="995363" eaLnBrk="0" hangingPunct="0"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4pPr>
            <a:lvl5pPr marL="2057400" indent="-228600" defTabSz="995363" eaLnBrk="0" hangingPunct="0"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2.1 </a:t>
            </a:r>
            <a:r>
              <a:rPr lang="sl-SI" altLang="sl-SI" dirty="0">
                <a:solidFill>
                  <a:schemeClr val="tx1"/>
                </a:solidFill>
                <a:latin typeface="Franklin Gothic Book" pitchFamily="34" charset="0"/>
              </a:rPr>
              <a:t>Kaplan </a:t>
            </a:r>
            <a:r>
              <a:rPr lang="sl-SI" altLang="sl-SI" dirty="0" err="1">
                <a:solidFill>
                  <a:schemeClr val="tx1"/>
                </a:solidFill>
                <a:latin typeface="Franklin Gothic Book" pitchFamily="34" charset="0"/>
              </a:rPr>
              <a:t>turbines</a:t>
            </a:r>
            <a:r>
              <a:rPr lang="sl-SI" altLang="sl-SI" dirty="0">
                <a:solidFill>
                  <a:schemeClr val="tx1"/>
                </a:solidFill>
                <a:latin typeface="Franklin Gothic Book" pitchFamily="34" charset="0"/>
              </a:rPr>
              <a:t> – </a:t>
            </a:r>
            <a:r>
              <a:rPr lang="sl-SI" altLang="sl-SI" dirty="0" err="1">
                <a:solidFill>
                  <a:schemeClr val="tx1"/>
                </a:solidFill>
                <a:latin typeface="Franklin Gothic Book" pitchFamily="34" charset="0"/>
              </a:rPr>
              <a:t>specific</a:t>
            </a:r>
            <a:r>
              <a:rPr lang="sl-SI" altLang="sl-SI" dirty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dirty="0" err="1">
                <a:solidFill>
                  <a:schemeClr val="tx1"/>
                </a:solidFill>
                <a:latin typeface="Franklin Gothic Book" pitchFamily="34" charset="0"/>
              </a:rPr>
              <a:t>issues</a:t>
            </a:r>
            <a:endParaRPr lang="sl-SI" altLang="sl-SI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  <p:pic>
        <p:nvPicPr>
          <p:cNvPr id="3074" name="Picture 2" descr="G:\arhiv_ei\arhiv_tera\arhiv_razvoj_dukumenti\Pictures\00_TURBINES\HPP Zlatolicje\2008.02.15 - Montaza gonilnika\ZLATO3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79" y="943801"/>
            <a:ext cx="3060765" cy="465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536885" y="943801"/>
            <a:ext cx="5292080" cy="302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A75B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9569" tIns="49785" rIns="99569" bIns="49785">
            <a:spAutoFit/>
          </a:bodyPr>
          <a:lstStyle>
            <a:lvl1pPr marL="373063" indent="-373063" defTabSz="995363" eaLnBrk="0" hangingPunct="0">
              <a:defRPr sz="2800" b="1">
                <a:solidFill>
                  <a:srgbClr val="16588E"/>
                </a:solidFill>
                <a:latin typeface="Arial" charset="0"/>
              </a:defRPr>
            </a:lvl1pPr>
            <a:lvl2pPr marL="742950" indent="-285750" defTabSz="995363" eaLnBrk="0" hangingPunct="0">
              <a:buSzPct val="70000"/>
              <a:buFont typeface="Wingdings" pitchFamily="2" charset="2"/>
              <a:buChar char="Ø"/>
              <a:defRPr sz="2400" b="1">
                <a:solidFill>
                  <a:srgbClr val="16588E"/>
                </a:solidFill>
                <a:latin typeface="Arial" charset="0"/>
              </a:defRPr>
            </a:lvl2pPr>
            <a:lvl3pPr marL="1143000" indent="-228600" defTabSz="995363" eaLnBrk="0" hangingPunct="0">
              <a:buSzPct val="120000"/>
              <a:buChar char="•"/>
              <a:defRPr sz="2000" b="1">
                <a:solidFill>
                  <a:srgbClr val="16588E"/>
                </a:solidFill>
                <a:latin typeface="Arial" charset="0"/>
              </a:defRPr>
            </a:lvl3pPr>
            <a:lvl4pPr marL="1600200" indent="-228600" defTabSz="995363" eaLnBrk="0" hangingPunct="0"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4pPr>
            <a:lvl5pPr marL="2057400" indent="-228600" defTabSz="995363" eaLnBrk="0" hangingPunct="0"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Short inlet/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outlet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conduits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and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rigid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water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hammer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theory</a:t>
            </a:r>
            <a:endParaRPr lang="sl-SI" altLang="sl-SI" sz="2000" dirty="0" smtClean="0">
              <a:solidFill>
                <a:schemeClr val="tx1"/>
              </a:solidFill>
              <a:latin typeface="Franklin Gothic Book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Water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column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separation</a:t>
            </a:r>
            <a:endParaRPr lang="sl-SI" altLang="sl-SI" sz="2000" dirty="0" smtClean="0">
              <a:solidFill>
                <a:schemeClr val="tx1"/>
              </a:solidFill>
              <a:latin typeface="Franklin Gothic Book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Axial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hydraulic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thrust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measurements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and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calculation</a:t>
            </a:r>
            <a:endParaRPr lang="sl-SI" altLang="sl-SI" sz="2000" dirty="0" smtClean="0">
              <a:solidFill>
                <a:schemeClr val="tx1"/>
              </a:solidFill>
              <a:latin typeface="Franklin Gothic Book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Surge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tank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installation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for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low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head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development</a:t>
            </a:r>
            <a:endParaRPr lang="sl-SI" altLang="sl-SI" sz="2000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77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9745" y="392799"/>
            <a:ext cx="5436840" cy="53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A75B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9569" tIns="49785" rIns="99569" bIns="49785">
            <a:spAutoFit/>
          </a:bodyPr>
          <a:lstStyle>
            <a:lvl1pPr marL="373063" indent="-373063" defTabSz="995363" eaLnBrk="0" hangingPunct="0">
              <a:defRPr sz="2800" b="1">
                <a:solidFill>
                  <a:srgbClr val="16588E"/>
                </a:solidFill>
                <a:latin typeface="Arial" charset="0"/>
              </a:defRPr>
            </a:lvl1pPr>
            <a:lvl2pPr marL="742950" indent="-285750" defTabSz="995363" eaLnBrk="0" hangingPunct="0">
              <a:buSzPct val="70000"/>
              <a:buFont typeface="Wingdings" pitchFamily="2" charset="2"/>
              <a:buChar char="Ø"/>
              <a:defRPr sz="2400" b="1">
                <a:solidFill>
                  <a:srgbClr val="16588E"/>
                </a:solidFill>
                <a:latin typeface="Arial" charset="0"/>
              </a:defRPr>
            </a:lvl2pPr>
            <a:lvl3pPr marL="1143000" indent="-228600" defTabSz="995363" eaLnBrk="0" hangingPunct="0">
              <a:buSzPct val="120000"/>
              <a:buChar char="•"/>
              <a:defRPr sz="2000" b="1">
                <a:solidFill>
                  <a:srgbClr val="16588E"/>
                </a:solidFill>
                <a:latin typeface="Arial" charset="0"/>
              </a:defRPr>
            </a:lvl3pPr>
            <a:lvl4pPr marL="1600200" indent="-228600" defTabSz="995363" eaLnBrk="0" hangingPunct="0"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4pPr>
            <a:lvl5pPr marL="2057400" indent="-228600" defTabSz="995363" eaLnBrk="0" hangingPunct="0"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2.2 </a:t>
            </a:r>
            <a:r>
              <a:rPr lang="sl-SI" altLang="sl-SI" dirty="0" err="1">
                <a:solidFill>
                  <a:schemeClr val="tx1"/>
                </a:solidFill>
                <a:latin typeface="Franklin Gothic Book" pitchFamily="34" charset="0"/>
              </a:rPr>
              <a:t>Water</a:t>
            </a:r>
            <a:r>
              <a:rPr lang="sl-SI" altLang="sl-SI" dirty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dirty="0" err="1">
                <a:solidFill>
                  <a:schemeClr val="tx1"/>
                </a:solidFill>
                <a:latin typeface="Franklin Gothic Book" pitchFamily="34" charset="0"/>
              </a:rPr>
              <a:t>column</a:t>
            </a:r>
            <a:r>
              <a:rPr lang="sl-SI" altLang="sl-SI" dirty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separation</a:t>
            </a:r>
            <a:endParaRPr lang="sl-SI" altLang="sl-SI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348" y="1099507"/>
            <a:ext cx="8352420" cy="163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A75B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9569" tIns="49785" rIns="99569" bIns="49785">
            <a:spAutoFit/>
          </a:bodyPr>
          <a:lstStyle>
            <a:lvl1pPr marL="373063" indent="-373063" defTabSz="995363" eaLnBrk="0" hangingPunct="0">
              <a:defRPr sz="2800" b="1">
                <a:solidFill>
                  <a:srgbClr val="16588E"/>
                </a:solidFill>
                <a:latin typeface="Arial" charset="0"/>
              </a:defRPr>
            </a:lvl1pPr>
            <a:lvl2pPr marL="742950" indent="-285750" defTabSz="995363" eaLnBrk="0" hangingPunct="0">
              <a:buSzPct val="70000"/>
              <a:buFont typeface="Wingdings" pitchFamily="2" charset="2"/>
              <a:buChar char="Ø"/>
              <a:defRPr sz="2400" b="1">
                <a:solidFill>
                  <a:srgbClr val="16588E"/>
                </a:solidFill>
                <a:latin typeface="Arial" charset="0"/>
              </a:defRPr>
            </a:lvl2pPr>
            <a:lvl3pPr marL="1143000" indent="-228600" defTabSz="995363" eaLnBrk="0" hangingPunct="0">
              <a:buSzPct val="120000"/>
              <a:buChar char="•"/>
              <a:defRPr sz="2000" b="1">
                <a:solidFill>
                  <a:srgbClr val="16588E"/>
                </a:solidFill>
                <a:latin typeface="Arial" charset="0"/>
              </a:defRPr>
            </a:lvl3pPr>
            <a:lvl4pPr marL="1600200" indent="-228600" defTabSz="995363" eaLnBrk="0" hangingPunct="0"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4pPr>
            <a:lvl5pPr marL="2057400" indent="-228600" defTabSz="995363" eaLnBrk="0" hangingPunct="0"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Water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column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separation</a:t>
            </a:r>
            <a:r>
              <a:rPr lang="sl-SI" altLang="sl-SI" sz="2000" dirty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can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occur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under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the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turbine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head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cover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and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the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drat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tube inlet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during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the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closing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period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of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the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turbine.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Turbine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head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cover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pressure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criterion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Axial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hydraulic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thrust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criterion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;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measured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model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axial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hydraulic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thrust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characteristics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are used.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438348"/>
              </p:ext>
            </p:extLst>
          </p:nvPr>
        </p:nvGraphicFramePr>
        <p:xfrm>
          <a:off x="566555" y="2978950"/>
          <a:ext cx="3552681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" name="Equation" r:id="rId4" imgW="1600200" imgH="228600" progId="Equation.3">
                  <p:embed/>
                </p:oleObj>
              </mc:Choice>
              <mc:Fallback>
                <p:oleObj name="Equation" r:id="rId4" imgW="16002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55" y="2978950"/>
                        <a:ext cx="3552681" cy="5040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449070"/>
              </p:ext>
            </p:extLst>
          </p:nvPr>
        </p:nvGraphicFramePr>
        <p:xfrm>
          <a:off x="566555" y="3879050"/>
          <a:ext cx="7890000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8" name="Equation" r:id="rId6" imgW="3340080" imgH="457200" progId="Equation.3">
                  <p:embed/>
                </p:oleObj>
              </mc:Choice>
              <mc:Fallback>
                <p:oleObj name="Equation" r:id="rId6" imgW="334008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55" y="3879050"/>
                        <a:ext cx="7890000" cy="10800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-9745" y="5073319"/>
            <a:ext cx="8352420" cy="40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A75B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9569" tIns="49785" rIns="99569" bIns="49785">
            <a:spAutoFit/>
          </a:bodyPr>
          <a:lstStyle>
            <a:lvl1pPr marL="373063" indent="-373063" defTabSz="995363" eaLnBrk="0" hangingPunct="0">
              <a:defRPr sz="2800" b="1">
                <a:solidFill>
                  <a:srgbClr val="16588E"/>
                </a:solidFill>
                <a:latin typeface="Arial" charset="0"/>
              </a:defRPr>
            </a:lvl1pPr>
            <a:lvl2pPr marL="742950" indent="-285750" defTabSz="995363" eaLnBrk="0" hangingPunct="0">
              <a:buSzPct val="70000"/>
              <a:buFont typeface="Wingdings" pitchFamily="2" charset="2"/>
              <a:buChar char="Ø"/>
              <a:defRPr sz="2400" b="1">
                <a:solidFill>
                  <a:srgbClr val="16588E"/>
                </a:solidFill>
                <a:latin typeface="Arial" charset="0"/>
              </a:defRPr>
            </a:lvl2pPr>
            <a:lvl3pPr marL="1143000" indent="-228600" defTabSz="995363" eaLnBrk="0" hangingPunct="0">
              <a:buSzPct val="120000"/>
              <a:buChar char="•"/>
              <a:defRPr sz="2000" b="1">
                <a:solidFill>
                  <a:srgbClr val="16588E"/>
                </a:solidFill>
                <a:latin typeface="Arial" charset="0"/>
              </a:defRPr>
            </a:lvl3pPr>
            <a:lvl4pPr marL="1600200" indent="-228600" defTabSz="995363" eaLnBrk="0" hangingPunct="0"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4pPr>
            <a:lvl5pPr marL="2057400" indent="-228600" defTabSz="995363" eaLnBrk="0" hangingPunct="0"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Air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valves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cannot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prevent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damaging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reverse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water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Franklin Gothic Book" pitchFamily="34" charset="0"/>
              </a:rPr>
              <a:t>hammer</a:t>
            </a:r>
            <a:r>
              <a:rPr lang="sl-SI" altLang="sl-SI" sz="2000" dirty="0" smtClean="0">
                <a:solidFill>
                  <a:schemeClr val="tx1"/>
                </a:solidFill>
                <a:latin typeface="Franklin Gothic Book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7884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9745" y="392799"/>
            <a:ext cx="7667845" cy="53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A75B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9569" tIns="49785" rIns="99569" bIns="49785">
            <a:spAutoFit/>
          </a:bodyPr>
          <a:lstStyle>
            <a:lvl1pPr marL="373063" indent="-373063" defTabSz="995363" eaLnBrk="0" hangingPunct="0">
              <a:defRPr sz="2800" b="1">
                <a:solidFill>
                  <a:srgbClr val="16588E"/>
                </a:solidFill>
                <a:latin typeface="Arial" charset="0"/>
              </a:defRPr>
            </a:lvl1pPr>
            <a:lvl2pPr marL="742950" indent="-285750" defTabSz="995363" eaLnBrk="0" hangingPunct="0">
              <a:buSzPct val="70000"/>
              <a:buFont typeface="Wingdings" pitchFamily="2" charset="2"/>
              <a:buChar char="Ø"/>
              <a:defRPr sz="2400" b="1">
                <a:solidFill>
                  <a:srgbClr val="16588E"/>
                </a:solidFill>
                <a:latin typeface="Arial" charset="0"/>
              </a:defRPr>
            </a:lvl2pPr>
            <a:lvl3pPr marL="1143000" indent="-228600" defTabSz="995363" eaLnBrk="0" hangingPunct="0">
              <a:buSzPct val="120000"/>
              <a:buChar char="•"/>
              <a:defRPr sz="2000" b="1">
                <a:solidFill>
                  <a:srgbClr val="16588E"/>
                </a:solidFill>
                <a:latin typeface="Arial" charset="0"/>
              </a:defRPr>
            </a:lvl3pPr>
            <a:lvl4pPr marL="1600200" indent="-228600" defTabSz="995363" eaLnBrk="0" hangingPunct="0"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4pPr>
            <a:lvl5pPr marL="2057400" indent="-228600" defTabSz="995363" eaLnBrk="0" hangingPunct="0"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altLang="sl-SI" dirty="0">
                <a:solidFill>
                  <a:schemeClr val="tx1"/>
                </a:solidFill>
                <a:latin typeface="Franklin Gothic Book" pitchFamily="34" charset="0"/>
              </a:rPr>
              <a:t>3.1 </a:t>
            </a:r>
            <a:r>
              <a:rPr lang="sl-SI" altLang="sl-SI" dirty="0" err="1">
                <a:solidFill>
                  <a:schemeClr val="tx1"/>
                </a:solidFill>
                <a:latin typeface="Franklin Gothic Book" pitchFamily="34" charset="0"/>
              </a:rPr>
              <a:t>Case</a:t>
            </a:r>
            <a:r>
              <a:rPr lang="sl-SI" altLang="sl-SI" dirty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study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: </a:t>
            </a:r>
            <a:r>
              <a:rPr lang="sl-SI" altLang="sl-SI" dirty="0">
                <a:solidFill>
                  <a:schemeClr val="tx1"/>
                </a:solidFill>
                <a:latin typeface="Franklin Gothic Book" pitchFamily="34" charset="0"/>
              </a:rPr>
              <a:t>Zlatoličje 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HPP  -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Overwiev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endParaRPr lang="sl-SI" altLang="sl-SI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902534"/>
              </p:ext>
            </p:extLst>
          </p:nvPr>
        </p:nvGraphicFramePr>
        <p:xfrm>
          <a:off x="116506" y="1043735"/>
          <a:ext cx="5490610" cy="3187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1" name="Designer Drawing" r:id="rId4" imgW="6333744" imgH="3675888" progId="Designer.Drawing.7">
                  <p:embed/>
                </p:oleObj>
              </mc:Choice>
              <mc:Fallback>
                <p:oleObj name="Designer Drawing" r:id="rId4" imgW="6333744" imgH="3675888" progId="Designer.Drawing.7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06" y="1043735"/>
                        <a:ext cx="5490610" cy="3187031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1" descr="HE Zlatolicje_strojnica I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110" y="1038485"/>
            <a:ext cx="3150350" cy="318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562110" y="1038485"/>
            <a:ext cx="1755195" cy="336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71475" indent="-371475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28675" indent="-371475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285875" indent="-371475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43075" indent="-371475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00275" indent="-371475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6574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1146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5718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0290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US" sz="1600" dirty="0">
                <a:latin typeface="Times New Roman" pitchFamily="18" charset="0"/>
              </a:rPr>
              <a:t> </a:t>
            </a:r>
            <a:r>
              <a:rPr lang="sl-SI" altLang="en-US" sz="1600" dirty="0" err="1">
                <a:latin typeface="Franklin Gothic Book" panose="020B0503020102020204" pitchFamily="34" charset="0"/>
              </a:rPr>
              <a:t>Inflow</a:t>
            </a:r>
            <a:r>
              <a:rPr lang="sl-SI" altLang="en-US" sz="1600" dirty="0">
                <a:latin typeface="Franklin Gothic Book" panose="020B0503020102020204" pitchFamily="34" charset="0"/>
              </a:rPr>
              <a:t> C</a:t>
            </a:r>
            <a:r>
              <a:rPr lang="en-GB" altLang="en-US" sz="1600" dirty="0">
                <a:latin typeface="Franklin Gothic Book" panose="020B0503020102020204" pitchFamily="34" charset="0"/>
              </a:rPr>
              <a:t>ha</a:t>
            </a:r>
            <a:r>
              <a:rPr lang="sl-SI" altLang="en-US" sz="1600" dirty="0" err="1">
                <a:latin typeface="Franklin Gothic Book" panose="020B0503020102020204" pitchFamily="34" charset="0"/>
              </a:rPr>
              <a:t>nnel</a:t>
            </a:r>
            <a:endParaRPr lang="sl-SI" altLang="en-US" sz="1600" dirty="0">
              <a:latin typeface="Franklin Gothic Book" panose="020B0503020102020204" pitchFamily="34" charset="0"/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5552339" y="3552825"/>
            <a:ext cx="1695450" cy="336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1475" indent="-371475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28675" indent="-371475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285875" indent="-371475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43075" indent="-371475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00275" indent="-371475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6574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1146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5718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0290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US" sz="1600" dirty="0">
                <a:latin typeface="Times New Roman" pitchFamily="18" charset="0"/>
              </a:rPr>
              <a:t> </a:t>
            </a:r>
            <a:r>
              <a:rPr lang="sl-SI" altLang="en-US" sz="1600" dirty="0">
                <a:latin typeface="Franklin Gothic Book" panose="020B0503020102020204" pitchFamily="34" charset="0"/>
              </a:rPr>
              <a:t>Turbin</a:t>
            </a:r>
            <a:r>
              <a:rPr lang="sl-SI" altLang="en-US" sz="1600" dirty="0">
                <a:latin typeface="Times New Roman" pitchFamily="18" charset="0"/>
              </a:rPr>
              <a:t>e</a:t>
            </a:r>
          </a:p>
        </p:txBody>
      </p:sp>
      <p:sp>
        <p:nvSpPr>
          <p:cNvPr id="14" name="Line 24"/>
          <p:cNvSpPr>
            <a:spLocks noChangeShapeType="1"/>
          </p:cNvSpPr>
          <p:nvPr/>
        </p:nvSpPr>
        <p:spPr bwMode="auto">
          <a:xfrm>
            <a:off x="6511925" y="3753715"/>
            <a:ext cx="512762" cy="0"/>
          </a:xfrm>
          <a:prstGeom prst="line">
            <a:avLst/>
          </a:prstGeom>
          <a:noFill/>
          <a:ln w="19050">
            <a:solidFill>
              <a:srgbClr val="66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5552339" y="3889375"/>
            <a:ext cx="1693863" cy="336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1475" indent="-371475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28675" indent="-371475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285875" indent="-371475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43075" indent="-371475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00275" indent="-371475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6574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1146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5718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029075" indent="-371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US" sz="1600" dirty="0">
                <a:latin typeface="Times New Roman" pitchFamily="18" charset="0"/>
              </a:rPr>
              <a:t> </a:t>
            </a:r>
            <a:r>
              <a:rPr lang="sl-SI" altLang="en-US" sz="1600" dirty="0">
                <a:latin typeface="Franklin Gothic Book" panose="020B0503020102020204" pitchFamily="34" charset="0"/>
              </a:rPr>
              <a:t>PRV</a:t>
            </a:r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6516687" y="4014065"/>
            <a:ext cx="512763" cy="0"/>
          </a:xfrm>
          <a:prstGeom prst="line">
            <a:avLst/>
          </a:prstGeom>
          <a:noFill/>
          <a:ln w="19050">
            <a:solidFill>
              <a:srgbClr val="E21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7029450" y="3101816"/>
            <a:ext cx="298450" cy="144463"/>
          </a:xfrm>
          <a:prstGeom prst="line">
            <a:avLst/>
          </a:prstGeom>
          <a:noFill/>
          <a:ln w="19050">
            <a:solidFill>
              <a:srgbClr val="E21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7508875" y="2906554"/>
            <a:ext cx="298450" cy="144462"/>
          </a:xfrm>
          <a:prstGeom prst="line">
            <a:avLst/>
          </a:prstGeom>
          <a:noFill/>
          <a:ln w="19050">
            <a:solidFill>
              <a:srgbClr val="E21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7739063" y="2849404"/>
            <a:ext cx="298450" cy="144462"/>
          </a:xfrm>
          <a:prstGeom prst="line">
            <a:avLst/>
          </a:prstGeom>
          <a:noFill/>
          <a:ln w="19050">
            <a:solidFill>
              <a:srgbClr val="66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7262813" y="3008154"/>
            <a:ext cx="298450" cy="144462"/>
          </a:xfrm>
          <a:prstGeom prst="line">
            <a:avLst/>
          </a:prstGeom>
          <a:noFill/>
          <a:ln w="19050">
            <a:solidFill>
              <a:srgbClr val="66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 flipH="1">
            <a:off x="5854699" y="1375035"/>
            <a:ext cx="1473200" cy="523875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 flipV="1">
            <a:off x="7262814" y="3338990"/>
            <a:ext cx="774700" cy="213835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" name="Picture 27" descr="Zlatoličje razbremenilni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5" b="13670"/>
          <a:stretch>
            <a:fillRect/>
          </a:stretch>
        </p:blipFill>
        <p:spPr bwMode="auto">
          <a:xfrm>
            <a:off x="3717708" y="1038485"/>
            <a:ext cx="1834631" cy="9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Line 28"/>
          <p:cNvSpPr>
            <a:spLocks noChangeShapeType="1"/>
          </p:cNvSpPr>
          <p:nvPr/>
        </p:nvSpPr>
        <p:spPr bwMode="auto">
          <a:xfrm flipH="1">
            <a:off x="3727760" y="1333760"/>
            <a:ext cx="479425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9"/>
          <p:cNvSpPr>
            <a:spLocks noChangeShapeType="1"/>
          </p:cNvSpPr>
          <p:nvPr/>
        </p:nvSpPr>
        <p:spPr bwMode="auto">
          <a:xfrm flipH="1">
            <a:off x="4340535" y="1360748"/>
            <a:ext cx="479425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116506" y="4329100"/>
            <a:ext cx="837093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defTabSz="995363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09625" indent="-311150" defTabSz="995363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244600" indent="-249238" defTabSz="995363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41488" indent="-247650" defTabSz="995363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39963" indent="-249238" defTabSz="995363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697163" indent="-249238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154363" indent="-249238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611563" indent="-249238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068763" indent="-249238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l-SI" altLang="en-US" sz="2000" dirty="0" smtClean="0">
                <a:latin typeface="Franklin Gothic Book" panose="020B0503020102020204" pitchFamily="34" charset="0"/>
              </a:rPr>
              <a:t>Drava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river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basin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: 8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stations</a:t>
            </a:r>
            <a:r>
              <a:rPr lang="sl-SI" altLang="en-US" sz="2000" dirty="0">
                <a:latin typeface="Franklin Gothic Book" panose="020B0503020102020204" pitchFamily="34" charset="0"/>
              </a:rPr>
              <a:t> 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+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potential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for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 turbine/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pump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projects</a:t>
            </a:r>
            <a:endParaRPr lang="sl-SI" altLang="en-US" sz="2000" dirty="0" smtClean="0">
              <a:latin typeface="Franklin Gothic Book" panose="020B05030201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sl-SI" altLang="en-US" sz="2000" dirty="0" err="1" smtClean="0">
                <a:latin typeface="Franklin Gothic Book" panose="020B0503020102020204" pitchFamily="34" charset="0"/>
              </a:rPr>
              <a:t>Channel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type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and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largest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 in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Slovenia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 (160 MW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capacity</a:t>
            </a:r>
            <a:r>
              <a:rPr lang="en-GB" altLang="en-US" sz="2000" dirty="0" smtClean="0">
                <a:latin typeface="Franklin Gothic Book" panose="020B0503020102020204" pitchFamily="34" charset="0"/>
              </a:rPr>
              <a:t>)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.</a:t>
            </a:r>
            <a:endParaRPr lang="sl-SI" altLang="en-US" sz="2000" dirty="0">
              <a:latin typeface="Franklin Gothic Book" panose="020B05030201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sl-SI" altLang="en-US" sz="2000" dirty="0">
                <a:latin typeface="Franklin Gothic Book" panose="020B0503020102020204" pitchFamily="34" charset="0"/>
              </a:rPr>
              <a:t>Long </a:t>
            </a:r>
            <a:r>
              <a:rPr lang="sl-SI" altLang="en-US" sz="2000" dirty="0" err="1">
                <a:latin typeface="Franklin Gothic Book" panose="020B0503020102020204" pitchFamily="34" charset="0"/>
              </a:rPr>
              <a:t>inflow</a:t>
            </a:r>
            <a:r>
              <a:rPr lang="sl-SI" altLang="en-US" sz="2000" dirty="0">
                <a:latin typeface="Franklin Gothic Book" panose="020B0503020102020204" pitchFamily="34" charset="0"/>
              </a:rPr>
              <a:t> (17,200 m) </a:t>
            </a:r>
            <a:r>
              <a:rPr lang="sl-SI" altLang="en-US" sz="2000" dirty="0" err="1">
                <a:latin typeface="Franklin Gothic Book" panose="020B0503020102020204" pitchFamily="34" charset="0"/>
              </a:rPr>
              <a:t>and</a:t>
            </a:r>
            <a:r>
              <a:rPr lang="sl-SI" altLang="en-US" sz="2000" dirty="0">
                <a:latin typeface="Franklin Gothic Book" panose="020B0503020102020204" pitchFamily="34" charset="0"/>
              </a:rPr>
              <a:t> </a:t>
            </a:r>
            <a:r>
              <a:rPr lang="sl-SI" altLang="en-US" sz="2000" dirty="0" err="1">
                <a:latin typeface="Franklin Gothic Book" panose="020B0503020102020204" pitchFamily="34" charset="0"/>
              </a:rPr>
              <a:t>outflow</a:t>
            </a:r>
            <a:r>
              <a:rPr lang="sl-SI" altLang="en-US" sz="2000" dirty="0">
                <a:latin typeface="Franklin Gothic Book" panose="020B0503020102020204" pitchFamily="34" charset="0"/>
              </a:rPr>
              <a:t> (6,200 m) open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channels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.</a:t>
            </a:r>
            <a:endParaRPr lang="sl-SI" altLang="en-US" sz="2000" dirty="0">
              <a:latin typeface="Franklin Gothic Book" panose="020B05030201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sl-SI" altLang="en-US" sz="2000" dirty="0">
                <a:latin typeface="Franklin Gothic Book" panose="020B0503020102020204" pitchFamily="34" charset="0"/>
              </a:rPr>
              <a:t>S</a:t>
            </a:r>
            <a:r>
              <a:rPr lang="en-AU" altLang="en-US" sz="2000" dirty="0" err="1">
                <a:latin typeface="Franklin Gothic Book" panose="020B0503020102020204" pitchFamily="34" charset="0"/>
              </a:rPr>
              <a:t>pecial</a:t>
            </a:r>
            <a:r>
              <a:rPr lang="sl-SI" altLang="en-US" sz="2000" dirty="0">
                <a:latin typeface="Franklin Gothic Book" panose="020B0503020102020204" pitchFamily="34" charset="0"/>
              </a:rPr>
              <a:t> </a:t>
            </a:r>
            <a:r>
              <a:rPr lang="en-AU" altLang="en-US" sz="2000" dirty="0">
                <a:latin typeface="Franklin Gothic Book" panose="020B0503020102020204" pitchFamily="34" charset="0"/>
              </a:rPr>
              <a:t>pressure regulating </a:t>
            </a:r>
            <a:r>
              <a:rPr lang="sl-SI" altLang="en-US" sz="2000" dirty="0" err="1">
                <a:latin typeface="Franklin Gothic Book" panose="020B0503020102020204" pitchFamily="34" charset="0"/>
              </a:rPr>
              <a:t>valve</a:t>
            </a:r>
            <a:r>
              <a:rPr lang="en-AU" altLang="en-US" sz="2000" dirty="0">
                <a:latin typeface="Franklin Gothic Book" panose="020B0503020102020204" pitchFamily="34" charset="0"/>
              </a:rPr>
              <a:t> controls unsteady </a:t>
            </a:r>
            <a:r>
              <a:rPr lang="en-AU" altLang="en-US" sz="2000" dirty="0" smtClean="0">
                <a:latin typeface="Franklin Gothic Book" panose="020B0503020102020204" pitchFamily="34" charset="0"/>
              </a:rPr>
              <a:t>flow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sl-SI" altLang="en-US" sz="2000" dirty="0" err="1" smtClean="0">
                <a:latin typeface="Franklin Gothic Book" panose="020B0503020102020204" pitchFamily="34" charset="0"/>
              </a:rPr>
              <a:t>Located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 at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the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outlet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side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of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the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flow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-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passage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.</a:t>
            </a:r>
            <a:endParaRPr lang="sl-SI" altLang="en-US" sz="20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4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9745" y="392799"/>
            <a:ext cx="7667845" cy="53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A75B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9569" tIns="49785" rIns="99569" bIns="49785">
            <a:spAutoFit/>
          </a:bodyPr>
          <a:lstStyle>
            <a:lvl1pPr marL="373063" indent="-373063" defTabSz="995363" eaLnBrk="0" hangingPunct="0">
              <a:defRPr sz="2800" b="1">
                <a:solidFill>
                  <a:srgbClr val="16588E"/>
                </a:solidFill>
                <a:latin typeface="Arial" charset="0"/>
              </a:defRPr>
            </a:lvl1pPr>
            <a:lvl2pPr marL="742950" indent="-285750" defTabSz="995363" eaLnBrk="0" hangingPunct="0">
              <a:buSzPct val="70000"/>
              <a:buFont typeface="Wingdings" pitchFamily="2" charset="2"/>
              <a:buChar char="Ø"/>
              <a:defRPr sz="2400" b="1">
                <a:solidFill>
                  <a:srgbClr val="16588E"/>
                </a:solidFill>
                <a:latin typeface="Arial" charset="0"/>
              </a:defRPr>
            </a:lvl2pPr>
            <a:lvl3pPr marL="1143000" indent="-228600" defTabSz="995363" eaLnBrk="0" hangingPunct="0">
              <a:buSzPct val="120000"/>
              <a:buChar char="•"/>
              <a:defRPr sz="2000" b="1">
                <a:solidFill>
                  <a:srgbClr val="16588E"/>
                </a:solidFill>
                <a:latin typeface="Arial" charset="0"/>
              </a:defRPr>
            </a:lvl3pPr>
            <a:lvl4pPr marL="1600200" indent="-228600" defTabSz="995363" eaLnBrk="0" hangingPunct="0"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4pPr>
            <a:lvl5pPr marL="2057400" indent="-228600" defTabSz="995363" eaLnBrk="0" hangingPunct="0"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3.2 </a:t>
            </a:r>
            <a:r>
              <a:rPr lang="sl-SI" altLang="sl-SI" dirty="0" err="1">
                <a:solidFill>
                  <a:schemeClr val="tx1"/>
                </a:solidFill>
                <a:latin typeface="Franklin Gothic Book" pitchFamily="34" charset="0"/>
              </a:rPr>
              <a:t>Case</a:t>
            </a:r>
            <a:r>
              <a:rPr lang="sl-SI" altLang="sl-SI" dirty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study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: </a:t>
            </a:r>
            <a:r>
              <a:rPr lang="sl-SI" altLang="sl-SI" dirty="0">
                <a:solidFill>
                  <a:schemeClr val="tx1"/>
                </a:solidFill>
                <a:latin typeface="Franklin Gothic Book" pitchFamily="34" charset="0"/>
              </a:rPr>
              <a:t>Zlatoličje 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HPP  - PRV in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operation</a:t>
            </a:r>
            <a:endParaRPr lang="sl-SI" altLang="sl-SI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09" y="1088739"/>
            <a:ext cx="6975775" cy="498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2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392799"/>
            <a:ext cx="7667845" cy="53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A75B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9569" tIns="49785" rIns="99569" bIns="49785">
            <a:spAutoFit/>
          </a:bodyPr>
          <a:lstStyle>
            <a:lvl1pPr marL="373063" indent="-373063" defTabSz="995363" eaLnBrk="0" hangingPunct="0">
              <a:defRPr sz="2800" b="1">
                <a:solidFill>
                  <a:srgbClr val="16588E"/>
                </a:solidFill>
                <a:latin typeface="Arial" charset="0"/>
              </a:defRPr>
            </a:lvl1pPr>
            <a:lvl2pPr marL="742950" indent="-285750" defTabSz="995363" eaLnBrk="0" hangingPunct="0">
              <a:buSzPct val="70000"/>
              <a:buFont typeface="Wingdings" pitchFamily="2" charset="2"/>
              <a:buChar char="Ø"/>
              <a:defRPr sz="2400" b="1">
                <a:solidFill>
                  <a:srgbClr val="16588E"/>
                </a:solidFill>
                <a:latin typeface="Arial" charset="0"/>
              </a:defRPr>
            </a:lvl2pPr>
            <a:lvl3pPr marL="1143000" indent="-228600" defTabSz="995363" eaLnBrk="0" hangingPunct="0">
              <a:buSzPct val="120000"/>
              <a:buChar char="•"/>
              <a:defRPr sz="2000" b="1">
                <a:solidFill>
                  <a:srgbClr val="16588E"/>
                </a:solidFill>
                <a:latin typeface="Arial" charset="0"/>
              </a:defRPr>
            </a:lvl3pPr>
            <a:lvl4pPr marL="1600200" indent="-228600" defTabSz="995363" eaLnBrk="0" hangingPunct="0"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4pPr>
            <a:lvl5pPr marL="2057400" indent="-228600" defTabSz="995363" eaLnBrk="0" hangingPunct="0"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200" b="1">
                <a:solidFill>
                  <a:srgbClr val="16588E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3.3 </a:t>
            </a:r>
            <a:r>
              <a:rPr lang="sl-SI" altLang="sl-SI" dirty="0" err="1">
                <a:solidFill>
                  <a:schemeClr val="tx1"/>
                </a:solidFill>
                <a:latin typeface="Franklin Gothic Book" pitchFamily="34" charset="0"/>
              </a:rPr>
              <a:t>Case</a:t>
            </a:r>
            <a:r>
              <a:rPr lang="sl-SI" altLang="sl-SI" dirty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study</a:t>
            </a:r>
            <a:r>
              <a:rPr lang="sl-SI" altLang="sl-SI" dirty="0" smtClean="0">
                <a:solidFill>
                  <a:schemeClr val="tx1"/>
                </a:solidFill>
                <a:latin typeface="Franklin Gothic Book" pitchFamily="34" charset="0"/>
              </a:rPr>
              <a:t>: Krško HPP - </a:t>
            </a:r>
            <a:r>
              <a:rPr lang="sl-SI" altLang="sl-SI" dirty="0" err="1" smtClean="0">
                <a:solidFill>
                  <a:schemeClr val="tx1"/>
                </a:solidFill>
                <a:latin typeface="Franklin Gothic Book" pitchFamily="34" charset="0"/>
              </a:rPr>
              <a:t>Overwiev</a:t>
            </a:r>
            <a:endParaRPr lang="sl-SI" altLang="sl-SI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5" y="1043735"/>
            <a:ext cx="4254264" cy="301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993" y="1082571"/>
            <a:ext cx="4209259" cy="292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116506" y="4329100"/>
            <a:ext cx="837093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defTabSz="995363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09625" indent="-311150" defTabSz="995363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244600" indent="-249238" defTabSz="995363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41488" indent="-247650" defTabSz="995363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39963" indent="-249238" defTabSz="995363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697163" indent="-249238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154363" indent="-249238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611563" indent="-249238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068763" indent="-249238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l-SI" altLang="en-US" sz="2000" dirty="0" smtClean="0">
                <a:latin typeface="Franklin Gothic Book" panose="020B0503020102020204" pitchFamily="34" charset="0"/>
              </a:rPr>
              <a:t>Sava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river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basin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: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the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largest</a:t>
            </a:r>
            <a:r>
              <a:rPr lang="sl-SI" altLang="en-US" sz="2000" dirty="0">
                <a:latin typeface="Franklin Gothic Book" panose="020B0503020102020204" pitchFamily="34" charset="0"/>
              </a:rPr>
              <a:t>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but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only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 13 %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utilized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sl-SI" altLang="en-US" sz="2000" dirty="0" err="1" smtClean="0">
                <a:latin typeface="Franklin Gothic Book" panose="020B0503020102020204" pitchFamily="34" charset="0"/>
              </a:rPr>
              <a:t>Unifined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design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of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the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power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house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for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 Blanca, Krško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and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 Brežice.</a:t>
            </a:r>
            <a:endParaRPr lang="sl-SI" altLang="en-US" sz="2000" dirty="0">
              <a:latin typeface="Franklin Gothic Book" panose="020B05030201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sl-SI" altLang="en-US" sz="2000" dirty="0" err="1" smtClean="0">
                <a:latin typeface="Franklin Gothic Book" panose="020B0503020102020204" pitchFamily="34" charset="0"/>
              </a:rPr>
              <a:t>Additional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civil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engineering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 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works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sl-SI" altLang="en-US" sz="2000" dirty="0" err="1" smtClean="0">
                <a:latin typeface="Franklin Gothic Book" panose="020B0503020102020204" pitchFamily="34" charset="0"/>
              </a:rPr>
              <a:t>Fully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automated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and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unmanned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operation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sl-SI" altLang="en-US" sz="2000" dirty="0" err="1" smtClean="0">
                <a:latin typeface="Franklin Gothic Book" panose="020B0503020102020204" pitchFamily="34" charset="0"/>
              </a:rPr>
              <a:t>Location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of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 NPP Krško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downstream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presents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additional</a:t>
            </a:r>
            <a:r>
              <a:rPr lang="sl-SI" altLang="en-US" sz="2000" dirty="0" smtClean="0">
                <a:latin typeface="Franklin Gothic Book" panose="020B0503020102020204" pitchFamily="34" charset="0"/>
              </a:rPr>
              <a:t> </a:t>
            </a:r>
            <a:r>
              <a:rPr lang="sl-SI" altLang="en-US" sz="2000" dirty="0" err="1" smtClean="0">
                <a:latin typeface="Franklin Gothic Book" panose="020B0503020102020204" pitchFamily="34" charset="0"/>
              </a:rPr>
              <a:t>challenges</a:t>
            </a:r>
            <a:endParaRPr lang="sl-SI" altLang="en-US" sz="2000" dirty="0" smtClean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7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Cimos">
  <a:themeElements>
    <a:clrScheme name="Template_Cim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Cimo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_Cim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Cimo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Cimo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Cimo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Cimo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Cimo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Cimo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Cimo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Cimo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Cimo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Cimo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Cimo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Template_Cimos</Template>
  <TotalTime>4803</TotalTime>
  <Words>1502</Words>
  <Application>Microsoft Office PowerPoint</Application>
  <PresentationFormat>On-screen Show (4:3)</PresentationFormat>
  <Paragraphs>166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Franklin Gothic Book</vt:lpstr>
      <vt:lpstr>Times New Roman</vt:lpstr>
      <vt:lpstr>Verdana</vt:lpstr>
      <vt:lpstr>Wingdings</vt:lpstr>
      <vt:lpstr>Template_Cimos</vt:lpstr>
      <vt:lpstr>Equation</vt:lpstr>
      <vt:lpstr>Designer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CIMOS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Division</dc:title>
  <dc:creator>anjag;marijetar</dc:creator>
  <cp:lastModifiedBy>Arsenije Malikovic</cp:lastModifiedBy>
  <cp:revision>358</cp:revision>
  <cp:lastPrinted>2013-04-29T08:57:12Z</cp:lastPrinted>
  <dcterms:created xsi:type="dcterms:W3CDTF">2012-02-09T09:43:23Z</dcterms:created>
  <dcterms:modified xsi:type="dcterms:W3CDTF">2017-05-22T18:11:38Z</dcterms:modified>
</cp:coreProperties>
</file>