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  <p:sldMasterId id="2147483706" r:id="rId2"/>
  </p:sldMasterIdLst>
  <p:sldIdLst>
    <p:sldId id="256" r:id="rId3"/>
    <p:sldId id="257" r:id="rId4"/>
    <p:sldId id="270" r:id="rId5"/>
    <p:sldId id="259" r:id="rId6"/>
    <p:sldId id="260" r:id="rId7"/>
    <p:sldId id="261" r:id="rId8"/>
    <p:sldId id="266" r:id="rId9"/>
    <p:sldId id="268" r:id="rId10"/>
    <p:sldId id="269" r:id="rId11"/>
    <p:sldId id="263" r:id="rId12"/>
    <p:sldId id="271" r:id="rId13"/>
    <p:sldId id="272" r:id="rId14"/>
    <p:sldId id="273" r:id="rId15"/>
    <p:sldId id="264" r:id="rId16"/>
    <p:sldId id="275" r:id="rId17"/>
    <p:sldId id="277" r:id="rId18"/>
    <p:sldId id="278" r:id="rId19"/>
    <p:sldId id="279" r:id="rId20"/>
    <p:sldId id="280" r:id="rId21"/>
    <p:sldId id="281" r:id="rId22"/>
    <p:sldId id="283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87" autoAdjust="0"/>
  </p:normalViewPr>
  <p:slideViewPr>
    <p:cSldViewPr snapToGrid="0" showGuides="1">
      <p:cViewPr>
        <p:scale>
          <a:sx n="70" d="100"/>
          <a:sy n="70" d="100"/>
        </p:scale>
        <p:origin x="-51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3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3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2" y="1859761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2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4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80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4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1" y="5816600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1" y="6219829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1" y="-7144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1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4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4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4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039" y="1498546"/>
            <a:ext cx="7221200" cy="571500"/>
          </a:xfrm>
        </p:spPr>
        <p:txBody>
          <a:bodyPr>
            <a:normAutofit/>
          </a:bodyPr>
          <a:lstStyle/>
          <a:p>
            <a:r>
              <a:rPr lang="sr-Latn-ME" sz="3600" b="1" dirty="0" smtClean="0">
                <a:solidFill>
                  <a:schemeClr val="accent1"/>
                </a:solidFill>
              </a:rPr>
              <a:t>TEHNOLOGIJA RADA POD NAPONOM</a:t>
            </a:r>
            <a:endParaRPr lang="sr-Latn-ME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3489" y="6038853"/>
            <a:ext cx="4456112" cy="623121"/>
          </a:xfrm>
        </p:spPr>
        <p:txBody>
          <a:bodyPr>
            <a:normAutofit fontScale="77500" lnSpcReduction="20000"/>
          </a:bodyPr>
          <a:lstStyle/>
          <a:p>
            <a:r>
              <a:rPr lang="sr-Latn-ME" b="1" i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Autor: Goran Nikčević, Spec.el.ing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138986" cy="1478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3827" y="6366360"/>
            <a:ext cx="44369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5720" lvl="0" algn="ctr" defTabSz="9144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sr-Latn-ME" sz="26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CIGRE V, Bečići, </a:t>
            </a:r>
            <a:r>
              <a:rPr lang="sr-Latn-ME" sz="26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maj 2017</a:t>
            </a:r>
            <a:r>
              <a:rPr lang="sr-Latn-ME" sz="2600" b="1" dirty="0">
                <a:solidFill>
                  <a:srgbClr val="0066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7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5. ZAKONSKA REGULATIVA</a:t>
            </a:r>
            <a:r>
              <a:rPr lang="sr-Latn-ME" dirty="0"/>
              <a:t/>
            </a:r>
            <a:br>
              <a:rPr lang="sr-Latn-ME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1" y="1242646"/>
            <a:ext cx="10882315" cy="5104366"/>
          </a:xfrm>
        </p:spPr>
        <p:txBody>
          <a:bodyPr>
            <a:normAutofit fontScale="47500" lnSpcReduction="20000"/>
          </a:bodyPr>
          <a:lstStyle/>
          <a:p>
            <a:r>
              <a:rPr lang="sr-Latn-ME" sz="4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5.1. Zaštita na radu i rad pod </a:t>
            </a:r>
            <a:r>
              <a:rPr lang="sr-Latn-ME" sz="4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naponom</a:t>
            </a:r>
            <a:endParaRPr lang="sr-Latn-ME" sz="42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ME" sz="3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r-Latn-ME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Ukoliko </a:t>
            </a:r>
            <a:r>
              <a:rPr lang="sr-Latn-ME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se razmišlja o uvođenju RPN, onda je potrebno razmotriti i uskladiti nacionalnu regulativu sa evropskim normama. U prvom koraku treba sagledati Zakon o zaštiti i zdravlju na radu"Službeni list Crne Gore, broj 34/2014"od 8.8.2014. godine.</a:t>
            </a:r>
          </a:p>
          <a:p>
            <a:r>
              <a:rPr lang="sr-Latn-ME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Rad pod naponom predstavlja povećanu opasnost za radnike i postrojenja, pa se zato zahtijeva veći stepen znanja i iskustva, kao i povećane psihofizičke sposobnosti.</a:t>
            </a:r>
          </a:p>
          <a:p>
            <a:r>
              <a:rPr lang="sr-Latn-ME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Zakonom su obuhvaćeni pomenuti zahtjevi, pa pažnju treba usmjeriti na član 18;19;20, a posebno na član </a:t>
            </a:r>
            <a:r>
              <a:rPr lang="sr-Latn-ME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21, </a:t>
            </a:r>
            <a:r>
              <a:rPr lang="sr-Latn-ME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koji </a:t>
            </a:r>
            <a:r>
              <a:rPr lang="sr-Latn-ME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tretira radna </a:t>
            </a:r>
            <a:r>
              <a:rPr lang="sr-Latn-ME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mjesta sa posebnim uslovima rada </a:t>
            </a:r>
            <a:r>
              <a:rPr lang="sr-Latn-ME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 pogledu uslova rada, obaveza organa nadležnog za poslove rada u državnoj upravi</a:t>
            </a:r>
            <a:r>
              <a:rPr lang="sr-Latn-ME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, te </a:t>
            </a:r>
            <a:r>
              <a:rPr lang="sr-Latn-ME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uzajamnih obaveza </a:t>
            </a:r>
            <a:r>
              <a:rPr lang="sr-Latn-ME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poslodavca i </a:t>
            </a:r>
            <a:r>
              <a:rPr lang="sr-Latn-ME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zaposlenih. </a:t>
            </a:r>
          </a:p>
          <a:p>
            <a:r>
              <a:rPr lang="sr-Latn-ME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r-Latn-ME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osnovu postojeće regulative u Crnoj Gori dozvoljeno je raditi pod naponom ukoliko se uvažavaju odredbe </a:t>
            </a:r>
            <a:r>
              <a:rPr lang="sr-Latn-ME" sz="4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Pravilnika o zaštitnim mjerama protiv opasnosti od električne struje u radnim prostorijama i na radilištima (Objavljen u "Sl. listu RCG" br. 6 /86, 16/86)</a:t>
            </a:r>
          </a:p>
          <a:p>
            <a:r>
              <a:rPr lang="sr-Latn-ME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Ovim pravilnikom se propisuju opšta pravila zaštite protiv opasnosti od električne struje u objektima namijenjenim za rad, radnim prostorijama i na radilištima.</a:t>
            </a:r>
          </a:p>
          <a:p>
            <a:r>
              <a:rPr lang="sr-Latn-ME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Nas posebno interesuje da li se radovi mogu obavljati metodom RPN i koje uslove moramo zadovoljiti, ako želimo primijeniti navedenu metodu.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0333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1" y="740277"/>
            <a:ext cx="11510682" cy="595635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BD0D9"/>
              </a:buClr>
            </a:pP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 način izvođenja radova prema Pravilniku je izvođenje radova u beznaponskom stanju, izuzev člana 53 u kojem se propisuju ulovi za rad pod naponom i to:</a:t>
            </a:r>
          </a:p>
          <a:p>
            <a:pPr marL="0" lvl="0" indent="0">
              <a:buClr>
                <a:srgbClr val="0BD0D9"/>
              </a:buClr>
              <a:buNone/>
            </a:pPr>
            <a:endParaRPr lang="sr-Latn-ME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BD0D9"/>
              </a:buClr>
            </a:pP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„Radovi na djelovima objekata koji su pod naponom dozvoljeni su pod sljedećim uslovima:</a:t>
            </a:r>
          </a:p>
          <a:p>
            <a:pPr lvl="0">
              <a:buClr>
                <a:srgbClr val="0BD0D9"/>
              </a:buClr>
            </a:pP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da je izabran sistem rada pod naponom i radni postupak utvrđen i provjeren;</a:t>
            </a:r>
          </a:p>
          <a:p>
            <a:pPr lvl="0">
              <a:buClr>
                <a:srgbClr val="0BD0D9"/>
              </a:buClr>
            </a:pP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da postoje pismena uputstva za svaku vrstu rada;</a:t>
            </a:r>
          </a:p>
          <a:p>
            <a:pPr lvl="0">
              <a:buClr>
                <a:srgbClr val="0BD0D9"/>
              </a:buClr>
            </a:pP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da postoji odgovarajući izolacioni alat, pomoćna sredstva, zaštitna oprema, lična zaštitna sredstva i dr., za svaku vrstu rada u skladu sa izabranim sistemom rada pod naponom;</a:t>
            </a:r>
          </a:p>
          <a:p>
            <a:pPr lvl="0">
              <a:buClr>
                <a:srgbClr val="0BD0D9"/>
              </a:buClr>
            </a:pP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da radnik ispunjava posebne psihofizičke sposobnosti za ovaj rad, da je obučen i da je izvršena provjera njegovog znanja za određene vrste radova pod naponom; i</a:t>
            </a:r>
          </a:p>
          <a:p>
            <a:pPr lvl="0">
              <a:buClr>
                <a:srgbClr val="0BD0D9"/>
              </a:buClr>
            </a:pP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da se radnik </a:t>
            </a:r>
            <a:r>
              <a:rPr lang="sr-Latn-ME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periodično </a:t>
            </a: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provjerava u pogledu obučenosti za određenu vrstu rada i psihofizičke sposobnosti.“</a:t>
            </a:r>
          </a:p>
          <a:p>
            <a:pPr marL="0" lvl="0" indent="0">
              <a:buClr>
                <a:srgbClr val="0BD0D9"/>
              </a:buClr>
              <a:buNone/>
            </a:pPr>
            <a:endParaRPr lang="sr-Latn-ME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BD0D9"/>
              </a:buClr>
            </a:pPr>
            <a:r>
              <a:rPr lang="sr-Latn-ME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Primjenom ovoga člana unijeli bi bitnu </a:t>
            </a: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promjenu: rad pod naponom </a:t>
            </a:r>
            <a:r>
              <a:rPr lang="sr-Latn-ME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prestao bi </a:t>
            </a: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smatrati radom koji se obavlja samo izuzetno, po posebnim okolnostima (u nuždi, na spasavanju ljudskih života, otklanjanju posljedica većih kvarova i sl.). </a:t>
            </a:r>
            <a:endParaRPr lang="sr-Latn-ME" sz="16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BD0D9"/>
              </a:buClr>
            </a:pPr>
            <a:r>
              <a:rPr lang="sr-Latn-ME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 </a:t>
            </a: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uslovljava planski i sistemski pristup radu pod naponom, sa zahtjevom na takve </a:t>
            </a:r>
            <a:r>
              <a:rPr lang="sr-Latn-ME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tehničke</a:t>
            </a: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organizacijske i kadrovske mjere koje će pružiti istu sigurnost radnika kao kod rada u beznaponskom stanju. </a:t>
            </a:r>
          </a:p>
          <a:p>
            <a:pPr marL="0" lvl="0" indent="0">
              <a:buClr>
                <a:srgbClr val="0BD0D9"/>
              </a:buClr>
              <a:buNone/>
            </a:pPr>
            <a:endParaRPr lang="sr-Latn-ME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BD0D9"/>
              </a:buClr>
            </a:pP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Pored navedenog Pravilnika, prilikom održavanja elektroenergetskih postrojenja primjenjuju se zaštitne mjere propisane i drugim tehničkim normativima.</a:t>
            </a:r>
          </a:p>
          <a:p>
            <a:pPr lvl="0">
              <a:buClr>
                <a:srgbClr val="0BD0D9"/>
              </a:buClr>
            </a:pPr>
            <a:r>
              <a:rPr lang="sr-Latn-ME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Evropska </a:t>
            </a:r>
            <a:r>
              <a:rPr lang="sr-Latn-ME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EN 50110 propisuje zahtjeve za siguran pogon električnih postrojenja i za siguran rad u električnim postrojenjima, na električnim postrojenjima ili u blizini električnih postrojenja i ista ravnopravno tretiraju tri radna postupka, a to su: rad u beznaponskom stanju, rad pod naponom i rad u blizini napona.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5299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65912"/>
          </a:xfrm>
        </p:spPr>
        <p:txBody>
          <a:bodyPr>
            <a:normAutofit/>
          </a:bodyPr>
          <a:lstStyle/>
          <a:p>
            <a:r>
              <a:rPr lang="sr-Latn-M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ANALIZA RADNIH POSTUPAKA </a:t>
            </a:r>
            <a:endParaRPr lang="sr-Latn-ME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7486" y="1358901"/>
            <a:ext cx="5389033" cy="2724532"/>
          </a:xfrm>
        </p:spPr>
        <p:txBody>
          <a:bodyPr>
            <a:normAutofit/>
          </a:bodyPr>
          <a:lstStyle/>
          <a:p>
            <a:r>
              <a:rPr lang="it-IT" sz="18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mjere sigurnosti </a:t>
            </a:r>
            <a:r>
              <a:rPr lang="sr-Latn-ME" sz="18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 izvođenja radova u beznaponskom stanju </a:t>
            </a:r>
            <a:r>
              <a:rPr lang="it-IT" sz="18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(pet </a:t>
            </a:r>
            <a:r>
              <a:rPr lang="sr-Latn-ME" sz="18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zlatnih pravila</a:t>
            </a:r>
            <a:r>
              <a:rPr lang="it-IT" sz="18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18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su:</a:t>
            </a:r>
          </a:p>
          <a:p>
            <a:r>
              <a:rPr lang="sr-Latn-M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Latn-M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isključivanje </a:t>
            </a:r>
            <a:r>
              <a:rPr lang="sr-Latn-M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vidljivo odvajanje od napona</a:t>
            </a:r>
          </a:p>
          <a:p>
            <a:r>
              <a:rPr lang="sr-Latn-M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Latn-M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sprečavanje </a:t>
            </a:r>
            <a:r>
              <a:rPr lang="sr-Latn-M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ponovnog </a:t>
            </a:r>
            <a:r>
              <a:rPr lang="sr-Latn-M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slučajnog uključenja</a:t>
            </a:r>
            <a:endParaRPr lang="sr-Latn-ME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r-Latn-M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utvrđivanje </a:t>
            </a:r>
            <a:r>
              <a:rPr lang="sr-Latn-M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beznaponskog stanja</a:t>
            </a:r>
          </a:p>
          <a:p>
            <a:r>
              <a:rPr lang="sr-Latn-M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sr-Latn-M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uzemljavanje </a:t>
            </a:r>
            <a:r>
              <a:rPr lang="sr-Latn-M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kratko </a:t>
            </a:r>
            <a:r>
              <a:rPr lang="sr-Latn-M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spajanje</a:t>
            </a:r>
          </a:p>
          <a:p>
            <a:r>
              <a:rPr lang="pl-PL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ograđivanje </a:t>
            </a: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mjesta rada od dijelova pod naponom.</a:t>
            </a:r>
            <a:endParaRPr lang="sr-Latn-ME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2" y="4083432"/>
            <a:ext cx="5386917" cy="2507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ME" sz="1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Posebno je </a:t>
            </a:r>
            <a:r>
              <a:rPr lang="sr-Latn-ME" sz="1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važno kod izvođenja radova u blizini napona pratiti:</a:t>
            </a:r>
            <a:endParaRPr lang="sr-Latn-ME" sz="1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ME" sz="1800" dirty="0">
                <a:latin typeface="Arial" panose="020B0604020202020204" pitchFamily="34" charset="0"/>
                <a:cs typeface="Arial" panose="020B0604020202020204" pitchFamily="34" charset="0"/>
              </a:rPr>
              <a:t>- kako se ponašaju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zaposleni </a:t>
            </a:r>
            <a:r>
              <a:rPr lang="sr-Latn-ME" sz="1800" dirty="0">
                <a:latin typeface="Arial" panose="020B0604020202020204" pitchFamily="34" charset="0"/>
                <a:cs typeface="Arial" panose="020B0604020202020204" pitchFamily="34" charset="0"/>
              </a:rPr>
              <a:t>u zoni približavanja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gdje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potrebno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izbjeći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nagle i nesvjesne pokrete;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kako se dodaje alat i oprema;</a:t>
            </a:r>
          </a:p>
          <a:p>
            <a:pPr marL="0" indent="0">
              <a:buNone/>
            </a:pPr>
            <a:r>
              <a:rPr lang="sr-Latn-ME" sz="1800" dirty="0">
                <a:latin typeface="Arial" panose="020B0604020202020204" pitchFamily="34" charset="0"/>
                <a:cs typeface="Arial" panose="020B0604020202020204" pitchFamily="34" charset="0"/>
              </a:rPr>
              <a:t>- kako se nose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dugački </a:t>
            </a:r>
            <a:r>
              <a:rPr lang="sr-Latn-ME" sz="1800" dirty="0">
                <a:latin typeface="Arial" panose="020B0604020202020204" pitchFamily="34" charset="0"/>
                <a:cs typeface="Arial" panose="020B0604020202020204" pitchFamily="34" charset="0"/>
              </a:rPr>
              <a:t>predmeti;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 kako se izvodi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razvla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enje vodi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 žica.</a:t>
            </a:r>
            <a:endParaRPr lang="sr-Latn-M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1536701"/>
            <a:ext cx="5389033" cy="50545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ME" sz="2400" dirty="0">
                <a:latin typeface="Times-Roman"/>
              </a:rPr>
              <a:t>Analiza </a:t>
            </a:r>
            <a:r>
              <a:rPr lang="sr-Latn-ME" sz="2400" dirty="0" smtClean="0">
                <a:latin typeface="Times-Roman"/>
              </a:rPr>
              <a:t>povreda </a:t>
            </a:r>
            <a:r>
              <a:rPr lang="sr-Latn-ME" sz="2400" dirty="0">
                <a:latin typeface="Times-Roman"/>
              </a:rPr>
              <a:t>na radu </a:t>
            </a:r>
            <a:r>
              <a:rPr lang="sr-Latn-ME" sz="2400" dirty="0" smtClean="0">
                <a:latin typeface="Times-Roman"/>
              </a:rPr>
              <a:t>u CEDIS-u </a:t>
            </a:r>
            <a:r>
              <a:rPr lang="sr-Latn-ME" sz="2400" dirty="0">
                <a:latin typeface="Times-Roman"/>
              </a:rPr>
              <a:t>koje su </a:t>
            </a:r>
            <a:r>
              <a:rPr lang="sr-Latn-ME" sz="2400" dirty="0" smtClean="0">
                <a:latin typeface="Times-Roman"/>
              </a:rPr>
              <a:t>nastale zbog nepridržavanja </a:t>
            </a:r>
            <a:r>
              <a:rPr lang="sr-Latn-ME" sz="2400" dirty="0" smtClean="0">
                <a:solidFill>
                  <a:prstClr val="black"/>
                </a:solidFill>
                <a:latin typeface="Times-Roman"/>
              </a:rPr>
              <a:t>pravila </a:t>
            </a:r>
            <a:r>
              <a:rPr lang="sr-Latn-ME" sz="2400" dirty="0">
                <a:solidFill>
                  <a:prstClr val="black"/>
                </a:solidFill>
                <a:latin typeface="Times-Roman"/>
              </a:rPr>
              <a:t>mjera bezbjednosti pri radu na elektroenergetskim </a:t>
            </a:r>
            <a:r>
              <a:rPr lang="sr-Latn-ME" sz="2400" dirty="0" smtClean="0">
                <a:solidFill>
                  <a:prstClr val="black"/>
                </a:solidFill>
                <a:latin typeface="Times-Roman"/>
              </a:rPr>
              <a:t>postrojenjima, </a:t>
            </a:r>
            <a:r>
              <a:rPr lang="sr-Latn-ME" sz="2400" dirty="0">
                <a:solidFill>
                  <a:prstClr val="black"/>
                </a:solidFill>
                <a:latin typeface="Times-Roman"/>
              </a:rPr>
              <a:t>propisanih</a:t>
            </a:r>
            <a:r>
              <a:rPr lang="sr-Latn-ME" sz="2400" dirty="0" smtClean="0">
                <a:solidFill>
                  <a:prstClr val="black"/>
                </a:solidFill>
                <a:latin typeface="Times-Roman"/>
              </a:rPr>
              <a:t>  </a:t>
            </a:r>
            <a:r>
              <a:rPr lang="sr-Latn-ME" sz="2400" dirty="0" smtClean="0">
                <a:latin typeface="Times-Roman"/>
              </a:rPr>
              <a:t>Uputstvom za bezbjedan rad, </a:t>
            </a:r>
            <a:r>
              <a:rPr lang="sr-Latn-ME" sz="2400" dirty="0">
                <a:latin typeface="Times-Roman"/>
              </a:rPr>
              <a:t>a </a:t>
            </a:r>
            <a:r>
              <a:rPr lang="sr-Latn-ME" sz="2400" dirty="0" smtClean="0">
                <a:latin typeface="Times-Roman"/>
              </a:rPr>
              <a:t>koje pretpostavlja </a:t>
            </a:r>
            <a:r>
              <a:rPr lang="sr-Latn-ME" sz="2400" dirty="0">
                <a:latin typeface="Times-Roman"/>
              </a:rPr>
              <a:t>rad </a:t>
            </a:r>
            <a:r>
              <a:rPr lang="sr-Latn-ME" sz="2400" dirty="0" smtClean="0">
                <a:latin typeface="Times-Roman"/>
              </a:rPr>
              <a:t>u beznaponskon </a:t>
            </a:r>
            <a:r>
              <a:rPr lang="sr-Latn-ME" sz="2400" dirty="0">
                <a:latin typeface="Times-Roman"/>
              </a:rPr>
              <a:t>stanju, </a:t>
            </a:r>
            <a:r>
              <a:rPr lang="sr-Latn-ME" sz="2400" dirty="0" smtClean="0">
                <a:latin typeface="Times-Roman"/>
              </a:rPr>
              <a:t>nedvosmisleno </a:t>
            </a:r>
            <a:r>
              <a:rPr lang="sr-Latn-ME" sz="2400" dirty="0">
                <a:latin typeface="Times-Roman"/>
              </a:rPr>
              <a:t>ukazuje na slabosti takvog </a:t>
            </a:r>
            <a:r>
              <a:rPr lang="sr-Latn-ME" sz="2400" dirty="0" smtClean="0">
                <a:latin typeface="Times-Roman"/>
              </a:rPr>
              <a:t>sistema, prvenstveno </a:t>
            </a:r>
            <a:r>
              <a:rPr lang="sr-Latn-ME" sz="2400" dirty="0">
                <a:latin typeface="Times-Roman"/>
              </a:rPr>
              <a:t>u </a:t>
            </a:r>
            <a:r>
              <a:rPr lang="sr-Latn-ME" sz="2400" dirty="0" smtClean="0">
                <a:latin typeface="Times-Roman"/>
              </a:rPr>
              <a:t>organizaciji, sprovo</a:t>
            </a:r>
            <a:r>
              <a:rPr lang="sr-Latn-ME" sz="2400" dirty="0" smtClean="0">
                <a:latin typeface="TTE2A6F950t00"/>
              </a:rPr>
              <a:t>đ</a:t>
            </a:r>
            <a:r>
              <a:rPr lang="sr-Latn-ME" sz="2400" dirty="0" smtClean="0">
                <a:latin typeface="Times-Roman"/>
              </a:rPr>
              <a:t>enju </a:t>
            </a:r>
            <a:r>
              <a:rPr lang="sr-Latn-ME" sz="2400" dirty="0">
                <a:latin typeface="Times-Roman"/>
              </a:rPr>
              <a:t>i </a:t>
            </a:r>
            <a:r>
              <a:rPr lang="sr-Latn-ME" sz="2400" dirty="0" smtClean="0">
                <a:latin typeface="Times-Roman"/>
              </a:rPr>
              <a:t>nadzoru mjera sigurnosti. </a:t>
            </a:r>
          </a:p>
          <a:p>
            <a:pPr marL="0" indent="0">
              <a:buNone/>
            </a:pPr>
            <a:r>
              <a:rPr lang="sr-Latn-ME" sz="2400" dirty="0" smtClean="0">
                <a:latin typeface="Times-Roman"/>
              </a:rPr>
              <a:t>Evidentno je da </a:t>
            </a:r>
            <a:r>
              <a:rPr lang="sr-Latn-ME" sz="2400" dirty="0">
                <a:latin typeface="Times-Roman"/>
              </a:rPr>
              <a:t>su upravo najmanje </a:t>
            </a:r>
            <a:r>
              <a:rPr lang="sr-Latn-ME" sz="2400" dirty="0" smtClean="0">
                <a:latin typeface="Times-Roman"/>
              </a:rPr>
              <a:t>složene radne </a:t>
            </a:r>
            <a:r>
              <a:rPr lang="sr-Latn-ME" sz="2400" dirty="0">
                <a:latin typeface="Times-Roman"/>
              </a:rPr>
              <a:t>operacije:</a:t>
            </a:r>
          </a:p>
          <a:p>
            <a:pPr marL="0" indent="0">
              <a:buNone/>
            </a:pPr>
            <a:r>
              <a:rPr lang="sr-Latn-ME" sz="2400" dirty="0">
                <a:latin typeface="TTE2447D00t00"/>
              </a:rPr>
              <a:t>- </a:t>
            </a:r>
            <a:r>
              <a:rPr lang="sr-Latn-ME" sz="2400" dirty="0">
                <a:latin typeface="Times-Roman"/>
              </a:rPr>
              <a:t>radovi na brojilu elektri</a:t>
            </a:r>
            <a:r>
              <a:rPr lang="sr-Latn-ME" sz="2400" dirty="0">
                <a:latin typeface="TTE2A6F950t00"/>
              </a:rPr>
              <a:t>c</a:t>
            </a:r>
            <a:r>
              <a:rPr lang="sr-Latn-ME" sz="2400" dirty="0">
                <a:latin typeface="Times-Roman"/>
              </a:rPr>
              <a:t>ne energije </a:t>
            </a:r>
            <a:r>
              <a:rPr lang="sr-Latn-ME" sz="2400" dirty="0" smtClean="0">
                <a:latin typeface="Times-Roman"/>
              </a:rPr>
              <a:t>(ugradnja, zamjena</a:t>
            </a:r>
            <a:r>
              <a:rPr lang="sr-Latn-ME" sz="2400" dirty="0">
                <a:latin typeface="Times-Roman"/>
              </a:rPr>
              <a:t>, kontrola )</a:t>
            </a:r>
          </a:p>
          <a:p>
            <a:pPr marL="0" indent="0">
              <a:buNone/>
            </a:pPr>
            <a:r>
              <a:rPr lang="sr-Latn-ME" sz="2400" dirty="0">
                <a:latin typeface="TTE2447D00t00"/>
              </a:rPr>
              <a:t>- </a:t>
            </a:r>
            <a:r>
              <a:rPr lang="sr-Latn-ME" sz="2400" dirty="0">
                <a:latin typeface="Times-Roman"/>
              </a:rPr>
              <a:t>radovi na </a:t>
            </a:r>
            <a:r>
              <a:rPr lang="sr-Latn-ME" sz="2400" dirty="0" smtClean="0">
                <a:latin typeface="Times-Roman"/>
              </a:rPr>
              <a:t>ku</a:t>
            </a:r>
            <a:r>
              <a:rPr lang="sr-Latn-ME" sz="2400" dirty="0">
                <a:latin typeface="TTE2A6F950t00"/>
              </a:rPr>
              <a:t>ć</a:t>
            </a:r>
            <a:r>
              <a:rPr lang="sr-Latn-ME" sz="2400" dirty="0" smtClean="0">
                <a:latin typeface="Times-Roman"/>
              </a:rPr>
              <a:t>nom priklju</a:t>
            </a:r>
            <a:r>
              <a:rPr lang="sr-Latn-ME" sz="2400" dirty="0">
                <a:latin typeface="TTE2A6F950t00"/>
              </a:rPr>
              <a:t>č</a:t>
            </a:r>
            <a:r>
              <a:rPr lang="sr-Latn-ME" sz="2400" dirty="0" smtClean="0">
                <a:latin typeface="Times-Roman"/>
              </a:rPr>
              <a:t>ku</a:t>
            </a:r>
            <a:endParaRPr lang="sr-Latn-ME" sz="2400" dirty="0">
              <a:latin typeface="Times-Roman"/>
            </a:endParaRPr>
          </a:p>
          <a:p>
            <a:pPr marL="0" indent="0">
              <a:buNone/>
            </a:pPr>
            <a:r>
              <a:rPr lang="sr-Latn-ME" sz="2400" dirty="0" smtClean="0">
                <a:latin typeface="TTE2447D00t00"/>
              </a:rPr>
              <a:t>- </a:t>
            </a:r>
            <a:r>
              <a:rPr lang="sr-Latn-ME" sz="2400" dirty="0" smtClean="0">
                <a:latin typeface="Times-Roman"/>
              </a:rPr>
              <a:t>radovi </a:t>
            </a:r>
            <a:r>
              <a:rPr lang="sr-Latn-ME" sz="2400" dirty="0">
                <a:latin typeface="Times-Roman"/>
              </a:rPr>
              <a:t>na </a:t>
            </a:r>
            <a:r>
              <a:rPr lang="sr-Latn-ME" sz="2400" dirty="0" smtClean="0">
                <a:latin typeface="Times-Roman"/>
              </a:rPr>
              <a:t>vazdušnoj </a:t>
            </a:r>
            <a:r>
              <a:rPr lang="sr-Latn-ME" sz="2400" dirty="0">
                <a:latin typeface="Times-Roman"/>
              </a:rPr>
              <a:t>mreži 0,4 kV </a:t>
            </a:r>
            <a:r>
              <a:rPr lang="sr-Latn-ME" sz="2400" dirty="0" smtClean="0">
                <a:latin typeface="Times-Roman"/>
              </a:rPr>
              <a:t>(proširenja, rekonstrukcije), donijele najveći procenat povreda na radnom mjestu.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2970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39800"/>
            <a:ext cx="10972800" cy="5702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Razlozi su vjerovatno ti što se kod elektromontera sa dobrim radnim </a:t>
            </a:r>
            <a:r>
              <a:rPr lang="sr-Latn-M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iskustvom stvorila pogrešna pretpostavka “sigurnog“ izvođenja radova bez primjene mjera za bezbjedan rad. </a:t>
            </a:r>
          </a:p>
          <a:p>
            <a:pPr marL="0" indent="0">
              <a:buNone/>
            </a:pPr>
            <a:r>
              <a:rPr lang="sr-Latn-M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Navedene </a:t>
            </a:r>
            <a:r>
              <a:rPr lang="sr-Latn-ME" sz="2800" dirty="0">
                <a:latin typeface="Arial" panose="020B0604020202020204" pitchFamily="34" charset="0"/>
                <a:cs typeface="Arial" panose="020B0604020202020204" pitchFamily="34" charset="0"/>
              </a:rPr>
              <a:t>radne operacije su uglavnom </a:t>
            </a:r>
            <a:r>
              <a:rPr lang="sr-Latn-M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izvođene pod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naponom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bez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razrađene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tehnologije rada i bez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odgovarajućih izolacionih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opreme i alata.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Adekvatno </a:t>
            </a:r>
            <a:r>
              <a:rPr lang="pl-PL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osposobljavanje </a:t>
            </a:r>
            <a:r>
              <a:rPr lang="pl-PL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elektromontera </a:t>
            </a:r>
            <a:r>
              <a:rPr lang="pl-PL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za rad </a:t>
            </a:r>
            <a:r>
              <a:rPr lang="pl-PL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pod </a:t>
            </a:r>
            <a:r>
              <a:rPr lang="sr-Latn-ME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naponom </a:t>
            </a:r>
            <a:r>
              <a:rPr lang="sr-Latn-ME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uz </a:t>
            </a:r>
            <a:r>
              <a:rPr lang="sr-Latn-ME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razrađenu </a:t>
            </a:r>
            <a:r>
              <a:rPr lang="sr-Latn-ME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tehnologiju rada i primjenu </a:t>
            </a:r>
            <a:r>
              <a:rPr lang="sr-Latn-ME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izolacionih sredstava, opreme </a:t>
            </a:r>
            <a:r>
              <a:rPr lang="sr-Latn-ME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 alata, </a:t>
            </a:r>
            <a:r>
              <a:rPr lang="sr-Latn-ME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sigurno </a:t>
            </a:r>
            <a:r>
              <a:rPr lang="sr-Latn-ME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sr-Latn-ME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umanjilo broj povreda </a:t>
            </a:r>
            <a:r>
              <a:rPr lang="sr-Latn-ME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pri obavljanju </a:t>
            </a:r>
            <a:r>
              <a:rPr lang="sr-Latn-ME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radnih zadataka.</a:t>
            </a:r>
            <a:endParaRPr lang="sr-Latn-ME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6709" y="621325"/>
            <a:ext cx="1758460" cy="597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ME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r-Latn-ME" dirty="0">
              <a:latin typeface="Arial" pitchFamily="34" charset="0"/>
              <a:cs typeface="Arial" pitchFamily="34" charset="0"/>
            </a:endParaRPr>
          </a:p>
          <a:p>
            <a:pPr algn="ctr"/>
            <a:endParaRPr lang="sr-Latn-M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Latn-ME" dirty="0">
                <a:latin typeface="Arial" pitchFamily="34" charset="0"/>
                <a:cs typeface="Arial" pitchFamily="34" charset="0"/>
              </a:rPr>
              <a:t>R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egulativa RPN</a:t>
            </a:r>
          </a:p>
          <a:p>
            <a:pPr algn="ctr"/>
            <a:endParaRPr lang="sr-Latn-ME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r-Latn-ME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r-Latn-M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2" y="1409700"/>
            <a:ext cx="1359877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Odbor za RPN</a:t>
            </a:r>
            <a:endParaRPr lang="sr-Latn-ME" dirty="0"/>
          </a:p>
        </p:txBody>
      </p:sp>
      <p:sp>
        <p:nvSpPr>
          <p:cNvPr id="6" name="Rectangle 5"/>
          <p:cNvSpPr/>
          <p:nvPr/>
        </p:nvSpPr>
        <p:spPr>
          <a:xfrm>
            <a:off x="3411418" y="3429001"/>
            <a:ext cx="1547447" cy="697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Alati </a:t>
            </a:r>
            <a:endParaRPr lang="sr-Latn-ME" dirty="0"/>
          </a:p>
        </p:txBody>
      </p:sp>
      <p:sp>
        <p:nvSpPr>
          <p:cNvPr id="7" name="Rectangle 6"/>
          <p:cNvSpPr/>
          <p:nvPr/>
        </p:nvSpPr>
        <p:spPr>
          <a:xfrm>
            <a:off x="5896709" y="2420818"/>
            <a:ext cx="1758460" cy="697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Procedure </a:t>
            </a:r>
            <a:r>
              <a:rPr lang="sr-Latn-ME" dirty="0"/>
              <a:t>RPN</a:t>
            </a:r>
          </a:p>
        </p:txBody>
      </p:sp>
      <p:sp>
        <p:nvSpPr>
          <p:cNvPr id="8" name="Rectangle 7"/>
          <p:cNvSpPr/>
          <p:nvPr/>
        </p:nvSpPr>
        <p:spPr>
          <a:xfrm>
            <a:off x="8593014" y="3429001"/>
            <a:ext cx="1723295" cy="697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Program obuke</a:t>
            </a:r>
            <a:endParaRPr lang="sr-Latn-ME" dirty="0"/>
          </a:p>
        </p:txBody>
      </p:sp>
      <p:sp>
        <p:nvSpPr>
          <p:cNvPr id="10" name="Rectangle 9"/>
          <p:cNvSpPr/>
          <p:nvPr/>
        </p:nvSpPr>
        <p:spPr>
          <a:xfrm>
            <a:off x="5896707" y="3429001"/>
            <a:ext cx="1758460" cy="697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Tehnologija RPN</a:t>
            </a:r>
            <a:endParaRPr lang="sr-Latn-ME" dirty="0"/>
          </a:p>
        </p:txBody>
      </p:sp>
      <p:sp>
        <p:nvSpPr>
          <p:cNvPr id="11" name="Rectangle 10"/>
          <p:cNvSpPr/>
          <p:nvPr/>
        </p:nvSpPr>
        <p:spPr>
          <a:xfrm>
            <a:off x="5896707" y="4419599"/>
            <a:ext cx="1758460" cy="638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/>
              <a:t>R</a:t>
            </a:r>
            <a:r>
              <a:rPr lang="sr-Latn-ME" dirty="0" smtClean="0"/>
              <a:t>ad</a:t>
            </a:r>
            <a:endParaRPr lang="sr-Latn-ME" dirty="0"/>
          </a:p>
        </p:txBody>
      </p:sp>
      <p:sp>
        <p:nvSpPr>
          <p:cNvPr id="12" name="Rectangle 11"/>
          <p:cNvSpPr/>
          <p:nvPr/>
        </p:nvSpPr>
        <p:spPr>
          <a:xfrm>
            <a:off x="5896705" y="5673971"/>
            <a:ext cx="1758460" cy="659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/>
              <a:t>I</a:t>
            </a:r>
            <a:r>
              <a:rPr lang="sr-Latn-ME" dirty="0" smtClean="0"/>
              <a:t>nspekcija</a:t>
            </a:r>
            <a:endParaRPr lang="sr-Latn-ME" dirty="0"/>
          </a:p>
        </p:txBody>
      </p: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>
          <a:xfrm>
            <a:off x="6775939" y="1219201"/>
            <a:ext cx="3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4"/>
            <a:endCxn id="7" idx="0"/>
          </p:cNvCxnSpPr>
          <p:nvPr/>
        </p:nvCxnSpPr>
        <p:spPr>
          <a:xfrm flipH="1">
            <a:off x="6775939" y="2324102"/>
            <a:ext cx="3" cy="96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10" idx="0"/>
          </p:cNvCxnSpPr>
          <p:nvPr/>
        </p:nvCxnSpPr>
        <p:spPr>
          <a:xfrm flipH="1">
            <a:off x="6775937" y="3118338"/>
            <a:ext cx="3" cy="310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1"/>
            <a:endCxn id="6" idx="3"/>
          </p:cNvCxnSpPr>
          <p:nvPr/>
        </p:nvCxnSpPr>
        <p:spPr>
          <a:xfrm flipH="1">
            <a:off x="4958863" y="3777762"/>
            <a:ext cx="9378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8" idx="1"/>
          </p:cNvCxnSpPr>
          <p:nvPr/>
        </p:nvCxnSpPr>
        <p:spPr>
          <a:xfrm>
            <a:off x="7655168" y="3777762"/>
            <a:ext cx="9378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2"/>
            <a:endCxn id="11" idx="1"/>
          </p:cNvCxnSpPr>
          <p:nvPr/>
        </p:nvCxnSpPr>
        <p:spPr>
          <a:xfrm>
            <a:off x="4185141" y="4126523"/>
            <a:ext cx="1711567" cy="612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2"/>
            <a:endCxn id="11" idx="3"/>
          </p:cNvCxnSpPr>
          <p:nvPr/>
        </p:nvCxnSpPr>
        <p:spPr>
          <a:xfrm flipH="1">
            <a:off x="7655167" y="4126523"/>
            <a:ext cx="1799495" cy="612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0"/>
            <a:endCxn id="11" idx="2"/>
          </p:cNvCxnSpPr>
          <p:nvPr/>
        </p:nvCxnSpPr>
        <p:spPr>
          <a:xfrm flipV="1">
            <a:off x="6775937" y="5058510"/>
            <a:ext cx="3" cy="615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609600" y="403411"/>
            <a:ext cx="10972800" cy="6238691"/>
          </a:xfrm>
        </p:spPr>
        <p:txBody>
          <a:bodyPr/>
          <a:lstStyle/>
          <a:p>
            <a:r>
              <a:rPr lang="sr-Latn-ME" b="1" i="1" dirty="0" smtClean="0"/>
              <a:t>NAČIN UVOĐENJA RPN</a:t>
            </a:r>
            <a:endParaRPr lang="sr-Latn-ME" b="1" i="1" dirty="0"/>
          </a:p>
        </p:txBody>
      </p:sp>
    </p:spTree>
    <p:extLst>
      <p:ext uri="{BB962C8B-B14F-4D97-AF65-F5344CB8AC3E}">
        <p14:creationId xmlns:p14="http://schemas.microsoft.com/office/powerpoint/2010/main" val="17376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0100"/>
            <a:ext cx="10972800" cy="1046988"/>
          </a:xfrm>
        </p:spPr>
        <p:txBody>
          <a:bodyPr>
            <a:normAutofit fontScale="90000"/>
          </a:bodyPr>
          <a:lstStyle/>
          <a:p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> </a:t>
            </a: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>  </a:t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  <a:t/>
            </a:r>
            <a:br>
              <a:rPr lang="sr-Latn-ME" sz="2900" b="1" i="1" dirty="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  <a:t>Rokovi za periodično ispitivanje VN zaštitne opreme u TS:</a:t>
            </a:r>
            <a:br>
              <a:rPr lang="sr-Latn-ME" sz="2900" b="1" i="1" dirty="0" smtClean="0">
                <a:solidFill>
                  <a:srgbClr val="04617B"/>
                </a:solidFill>
                <a:latin typeface="Arial" panose="020B0604020202020204" pitchFamily="34" charset="0"/>
              </a:rPr>
            </a:br>
            <a:endParaRPr lang="sr-Latn-M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388511"/>
              </p:ext>
            </p:extLst>
          </p:nvPr>
        </p:nvGraphicFramePr>
        <p:xfrm>
          <a:off x="609600" y="1935163"/>
          <a:ext cx="109728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3729"/>
                <a:gridCol w="2306171"/>
                <a:gridCol w="41529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ME" dirty="0" smtClean="0"/>
                        <a:t>Naziv opreme</a:t>
                      </a:r>
                      <a:endParaRPr lang="sr-Latn-M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Rok ispitivanja</a:t>
                      </a:r>
                      <a:endParaRPr lang="sr-Latn-M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Standard</a:t>
                      </a:r>
                      <a:endParaRPr lang="sr-Latn-M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sr-Latn-M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EL. IZOLACIONE RUKAVICE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M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mjeseci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M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MEST EN 60903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EL. IZOLACIONE ČIZME 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mjeseci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M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JUS Z.B1.303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EL. IZOLACIONE</a:t>
                      </a:r>
                      <a:r>
                        <a:rPr lang="sr-Latn-ME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MOTKE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mjeseca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M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MEST EN 60855:2012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INDIKATORI NAPONA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mjeseca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v-S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MEST EN 61243-1:2011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KLUPICE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mjeseca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M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GOST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PROSTIRKE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60/36</a:t>
                      </a:r>
                      <a:r>
                        <a:rPr lang="sr-Latn-ME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mjeseci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M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JUS Z.B1.304:2002</a:t>
                      </a:r>
                      <a:endParaRPr lang="sr-Latn-M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5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9288"/>
            <a:ext cx="10972800" cy="756412"/>
          </a:xfrm>
        </p:spPr>
        <p:txBody>
          <a:bodyPr>
            <a:normAutofit/>
          </a:bodyPr>
          <a:lstStyle/>
          <a:p>
            <a:r>
              <a:rPr lang="sr-Latn-M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ALAT I OPREMA</a:t>
            </a:r>
            <a:endParaRPr lang="sr-Latn-ME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24" y="1263496"/>
            <a:ext cx="3583325" cy="1997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1155700"/>
            <a:ext cx="248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>
                <a:solidFill>
                  <a:prstClr val="black"/>
                </a:solidFill>
              </a:rPr>
              <a:t>IEC </a:t>
            </a:r>
            <a:r>
              <a:rPr lang="sr-Latn-ME" dirty="0" smtClean="0">
                <a:solidFill>
                  <a:prstClr val="black"/>
                </a:solidFill>
              </a:rPr>
              <a:t>simbol </a:t>
            </a:r>
            <a:r>
              <a:rPr lang="sr-Latn-ME" dirty="0">
                <a:solidFill>
                  <a:prstClr val="black"/>
                </a:solidFill>
              </a:rPr>
              <a:t>za rad pod naponom</a:t>
            </a:r>
          </a:p>
          <a:p>
            <a:r>
              <a:rPr lang="sr-Latn-ME" dirty="0">
                <a:solidFill>
                  <a:prstClr val="black"/>
                </a:solidFill>
              </a:rPr>
              <a:t>- oznake </a:t>
            </a:r>
            <a:r>
              <a:rPr lang="sr-Latn-ME" dirty="0" smtClean="0">
                <a:solidFill>
                  <a:prstClr val="black"/>
                </a:solidFill>
              </a:rPr>
              <a:t>proizvođačke </a:t>
            </a:r>
            <a:r>
              <a:rPr lang="sr-Latn-ME" dirty="0">
                <a:solidFill>
                  <a:prstClr val="black"/>
                </a:solidFill>
              </a:rPr>
              <a:t>norme EN 60903 ili IEC 60903</a:t>
            </a:r>
          </a:p>
          <a:p>
            <a:r>
              <a:rPr lang="sr-Latn-ME" dirty="0">
                <a:solidFill>
                  <a:prstClr val="black"/>
                </a:solidFill>
              </a:rPr>
              <a:t>- klasa rukavice (00, 0, 1, 2, 3, ili 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61" y="3626558"/>
            <a:ext cx="2990849" cy="29187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5199" y="3640004"/>
            <a:ext cx="248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IEC simbol za </a:t>
            </a:r>
            <a:r>
              <a:rPr lang="pl-PL" dirty="0" smtClean="0">
                <a:solidFill>
                  <a:prstClr val="black"/>
                </a:solidFill>
              </a:rPr>
              <a:t>mehaničku </a:t>
            </a:r>
            <a:r>
              <a:rPr lang="pl-PL" dirty="0">
                <a:solidFill>
                  <a:prstClr val="black"/>
                </a:solidFill>
              </a:rPr>
              <a:t>otpornost</a:t>
            </a:r>
            <a:endParaRPr lang="sr-Latn-ME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845" y="4251636"/>
            <a:ext cx="571875" cy="5994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6445" y="6390961"/>
            <a:ext cx="207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>
                <a:solidFill>
                  <a:prstClr val="black"/>
                </a:solidFill>
              </a:rPr>
              <a:t>Kožne nadrukavice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3059668"/>
            <a:ext cx="211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 smtClean="0">
                <a:solidFill>
                  <a:prstClr val="black"/>
                </a:solidFill>
              </a:rPr>
              <a:t>Izolacione </a:t>
            </a:r>
            <a:r>
              <a:rPr lang="sr-Latn-ME" dirty="0">
                <a:solidFill>
                  <a:prstClr val="black"/>
                </a:solidFill>
              </a:rPr>
              <a:t>rukavice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431" y="597311"/>
            <a:ext cx="5349194" cy="22728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60906" y="2950170"/>
            <a:ext cx="2980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>
                <a:solidFill>
                  <a:prstClr val="black"/>
                </a:solidFill>
              </a:rPr>
              <a:t>Kratke kompozitne rukavice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393" y="3454326"/>
            <a:ext cx="3949263" cy="29366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75735" y="6485094"/>
            <a:ext cx="18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 smtClean="0">
                <a:solidFill>
                  <a:prstClr val="black"/>
                </a:solidFill>
              </a:rPr>
              <a:t>Izolacioni rukavi</a:t>
            </a:r>
            <a:endParaRPr lang="sr-Latn-ME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98353" y="1441511"/>
            <a:ext cx="274761" cy="330698"/>
            <a:chOff x="4625788" y="5139697"/>
            <a:chExt cx="399862" cy="425896"/>
          </a:xfrm>
        </p:grpSpPr>
        <p:sp>
          <p:nvSpPr>
            <p:cNvPr id="3" name="Isosceles Triangle 2"/>
            <p:cNvSpPr/>
            <p:nvPr/>
          </p:nvSpPr>
          <p:spPr>
            <a:xfrm>
              <a:off x="4625788" y="5139697"/>
              <a:ext cx="381932" cy="260049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ME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4643718" y="5305544"/>
              <a:ext cx="381932" cy="260049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ME"/>
            </a:p>
          </p:txBody>
        </p:sp>
      </p:grpSp>
    </p:spTree>
    <p:extLst>
      <p:ext uri="{BB962C8B-B14F-4D97-AF65-F5344CB8AC3E}">
        <p14:creationId xmlns:p14="http://schemas.microsoft.com/office/powerpoint/2010/main" val="674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653" y="3520881"/>
            <a:ext cx="2947227" cy="2562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9353" y="6209268"/>
            <a:ext cx="3898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Kacige s vizirom za rad pod naponom</a:t>
            </a:r>
            <a:endParaRPr lang="sr-Latn-M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9" y="1003119"/>
            <a:ext cx="9035475" cy="22861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1700" y="1217712"/>
            <a:ext cx="2065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Times-Roman"/>
              </a:rPr>
              <a:t>Izolacione </a:t>
            </a:r>
            <a:r>
              <a:rPr lang="pl-PL" sz="1400" dirty="0" smtClean="0">
                <a:latin typeface="TTE2A6F950t00"/>
              </a:rPr>
              <a:t>č</a:t>
            </a:r>
            <a:r>
              <a:rPr lang="pl-PL" sz="1400" dirty="0" smtClean="0">
                <a:latin typeface="Times-Roman"/>
              </a:rPr>
              <a:t>izme </a:t>
            </a:r>
            <a:r>
              <a:rPr lang="pl-PL" sz="1400" dirty="0">
                <a:latin typeface="Times-Roman"/>
              </a:rPr>
              <a:t>i cipele za rad pod naponom</a:t>
            </a:r>
            <a:endParaRPr lang="sr-Latn-M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870" y="3520881"/>
            <a:ext cx="2694930" cy="31842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48800" y="4151412"/>
            <a:ext cx="274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400" dirty="0" smtClean="0">
                <a:latin typeface="Times-Roman"/>
              </a:rPr>
              <a:t>Izolacione </a:t>
            </a:r>
            <a:r>
              <a:rPr lang="sr-Latn-ME" sz="1400" dirty="0">
                <a:latin typeface="Times-Roman"/>
              </a:rPr>
              <a:t>prostirke za prekrivanje dijelova na potencijalu </a:t>
            </a:r>
            <a:r>
              <a:rPr lang="sr-Latn-ME" sz="1400" dirty="0" smtClean="0">
                <a:latin typeface="Times-Roman"/>
              </a:rPr>
              <a:t>zemlje (suvi uslovi)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9552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50" y="1283555"/>
            <a:ext cx="10237499" cy="4290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7040890"/>
            <a:ext cx="8267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Times-Roman"/>
              </a:rPr>
              <a:t>Izolacijske klupe za odvajanje od dijelova na potencijalu zemlje</a:t>
            </a:r>
          </a:p>
          <a:p>
            <a:pPr algn="ctr"/>
            <a:r>
              <a:rPr lang="sr-Latn-ME" sz="1400" dirty="0">
                <a:latin typeface="Times-Roman"/>
              </a:rPr>
              <a:t>(vlažni </a:t>
            </a:r>
            <a:r>
              <a:rPr lang="sr-Latn-ME" sz="1400" dirty="0" smtClean="0">
                <a:latin typeface="Times-Roman"/>
              </a:rPr>
              <a:t>uslovi)</a:t>
            </a:r>
            <a:endParaRPr lang="sr-Latn-ME" dirty="0"/>
          </a:p>
        </p:txBody>
      </p:sp>
      <p:sp>
        <p:nvSpPr>
          <p:cNvPr id="4" name="Rectangle 3"/>
          <p:cNvSpPr/>
          <p:nvPr/>
        </p:nvSpPr>
        <p:spPr>
          <a:xfrm>
            <a:off x="4571999" y="6068216"/>
            <a:ext cx="2743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Klupice (vlažni uslovi)</a:t>
            </a:r>
            <a:endParaRPr lang="sr-Latn-M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9" y="1056197"/>
            <a:ext cx="3126025" cy="5215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0" y="852997"/>
            <a:ext cx="3887213" cy="4832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9670" y="6271845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000" dirty="0" smtClean="0">
                <a:latin typeface="Arial" pitchFamily="34" charset="0"/>
                <a:cs typeface="Arial" pitchFamily="34" charset="0"/>
              </a:rPr>
              <a:t>Izolacione stube</a:t>
            </a:r>
            <a:endParaRPr lang="sr-Latn-M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388" y="5902513"/>
            <a:ext cx="432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2000" dirty="0">
                <a:latin typeface="Arial" pitchFamily="34" charset="0"/>
                <a:cs typeface="Arial" pitchFamily="34" charset="0"/>
              </a:rPr>
              <a:t>Autoplatforma s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izolacionim</a:t>
            </a:r>
            <a:endParaRPr lang="sr-Latn-ME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Latn-ME" sz="2000" dirty="0">
                <a:latin typeface="Arial" pitchFamily="34" charset="0"/>
                <a:cs typeface="Arial" pitchFamily="34" charset="0"/>
              </a:rPr>
              <a:t>umetkom za odvajanje od</a:t>
            </a:r>
          </a:p>
          <a:p>
            <a:pPr algn="ctr"/>
            <a:r>
              <a:rPr lang="sr-Latn-ME" sz="2000" dirty="0" smtClean="0">
                <a:latin typeface="Arial" pitchFamily="34" charset="0"/>
                <a:cs typeface="Arial" pitchFamily="34" charset="0"/>
              </a:rPr>
              <a:t>djelova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na potencijalu zemlje</a:t>
            </a:r>
          </a:p>
        </p:txBody>
      </p:sp>
    </p:spTree>
    <p:extLst>
      <p:ext uri="{BB962C8B-B14F-4D97-AF65-F5344CB8AC3E}">
        <p14:creationId xmlns:p14="http://schemas.microsoft.com/office/powerpoint/2010/main" val="35157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b="1" i="1" dirty="0">
                <a:latin typeface="Arial" pitchFamily="34" charset="0"/>
                <a:cs typeface="Arial" pitchFamily="34" charset="0"/>
              </a:rPr>
              <a:t>1.          UVOD</a:t>
            </a:r>
            <a:endParaRPr lang="sr-Latn-ME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>
                <a:latin typeface="Arial" pitchFamily="34" charset="0"/>
                <a:cs typeface="Arial" pitchFamily="34" charset="0"/>
              </a:rPr>
              <a:t>Rad pod naponom je raspoloživa mogućnost za 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kvantitativno i </a:t>
            </a:r>
            <a:r>
              <a:rPr lang="sr-Latn-ME" dirty="0">
                <a:latin typeface="Arial" pitchFamily="34" charset="0"/>
                <a:cs typeface="Arial" pitchFamily="34" charset="0"/>
              </a:rPr>
              <a:t>kvalitativno povećanje iskorišćenja postojećih materijalnih i kadrovskih resursa u elektrodistributivnom sistemu, uz povećanje sigurnosti snabdijevanja električnom energijom. Na taj način se značajno pridonosi i ugledu kompanije u javnosti.</a:t>
            </a:r>
          </a:p>
          <a:p>
            <a:r>
              <a:rPr lang="sr-Latn-ME" dirty="0">
                <a:latin typeface="Arial" pitchFamily="34" charset="0"/>
                <a:cs typeface="Arial" pitchFamily="34" charset="0"/>
              </a:rPr>
              <a:t>Za rad na 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djelovima </a:t>
            </a:r>
            <a:r>
              <a:rPr lang="sr-Latn-ME" dirty="0">
                <a:latin typeface="Arial" pitchFamily="34" charset="0"/>
                <a:cs typeface="Arial" pitchFamily="34" charset="0"/>
              </a:rPr>
              <a:t>elektricnih postrojenja, koji su u normalnom stanju pod naponom, postoje tri radne metode:</a:t>
            </a:r>
          </a:p>
          <a:p>
            <a:pPr lvl="0"/>
            <a:r>
              <a:rPr lang="sr-Latn-ME" dirty="0">
                <a:latin typeface="Arial" pitchFamily="34" charset="0"/>
                <a:cs typeface="Arial" pitchFamily="34" charset="0"/>
              </a:rPr>
              <a:t>radovi u beznaponskom stanju, </a:t>
            </a:r>
          </a:p>
          <a:p>
            <a:pPr lvl="0"/>
            <a:r>
              <a:rPr lang="sr-Latn-ME" dirty="0">
                <a:latin typeface="Arial" pitchFamily="34" charset="0"/>
                <a:cs typeface="Arial" pitchFamily="34" charset="0"/>
              </a:rPr>
              <a:t>radovi u blizini napona i </a:t>
            </a:r>
          </a:p>
          <a:p>
            <a:pPr lvl="0"/>
            <a:r>
              <a:rPr lang="sr-Latn-ME" dirty="0">
                <a:latin typeface="Arial" pitchFamily="34" charset="0"/>
                <a:cs typeface="Arial" pitchFamily="34" charset="0"/>
              </a:rPr>
              <a:t>radovi pod naponom (RPN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).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>
                <a:latin typeface="Arial" pitchFamily="34" charset="0"/>
                <a:cs typeface="Arial" pitchFamily="34" charset="0"/>
              </a:rPr>
              <a:t>Uvažavajući tehnološki razvoj, viši nivo stručne osposobljenosti i znanja zaposlenih, 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potrebe </a:t>
            </a:r>
            <a:r>
              <a:rPr lang="sr-Latn-ME" dirty="0">
                <a:latin typeface="Arial" pitchFamily="34" charset="0"/>
                <a:cs typeface="Arial" pitchFamily="34" charset="0"/>
              </a:rPr>
              <a:t>tržišta, nameće se potreba za uvodenjem rada pod naponom, što će rezultirati značajnim 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smanjenjem broja teških </a:t>
            </a:r>
            <a:r>
              <a:rPr lang="sr-Latn-ME" dirty="0">
                <a:latin typeface="Arial" pitchFamily="34" charset="0"/>
                <a:cs typeface="Arial" pitchFamily="34" charset="0"/>
              </a:rPr>
              <a:t>i lakših povreda na radu te značajnim ekonomskim efektima.</a:t>
            </a:r>
          </a:p>
          <a:p>
            <a:r>
              <a:rPr lang="sr-Latn-ME" dirty="0">
                <a:latin typeface="Arial" pitchFamily="34" charset="0"/>
                <a:cs typeface="Arial" pitchFamily="34" charset="0"/>
              </a:rPr>
              <a:t>Postoje tri isprobana radna postupka s obzirom na primijenjene mjere zastite na radu i to:</a:t>
            </a:r>
          </a:p>
          <a:p>
            <a:pPr lvl="0"/>
            <a:r>
              <a:rPr lang="sr-Latn-ME" dirty="0">
                <a:latin typeface="Arial" pitchFamily="34" charset="0"/>
                <a:cs typeface="Arial" pitchFamily="34" charset="0"/>
              </a:rPr>
              <a:t>rad uz dodir, </a:t>
            </a:r>
          </a:p>
          <a:p>
            <a:pPr lvl="0"/>
            <a:r>
              <a:rPr lang="sr-Latn-ME" dirty="0">
                <a:latin typeface="Arial" pitchFamily="34" charset="0"/>
                <a:cs typeface="Arial" pitchFamily="34" charset="0"/>
              </a:rPr>
              <a:t>rad na udaljenosti i </a:t>
            </a:r>
          </a:p>
          <a:p>
            <a:pPr lvl="0"/>
            <a:r>
              <a:rPr lang="sr-Latn-ME" dirty="0">
                <a:latin typeface="Arial" pitchFamily="34" charset="0"/>
                <a:cs typeface="Arial" pitchFamily="34" charset="0"/>
              </a:rPr>
              <a:t>rad na potencijalu.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5548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25" y="852095"/>
            <a:ext cx="3456475" cy="24372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3600" y="3416301"/>
            <a:ext cx="4279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Primjer izolacionog ručnog alata</a:t>
            </a:r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99" y="3881855"/>
            <a:ext cx="2821525" cy="24274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28169" y="6436312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r-Latn-M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leteno uže</a:t>
            </a:r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925" y="890196"/>
            <a:ext cx="3000150" cy="15864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238" y="3534540"/>
            <a:ext cx="2949300" cy="31220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94500" y="2704526"/>
            <a:ext cx="398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r-Latn-M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leksibilne prekrivke sa ljepljivim</a:t>
            </a:r>
          </a:p>
          <a:p>
            <a:pPr algn="ctr"/>
            <a:r>
              <a:rPr lang="sr-Latn-M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trakama</a:t>
            </a:r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900" y="3588976"/>
            <a:ext cx="3265950" cy="15229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28352" y="5566118"/>
            <a:ext cx="2962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r-Latn-M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leksibilna prekrivka za vodiče</a:t>
            </a:r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75088"/>
          </a:xfrm>
        </p:spPr>
        <p:txBody>
          <a:bodyPr>
            <a:normAutofit/>
          </a:bodyPr>
          <a:lstStyle/>
          <a:p>
            <a:r>
              <a:rPr lang="sr-Latn-ME" sz="3200" b="1" i="1" dirty="0" smtClean="0">
                <a:latin typeface="Arial" pitchFamily="34" charset="0"/>
                <a:cs typeface="Arial" pitchFamily="34" charset="0"/>
              </a:rPr>
              <a:t>ZAKLJUČAK:</a:t>
            </a:r>
            <a:endParaRPr lang="sr-Latn-ME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3306"/>
            <a:ext cx="10972800" cy="4751294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endParaRPr lang="sr-Latn-ME" sz="2800" dirty="0" smtClean="0">
              <a:latin typeface="Arial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sr-Latn-ME" sz="2800" dirty="0" smtClean="0">
                <a:latin typeface="Arial" pitchFamily="34" charset="0"/>
                <a:ea typeface="Times New Roman"/>
                <a:cs typeface="Arial" pitchFamily="34" charset="0"/>
              </a:rPr>
              <a:t>Donošenjem </a:t>
            </a:r>
            <a:r>
              <a:rPr lang="sr-Latn-ME" sz="2800" dirty="0">
                <a:latin typeface="Arial" pitchFamily="34" charset="0"/>
                <a:ea typeface="Times New Roman"/>
                <a:cs typeface="Arial" pitchFamily="34" charset="0"/>
              </a:rPr>
              <a:t>odgovarajuće zakonske regulative, pravilnika, procedura i uputstava, nabavkom odgovarajuće opreme, obukom zaposlenih i </a:t>
            </a:r>
            <a:r>
              <a:rPr lang="sr-Latn-ME" sz="2800" dirty="0" smtClean="0">
                <a:latin typeface="Arial" pitchFamily="34" charset="0"/>
                <a:ea typeface="Times New Roman"/>
                <a:cs typeface="Arial" pitchFamily="34" charset="0"/>
              </a:rPr>
              <a:t>odgovarajućom organizacijom posla, </a:t>
            </a:r>
            <a:r>
              <a:rPr lang="sr-Latn-ME" sz="2800" dirty="0">
                <a:latin typeface="Arial" pitchFamily="34" charset="0"/>
                <a:ea typeface="Times New Roman"/>
                <a:cs typeface="Arial" pitchFamily="34" charset="0"/>
              </a:rPr>
              <a:t>stvorili bi se osnovni preduslovi za primjenu tehnologije rada pod naponom u Crnoj </a:t>
            </a:r>
            <a:r>
              <a:rPr lang="sr-Latn-ME" sz="2800" dirty="0" smtClean="0">
                <a:latin typeface="Arial" pitchFamily="34" charset="0"/>
                <a:ea typeface="Times New Roman"/>
                <a:cs typeface="Arial" pitchFamily="34" charset="0"/>
              </a:rPr>
              <a:t>Gori, a sve u cilju stvaranja bezbjednijih uslova rada, povećanja sigurnosti eksploatacije sistema na zadovoljstvo korisnika, pozitivnih finansijskih aspekata i u konačnom rasta ugleda kompanije</a:t>
            </a:r>
            <a:r>
              <a:rPr lang="sr-Latn-ME" sz="24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sr-Latn-ME" sz="24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2425700"/>
          </a:xfrm>
        </p:spPr>
        <p:txBody>
          <a:bodyPr/>
          <a:lstStyle/>
          <a:p>
            <a:pPr algn="ctr"/>
            <a:r>
              <a:rPr lang="sr-Latn-ME" dirty="0" smtClean="0"/>
              <a:t>Hvala na pažnji !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9955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9710"/>
            <a:ext cx="10972800" cy="831272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sr-Latn-ME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lang="sr-Latn-ME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2.  ISKUSTVA U PRIMJENI TEHNOLOGIJE RPN</a:t>
            </a:r>
            <a:r>
              <a:rPr lang="sr-Latn-ME" sz="3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ME" sz="3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ME" sz="3600" b="1" i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300325"/>
            <a:ext cx="3754580" cy="5496560"/>
          </a:xfrm>
        </p:spPr>
        <p:txBody>
          <a:bodyPr/>
          <a:lstStyle/>
          <a:p>
            <a:endParaRPr lang="sr-Latn-ME" sz="1600" b="1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ME" sz="1600" b="1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sr-Latn-ME" i="1" u="sng" dirty="0" smtClean="0">
                <a:latin typeface="Arial" pitchFamily="34" charset="0"/>
                <a:cs typeface="Arial" pitchFamily="34" charset="0"/>
              </a:rPr>
              <a:t>Metoda na dodir,</a:t>
            </a:r>
          </a:p>
          <a:p>
            <a:r>
              <a:rPr lang="sr-Latn-ME" i="1" u="sng" dirty="0" smtClean="0">
                <a:latin typeface="Arial" pitchFamily="34" charset="0"/>
                <a:cs typeface="Arial" pitchFamily="34" charset="0"/>
              </a:rPr>
              <a:t>Na daljinu  (američko – švedska metoda),</a:t>
            </a:r>
          </a:p>
          <a:p>
            <a:r>
              <a:rPr lang="sr-Latn-ME" i="1" u="sng" dirty="0" smtClean="0">
                <a:latin typeface="Arial" pitchFamily="34" charset="0"/>
                <a:cs typeface="Arial" pitchFamily="34" charset="0"/>
              </a:rPr>
              <a:t>Na istom potencijalu       (Ruska metoda)</a:t>
            </a:r>
          </a:p>
          <a:p>
            <a:endParaRPr lang="sr-Latn-M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7489195"/>
              </p:ext>
            </p:extLst>
          </p:nvPr>
        </p:nvGraphicFramePr>
        <p:xfrm>
          <a:off x="4477871" y="1300324"/>
          <a:ext cx="7569349" cy="546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587"/>
                <a:gridCol w="2551546"/>
                <a:gridCol w="3093216"/>
              </a:tblGrid>
              <a:tr h="390206">
                <a:tc gridSpan="3">
                  <a:txBody>
                    <a:bodyPr/>
                    <a:lstStyle/>
                    <a:p>
                      <a:r>
                        <a:rPr lang="sr-Latn-M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Dinamika</a:t>
                      </a:r>
                      <a:r>
                        <a:rPr lang="sr-Latn-ME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razvoja </a:t>
                      </a:r>
                      <a:r>
                        <a:rPr lang="sr-Latn-M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RPN</a:t>
                      </a:r>
                      <a:endParaRPr lang="sr-Latn-ME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 dirty="0"/>
                    </a:p>
                  </a:txBody>
                  <a:tcPr/>
                </a:tc>
              </a:tr>
              <a:tr h="395625">
                <a:tc>
                  <a:txBody>
                    <a:bodyPr/>
                    <a:lstStyle/>
                    <a:p>
                      <a:r>
                        <a:rPr lang="sr-Latn-ME" sz="1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Država</a:t>
                      </a:r>
                      <a:endParaRPr lang="sr-Latn-ME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primjene</a:t>
                      </a:r>
                      <a:endParaRPr lang="sr-Latn-ME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Vrsta radova</a:t>
                      </a:r>
                      <a:endParaRPr lang="sr-Latn-ME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50486"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Kanada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M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dvadesetih godina dvadesetog vijeka, oslanjajuci se na iskustva iz SAD-a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M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Poceli su sa zamjenom izolatora na DV 110 kV, a danas gotovo sve remontne radove izvode na taj nacin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6659">
                <a:tc>
                  <a:txBody>
                    <a:bodyPr/>
                    <a:lstStyle/>
                    <a:p>
                      <a:r>
                        <a:rPr kumimoji="0" lang="sr-Latn-M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Bivši SSSR 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1942.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M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Radovi na srednjem i visokom naponu </a:t>
                      </a:r>
                    </a:p>
                    <a:p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6339"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Švedska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1951.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M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zamjena izolatora na DV 66kV i 132 kV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2860"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Engleska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1955.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Radovi na srednjem i visokom naponu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7632"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Francuska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1965.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Najveći obim rada pod naponom,</a:t>
                      </a:r>
                      <a:r>
                        <a:rPr lang="sr-Latn-ME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koristeći sve metode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8638"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Bivši DDR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sredinom prošlog</a:t>
                      </a:r>
                      <a:r>
                        <a:rPr lang="sr-Latn-ME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vijeka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Vlastita metoda na svim mrežama.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5879"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Mađarska 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1977.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VN koriste isklučivo metodu rada na</a:t>
                      </a:r>
                      <a:r>
                        <a:rPr lang="sr-Latn-ME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M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potencijalu</a:t>
                      </a:r>
                      <a:endParaRPr lang="sr-Latn-M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41313"/>
            <a:ext cx="5177118" cy="976312"/>
          </a:xfrm>
        </p:spPr>
        <p:txBody>
          <a:bodyPr/>
          <a:lstStyle/>
          <a:p>
            <a:r>
              <a:rPr lang="sr-Latn-ME" b="1" i="1" dirty="0">
                <a:latin typeface="Arial" pitchFamily="34" charset="0"/>
                <a:cs typeface="Arial" pitchFamily="34" charset="0"/>
              </a:rPr>
              <a:t>3. </a:t>
            </a:r>
            <a:r>
              <a:rPr lang="sr-Latn-ME" b="1" i="1" dirty="0" smtClean="0">
                <a:latin typeface="Arial" pitchFamily="34" charset="0"/>
                <a:cs typeface="Arial" pitchFamily="34" charset="0"/>
              </a:rPr>
              <a:t>PRIMJENA </a:t>
            </a:r>
            <a:r>
              <a:rPr lang="sr-Latn-ME" b="1" i="1" dirty="0">
                <a:latin typeface="Arial" pitchFamily="34" charset="0"/>
                <a:cs typeface="Arial" pitchFamily="34" charset="0"/>
              </a:rPr>
              <a:t>METODA RPN</a:t>
            </a:r>
            <a:endParaRPr lang="sr-Latn-ME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41293" y="1730188"/>
            <a:ext cx="5217460" cy="4572000"/>
          </a:xfrm>
        </p:spPr>
        <p:txBody>
          <a:bodyPr>
            <a:noAutofit/>
          </a:bodyPr>
          <a:lstStyle/>
          <a:p>
            <a:r>
              <a:rPr lang="sr-Latn-ME" sz="2000" b="1" i="1" u="sng" dirty="0" smtClean="0">
                <a:latin typeface="Arial" pitchFamily="34" charset="0"/>
                <a:cs typeface="Arial" pitchFamily="34" charset="0"/>
              </a:rPr>
              <a:t>3.1. </a:t>
            </a:r>
            <a:r>
              <a:rPr lang="sr-Latn-ME" sz="2000" b="1" i="1" u="sng" dirty="0">
                <a:latin typeface="Arial" pitchFamily="34" charset="0"/>
                <a:cs typeface="Arial" pitchFamily="34" charset="0"/>
              </a:rPr>
              <a:t>Metoda na dodir </a:t>
            </a:r>
            <a:endParaRPr lang="sr-Latn-ME" sz="2000" b="1" i="1" u="sng" dirty="0" smtClean="0">
              <a:latin typeface="Arial" pitchFamily="34" charset="0"/>
              <a:cs typeface="Arial" pitchFamily="34" charset="0"/>
            </a:endParaRPr>
          </a:p>
          <a:p>
            <a:endParaRPr lang="sr-Latn-ME" sz="2000" i="1" u="sng" dirty="0">
              <a:latin typeface="Arial" pitchFamily="34" charset="0"/>
              <a:cs typeface="Arial" pitchFamily="34" charset="0"/>
            </a:endParaRPr>
          </a:p>
          <a:p>
            <a:r>
              <a:rPr lang="sr-Latn-ME" sz="2000" dirty="0">
                <a:latin typeface="Arial" pitchFamily="34" charset="0"/>
                <a:cs typeface="Arial" pitchFamily="34" charset="0"/>
              </a:rPr>
              <a:t>Na niskom naponu koristi se metoda ”uz dodir” (slika 1). Monter koristi pored ostalih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zaštitnih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sredstava gumene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zaštitne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rukavice po IEC 903 i izolovane ručne alate po IEC 900. Uz upotrebu gumene izolacione rukavice smije se dodirnuti, uhvatiti dio postrojenja pod naponom bez prijetnje strujnog udara, te primjenom izolovanih ručnih alata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može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se izbjeći eventualni kratki spoj. Sve neizolovane djelove koji bi mogli biti opasni po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život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ili bi mogli načiniti kratki spoj treba prekriti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izolacionim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prekrivačima, kapama, folijama.</a:t>
            </a:r>
          </a:p>
          <a:p>
            <a:endParaRPr lang="sr-Latn-M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38892" y="1120098"/>
            <a:ext cx="3847636" cy="33709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5802" y="4506292"/>
            <a:ext cx="293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sr-Latn-ME" sz="2000" dirty="0">
                <a:latin typeface="Arial" panose="020B0604020202020204" pitchFamily="34" charset="0"/>
                <a:ea typeface="Times New Roman" panose="02020603050405020304" pitchFamily="18" charset="0"/>
              </a:rPr>
              <a:t>Slika 1. Metoda uz dodir</a:t>
            </a:r>
            <a:endParaRPr lang="sr-Latn-M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image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26" y="4906402"/>
            <a:ext cx="2614892" cy="13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/>
          <a:lstStyle/>
          <a:p>
            <a:r>
              <a:rPr lang="sr-Latn-ME" b="1" i="1" u="sng" dirty="0" smtClean="0">
                <a:solidFill>
                  <a:schemeClr val="tx1"/>
                </a:solidFill>
              </a:rPr>
              <a:t>3.2. Metoda na daljinu </a:t>
            </a:r>
            <a:r>
              <a:rPr lang="sr-Latn-ME" b="1" i="1" u="sng" dirty="0">
                <a:solidFill>
                  <a:schemeClr val="tx1"/>
                </a:solidFill>
              </a:rPr>
              <a:t/>
            </a:r>
            <a:br>
              <a:rPr lang="sr-Latn-ME" b="1" i="1" u="sng" dirty="0">
                <a:solidFill>
                  <a:schemeClr val="tx1"/>
                </a:solidFill>
              </a:rPr>
            </a:br>
            <a:endParaRPr lang="sr-Latn-ME" b="1" i="1" u="sng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14401" y="1936376"/>
            <a:ext cx="4813300" cy="4312024"/>
          </a:xfrm>
        </p:spPr>
        <p:txBody>
          <a:bodyPr>
            <a:normAutofit/>
          </a:bodyPr>
          <a:lstStyle/>
          <a:p>
            <a:r>
              <a:rPr lang="sr-Latn-ME" sz="2000" dirty="0">
                <a:latin typeface="Arial" pitchFamily="34" charset="0"/>
                <a:cs typeface="Arial" pitchFamily="34" charset="0"/>
              </a:rPr>
              <a:t>Na srednjem naponu se koriste dvije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metode.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Jedna od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mogućnosti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je metoda ”na daljinu” (slika 2). U tom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slučaju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monter se nalazi izvan opasne zone i koristi izolacione motke po IEC 855, na krajevima motke sa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različitim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metalnim alatima po IEC 832. U radu sa motkama, monter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može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obaviti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predviđene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operacije na vazdušnim vodovima ili kablovskim glavama u trafostanicama</a:t>
            </a:r>
            <a:r>
              <a:rPr lang="sr-Latn-ME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6548" y="884793"/>
            <a:ext cx="4077027" cy="39130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34549" y="4797801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450215" algn="l"/>
              </a:tabLst>
            </a:pPr>
            <a:r>
              <a:rPr lang="sr-Latn-ME" dirty="0">
                <a:latin typeface="Arial" panose="020B0604020202020204" pitchFamily="34" charset="0"/>
                <a:ea typeface="Times New Roman" panose="02020603050405020304" pitchFamily="18" charset="0"/>
              </a:rPr>
              <a:t>Slika 2. Metoda na daljinu</a:t>
            </a:r>
            <a:endParaRPr lang="sr-Latn-M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imag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49" y="5330292"/>
            <a:ext cx="3324354" cy="133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7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27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3.3. Metoda na istom potencijalu </a:t>
            </a:r>
            <a:r>
              <a:rPr lang="sr-Latn-ME" dirty="0"/>
              <a:t/>
            </a:r>
            <a:br>
              <a:rPr lang="sr-Latn-ME" dirty="0"/>
            </a:br>
            <a:endParaRPr lang="sr-Latn-M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52503" y="1560513"/>
            <a:ext cx="4560791" cy="4689816"/>
          </a:xfrm>
        </p:spPr>
        <p:txBody>
          <a:bodyPr>
            <a:normAutofit/>
          </a:bodyPr>
          <a:lstStyle/>
          <a:p>
            <a:r>
              <a:rPr lang="sr-Latn-ME" sz="2000" dirty="0">
                <a:latin typeface="Arial" pitchFamily="34" charset="0"/>
                <a:cs typeface="Arial" pitchFamily="34" charset="0"/>
              </a:rPr>
              <a:t>Metoda na istom potencijalu zahtijeva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upotrebu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izolovane dizalice sa korpom ili izolacionu platformu, po IEC 1057.</a:t>
            </a:r>
          </a:p>
          <a:p>
            <a:r>
              <a:rPr lang="sr-Latn-ME" sz="2000" dirty="0">
                <a:latin typeface="Arial" pitchFamily="34" charset="0"/>
                <a:cs typeface="Arial" pitchFamily="34" charset="0"/>
              </a:rPr>
              <a:t>Upotrebom ovih sredstava, elektromonter je izolovan od zemlje i uzemljenih djelova postrojenja, koristi gumene rukavice po IEC 903 i gumene rukave po IEC 984. Ponaša se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slično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kao na niskom naponu, upotrebljava gumene prekrivače, kape 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sr-Latn-ME" sz="2000" dirty="0">
                <a:latin typeface="Arial" pitchFamily="34" charset="0"/>
                <a:cs typeface="Arial" pitchFamily="34" charset="0"/>
              </a:rPr>
              <a:t>sl. </a:t>
            </a:r>
          </a:p>
          <a:p>
            <a:r>
              <a:rPr lang="sr-Latn-ME" sz="2000" dirty="0">
                <a:latin typeface="Arial" pitchFamily="34" charset="0"/>
                <a:cs typeface="Arial" pitchFamily="34" charset="0"/>
              </a:rPr>
              <a:t>Vrlo često se motke i gumena zaštitna oprema koriste kombinovano (slika 3).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94061" y="614378"/>
            <a:ext cx="3947708" cy="27780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58" y="655506"/>
            <a:ext cx="2237856" cy="273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17022" y="3392440"/>
            <a:ext cx="1239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ME" sz="2000" dirty="0">
                <a:latin typeface="Arial" pitchFamily="34" charset="0"/>
                <a:cs typeface="Arial" pitchFamily="34" charset="0"/>
              </a:rPr>
              <a:t>Slika br.3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99263" y="3305423"/>
            <a:ext cx="1239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ME" sz="2000" dirty="0">
                <a:latin typeface="Arial" pitchFamily="34" charset="0"/>
                <a:cs typeface="Arial" pitchFamily="34" charset="0"/>
              </a:rPr>
              <a:t>Slika br.4</a:t>
            </a:r>
          </a:p>
        </p:txBody>
      </p:sp>
      <p:pic>
        <p:nvPicPr>
          <p:cNvPr id="3074" name="Picture 2" descr="image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16" y="3792550"/>
            <a:ext cx="5042646" cy="290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03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sz="3200" b="1" i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Radovi</a:t>
            </a:r>
            <a:r>
              <a:rPr lang="en-US" sz="3200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sr-Latn-ME" sz="3200" b="1" i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RPN </a:t>
            </a:r>
            <a:r>
              <a:rPr lang="en-US" sz="3200" b="1" i="1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koji</a:t>
            </a:r>
            <a:r>
              <a:rPr lang="en-US" sz="3200" b="1" i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 </a:t>
            </a:r>
            <a:r>
              <a:rPr lang="en-US" sz="3200" b="1" i="1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naj</a:t>
            </a:r>
            <a:r>
              <a:rPr lang="sr-Latn-ME" sz="3200" b="1" i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č</a:t>
            </a:r>
            <a:r>
              <a:rPr lang="en-US" sz="3200" b="1" i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lang="sr-Latn-ME" sz="3200" b="1" i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š</a:t>
            </a:r>
            <a:r>
              <a:rPr lang="en-US" sz="3200" b="1" i="1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</a:t>
            </a:r>
            <a:r>
              <a:rPr lang="en-US" sz="3200" b="1" i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koriste</a:t>
            </a:r>
            <a:r>
              <a:rPr lang="en-US" sz="3200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u </a:t>
            </a:r>
            <a:r>
              <a:rPr lang="en-US" sz="3200" b="1" i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praksi</a:t>
            </a:r>
            <a:r>
              <a:rPr lang="en-US" sz="3200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lang="sr-Latn-ME" sz="3200" b="1" i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8"/>
            <a:ext cx="5384800" cy="237251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Niski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napon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NN:</a:t>
            </a:r>
            <a:endParaRPr lang="sr-Latn-ME" b="1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zamjena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izolatora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ugra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ivanje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ormari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osigura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priklju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doma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ć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instva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radovi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razvodnim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ormarima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kab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lovske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spojnice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radovi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brojilima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sr-Latn-M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8"/>
            <a:ext cx="5384800" cy="255031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i="1" dirty="0" err="1">
                <a:latin typeface="Arial" pitchFamily="34" charset="0"/>
                <a:cs typeface="Arial" pitchFamily="34" charset="0"/>
              </a:rPr>
              <a:t>Srednji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napon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:</a:t>
            </a:r>
            <a:endParaRPr lang="sr-Latn-ME" b="1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zamjena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raznih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izolatora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odr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ž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avanje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rastavlja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spajanje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novog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odcjepa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r-Latn-ME" dirty="0">
                <a:latin typeface="Arial" pitchFamily="34" charset="0"/>
                <a:cs typeface="Arial" pitchFamily="34" charset="0"/>
              </a:rPr>
              <a:t>č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šć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trafostanica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dolivanje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ulja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razna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mjerenja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kontrole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sr-Latn-ME" dirty="0">
              <a:latin typeface="Arial" pitchFamily="34" charset="0"/>
              <a:cs typeface="Arial" pitchFamily="34" charset="0"/>
            </a:endParaRPr>
          </a:p>
          <a:p>
            <a:endParaRPr lang="sr-Latn-ME" dirty="0"/>
          </a:p>
        </p:txBody>
      </p:sp>
      <p:sp>
        <p:nvSpPr>
          <p:cNvPr id="5" name="Rectangle 4"/>
          <p:cNvSpPr/>
          <p:nvPr/>
        </p:nvSpPr>
        <p:spPr>
          <a:xfrm>
            <a:off x="4013200" y="4772767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Visoki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napon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sr-Latn-ME" sz="22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poprav</a:t>
            </a:r>
            <a:r>
              <a:rPr lang="sr-Latn-ME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r-Latn-ME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etu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endParaRPr lang="sr-Latn-ME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poprav</a:t>
            </a:r>
            <a:r>
              <a:rPr lang="sr-Latn-ME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odstojnika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endParaRPr lang="sr-Latn-ME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zamjena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izolatorskog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ME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lanka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sr-Latn-ME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3600" b="1" i="1" dirty="0">
                <a:latin typeface="Arial" pitchFamily="34" charset="0"/>
                <a:cs typeface="Arial" pitchFamily="34" charset="0"/>
              </a:rPr>
              <a:t>4. PREDNOSTI RADA POD NAPONOM</a:t>
            </a:r>
            <a:r>
              <a:rPr lang="sr-Latn-ME" dirty="0"/>
              <a:t/>
            </a:r>
            <a:br>
              <a:rPr lang="sr-Latn-ME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b="1" i="1" dirty="0">
                <a:latin typeface="Arial" pitchFamily="34" charset="0"/>
                <a:cs typeface="Arial" pitchFamily="34" charset="0"/>
              </a:rPr>
              <a:t>4.1. Poboljšanje kvaliteta snabdijevanja </a:t>
            </a:r>
            <a:endParaRPr lang="sr-Latn-ME" i="1" dirty="0">
              <a:latin typeface="Arial" pitchFamily="34" charset="0"/>
              <a:cs typeface="Arial" pitchFamily="34" charset="0"/>
            </a:endParaRPr>
          </a:p>
          <a:p>
            <a:r>
              <a:rPr lang="sr-Latn-ME" b="1" i="1" dirty="0">
                <a:latin typeface="Arial" pitchFamily="34" charset="0"/>
                <a:cs typeface="Arial" pitchFamily="34" charset="0"/>
              </a:rPr>
              <a:t>4.2. Povećanje sigurnosti rada</a:t>
            </a:r>
            <a:endParaRPr lang="sr-Latn-ME" i="1" dirty="0">
              <a:latin typeface="Arial" pitchFamily="34" charset="0"/>
              <a:cs typeface="Arial" pitchFamily="34" charset="0"/>
            </a:endParaRPr>
          </a:p>
          <a:p>
            <a:r>
              <a:rPr lang="sr-Latn-ME" b="1" i="1" dirty="0">
                <a:latin typeface="Arial" pitchFamily="34" charset="0"/>
                <a:cs typeface="Arial" pitchFamily="34" charset="0"/>
              </a:rPr>
              <a:t>4.3. Finansijske prednosti i mane</a:t>
            </a:r>
            <a:endParaRPr lang="sr-Latn-ME" i="1" dirty="0">
              <a:latin typeface="Arial" pitchFamily="34" charset="0"/>
              <a:cs typeface="Arial" pitchFamily="34" charset="0"/>
            </a:endParaRPr>
          </a:p>
          <a:p>
            <a:endParaRPr lang="sr-Latn-M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800" y="920749"/>
            <a:ext cx="24765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b="1" i="1" dirty="0" smtClean="0"/>
              <a:t>Poboljšanje </a:t>
            </a:r>
            <a:r>
              <a:rPr lang="sr-Latn-ME" b="1" i="1" dirty="0"/>
              <a:t>kvaliteta snabdijevanja </a:t>
            </a:r>
            <a:endParaRPr lang="sr-Latn-ME" i="1" dirty="0"/>
          </a:p>
        </p:txBody>
      </p:sp>
      <p:sp>
        <p:nvSpPr>
          <p:cNvPr id="3" name="Rectangle 2"/>
          <p:cNvSpPr/>
          <p:nvPr/>
        </p:nvSpPr>
        <p:spPr>
          <a:xfrm>
            <a:off x="482600" y="2679700"/>
            <a:ext cx="25019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i="1" dirty="0"/>
              <a:t>Povećanje sigurnosti rada</a:t>
            </a:r>
            <a:endParaRPr lang="sr-Latn-ME" i="1" dirty="0"/>
          </a:p>
        </p:txBody>
      </p:sp>
      <p:sp>
        <p:nvSpPr>
          <p:cNvPr id="4" name="Rectangle 3"/>
          <p:cNvSpPr/>
          <p:nvPr/>
        </p:nvSpPr>
        <p:spPr>
          <a:xfrm>
            <a:off x="533400" y="5054600"/>
            <a:ext cx="2501900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i="1" dirty="0"/>
              <a:t>Finansijske prednosti i mane</a:t>
            </a:r>
            <a:endParaRPr lang="sr-Latn-ME" i="1" dirty="0"/>
          </a:p>
        </p:txBody>
      </p:sp>
      <p:sp>
        <p:nvSpPr>
          <p:cNvPr id="5" name="Rectangle 4"/>
          <p:cNvSpPr/>
          <p:nvPr/>
        </p:nvSpPr>
        <p:spPr>
          <a:xfrm>
            <a:off x="3594100" y="920750"/>
            <a:ext cx="29464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n</a:t>
            </a:r>
            <a:r>
              <a:rPr lang="sr-Latn-ME" dirty="0" smtClean="0"/>
              <a:t>eprekidno napajanje</a:t>
            </a:r>
            <a:endParaRPr lang="sr-Latn-ME" dirty="0"/>
          </a:p>
        </p:txBody>
      </p:sp>
      <p:sp>
        <p:nvSpPr>
          <p:cNvPr id="6" name="Rectangle 5"/>
          <p:cNvSpPr/>
          <p:nvPr/>
        </p:nvSpPr>
        <p:spPr>
          <a:xfrm>
            <a:off x="7924800" y="599281"/>
            <a:ext cx="29083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Manji broj isključenja prilikom otklanjanja kvara</a:t>
            </a:r>
            <a:endParaRPr lang="sr-Latn-ME" dirty="0"/>
          </a:p>
        </p:txBody>
      </p:sp>
      <p:sp>
        <p:nvSpPr>
          <p:cNvPr id="7" name="Rectangle 6"/>
          <p:cNvSpPr/>
          <p:nvPr/>
        </p:nvSpPr>
        <p:spPr>
          <a:xfrm>
            <a:off x="7924800" y="1346200"/>
            <a:ext cx="29083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Manji broj isključenja u preventivnom održavanju</a:t>
            </a:r>
            <a:endParaRPr lang="sr-Latn-ME" dirty="0"/>
          </a:p>
        </p:txBody>
      </p:sp>
      <p:sp>
        <p:nvSpPr>
          <p:cNvPr id="8" name="Rectangle 7"/>
          <p:cNvSpPr/>
          <p:nvPr/>
        </p:nvSpPr>
        <p:spPr>
          <a:xfrm>
            <a:off x="3594100" y="1651000"/>
            <a:ext cx="2946400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problem </a:t>
            </a:r>
            <a:r>
              <a:rPr lang="sr-Latn-ME" dirty="0" smtClean="0"/>
              <a:t>„sigurno“ </a:t>
            </a:r>
            <a:r>
              <a:rPr lang="en-US" dirty="0" err="1" smtClean="0"/>
              <a:t>isklju</a:t>
            </a:r>
            <a:r>
              <a:rPr lang="sr-Latn-ME" dirty="0" smtClean="0"/>
              <a:t>č</a:t>
            </a:r>
            <a:r>
              <a:rPr lang="en-US" dirty="0" err="1" smtClean="0"/>
              <a:t>enog</a:t>
            </a:r>
            <a:r>
              <a:rPr lang="en-US" dirty="0" smtClean="0"/>
              <a:t> </a:t>
            </a:r>
            <a:r>
              <a:rPr lang="en-US" dirty="0" err="1"/>
              <a:t>postrojenja</a:t>
            </a:r>
            <a:r>
              <a:rPr lang="en-US" dirty="0"/>
              <a:t> </a:t>
            </a:r>
            <a:r>
              <a:rPr lang="en-US" dirty="0" err="1" smtClean="0"/>
              <a:t>uop</a:t>
            </a:r>
            <a:r>
              <a:rPr lang="sr-Latn-ME" dirty="0" smtClean="0"/>
              <a:t>št</a:t>
            </a:r>
            <a:r>
              <a:rPr lang="en-US" dirty="0" smtClean="0"/>
              <a:t>e </a:t>
            </a:r>
            <a:r>
              <a:rPr lang="sr-Latn-ME" dirty="0" smtClean="0"/>
              <a:t>se </a:t>
            </a:r>
            <a:r>
              <a:rPr lang="en-US" dirty="0" smtClean="0"/>
              <a:t>ne </a:t>
            </a:r>
            <a:r>
              <a:rPr lang="en-US" dirty="0" err="1"/>
              <a:t>pojavljuje</a:t>
            </a:r>
            <a:endParaRPr lang="sr-Latn-ME" dirty="0"/>
          </a:p>
        </p:txBody>
      </p:sp>
      <p:sp>
        <p:nvSpPr>
          <p:cNvPr id="9" name="Rectangle 8"/>
          <p:cNvSpPr/>
          <p:nvPr/>
        </p:nvSpPr>
        <p:spPr>
          <a:xfrm>
            <a:off x="3594100" y="2482850"/>
            <a:ext cx="294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s</a:t>
            </a:r>
            <a:r>
              <a:rPr lang="en-US" dirty="0" err="1" smtClean="0"/>
              <a:t>provode</a:t>
            </a:r>
            <a:r>
              <a:rPr lang="en-US" dirty="0" smtClean="0"/>
              <a:t> </a:t>
            </a:r>
            <a:r>
              <a:rPr lang="sr-Latn-ME" dirty="0" smtClean="0"/>
              <a:t>se </a:t>
            </a:r>
            <a:r>
              <a:rPr lang="en-US" dirty="0" smtClean="0"/>
              <a:t>tem</a:t>
            </a:r>
            <a:r>
              <a:rPr lang="sr-Latn-ME" dirty="0" smtClean="0"/>
              <a:t>lj</a:t>
            </a:r>
            <a:r>
              <a:rPr lang="en-US" dirty="0" smtClean="0"/>
              <a:t>e</a:t>
            </a:r>
            <a:r>
              <a:rPr lang="sr-Latn-ME" dirty="0" smtClean="0"/>
              <a:t>n</a:t>
            </a:r>
            <a:r>
              <a:rPr lang="en-US" dirty="0" smtClean="0"/>
              <a:t>e </a:t>
            </a:r>
            <a:r>
              <a:rPr lang="en-US" dirty="0" err="1" smtClean="0"/>
              <a:t>pr</a:t>
            </a:r>
            <a:r>
              <a:rPr lang="sr-Latn-ME" dirty="0" smtClean="0"/>
              <a:t>ipreme</a:t>
            </a:r>
            <a:endParaRPr lang="sr-Latn-ME" dirty="0"/>
          </a:p>
        </p:txBody>
      </p:sp>
      <p:sp>
        <p:nvSpPr>
          <p:cNvPr id="10" name="Rectangle 9"/>
          <p:cNvSpPr/>
          <p:nvPr/>
        </p:nvSpPr>
        <p:spPr>
          <a:xfrm>
            <a:off x="3594100" y="3035300"/>
            <a:ext cx="294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 smtClean="0"/>
              <a:t>obrazovanje</a:t>
            </a:r>
            <a:r>
              <a:rPr lang="sr-Latn-ME" dirty="0" smtClean="0"/>
              <a:t> montera</a:t>
            </a:r>
            <a:endParaRPr lang="sr-Latn-ME" dirty="0"/>
          </a:p>
        </p:txBody>
      </p:sp>
      <p:sp>
        <p:nvSpPr>
          <p:cNvPr id="11" name="Rectangle 10"/>
          <p:cNvSpPr/>
          <p:nvPr/>
        </p:nvSpPr>
        <p:spPr>
          <a:xfrm>
            <a:off x="3594100" y="3536950"/>
            <a:ext cx="29464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Alati za RPN </a:t>
            </a:r>
            <a:r>
              <a:rPr lang="en-US" dirty="0" err="1" smtClean="0"/>
              <a:t>ispunjavaju</a:t>
            </a:r>
            <a:r>
              <a:rPr lang="en-US" dirty="0" smtClean="0"/>
              <a:t> </a:t>
            </a:r>
            <a:r>
              <a:rPr lang="en-US" dirty="0"/>
              <a:t>vise </a:t>
            </a:r>
            <a:r>
              <a:rPr lang="en-US" dirty="0" err="1"/>
              <a:t>sigurnosne</a:t>
            </a:r>
            <a:r>
              <a:rPr lang="en-US" dirty="0"/>
              <a:t> </a:t>
            </a:r>
            <a:r>
              <a:rPr lang="en-US" dirty="0" err="1" smtClean="0"/>
              <a:t>standarde</a:t>
            </a:r>
            <a:r>
              <a:rPr lang="sr-Latn-ME" dirty="0" smtClean="0"/>
              <a:t> i redovnije se kontrolišu</a:t>
            </a:r>
            <a:r>
              <a:rPr lang="en-US" dirty="0" smtClean="0"/>
              <a:t> </a:t>
            </a:r>
            <a:endParaRPr lang="sr-Latn-ME" dirty="0"/>
          </a:p>
        </p:txBody>
      </p:sp>
      <p:sp>
        <p:nvSpPr>
          <p:cNvPr id="12" name="Rectangle 11"/>
          <p:cNvSpPr/>
          <p:nvPr/>
        </p:nvSpPr>
        <p:spPr>
          <a:xfrm>
            <a:off x="3594100" y="4445000"/>
            <a:ext cx="294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d</a:t>
            </a:r>
            <a:r>
              <a:rPr lang="sr-Latn-ME" dirty="0" smtClean="0"/>
              <a:t>irektni troškovi</a:t>
            </a:r>
            <a:endParaRPr lang="sr-Latn-ME" dirty="0"/>
          </a:p>
        </p:txBody>
      </p:sp>
      <p:sp>
        <p:nvSpPr>
          <p:cNvPr id="13" name="Rectangle 12"/>
          <p:cNvSpPr/>
          <p:nvPr/>
        </p:nvSpPr>
        <p:spPr>
          <a:xfrm>
            <a:off x="3594100" y="5537200"/>
            <a:ext cx="294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i</a:t>
            </a:r>
            <a:r>
              <a:rPr lang="sr-Latn-ME" dirty="0" smtClean="0"/>
              <a:t>ndirektni troškovi</a:t>
            </a:r>
            <a:endParaRPr lang="sr-Latn-ME" dirty="0"/>
          </a:p>
        </p:txBody>
      </p:sp>
      <p:sp>
        <p:nvSpPr>
          <p:cNvPr id="14" name="Rectangle 13"/>
          <p:cNvSpPr/>
          <p:nvPr/>
        </p:nvSpPr>
        <p:spPr>
          <a:xfrm>
            <a:off x="7924800" y="3238500"/>
            <a:ext cx="290830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Neisporučena el. energija</a:t>
            </a:r>
            <a:endParaRPr lang="sr-Latn-ME" dirty="0"/>
          </a:p>
        </p:txBody>
      </p:sp>
      <p:sp>
        <p:nvSpPr>
          <p:cNvPr id="15" name="Rectangle 14"/>
          <p:cNvSpPr/>
          <p:nvPr/>
        </p:nvSpPr>
        <p:spPr>
          <a:xfrm>
            <a:off x="7924800" y="3670300"/>
            <a:ext cx="29083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Nadoknada štete usljed dužeg zastoja u isporuci</a:t>
            </a:r>
            <a:endParaRPr lang="sr-Latn-ME" dirty="0"/>
          </a:p>
        </p:txBody>
      </p:sp>
      <p:sp>
        <p:nvSpPr>
          <p:cNvPr id="16" name="Rectangle 15"/>
          <p:cNvSpPr/>
          <p:nvPr/>
        </p:nvSpPr>
        <p:spPr>
          <a:xfrm>
            <a:off x="7924800" y="4279900"/>
            <a:ext cx="2908300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Nezadovoljstvo kupaca</a:t>
            </a:r>
            <a:endParaRPr lang="sr-Latn-ME" dirty="0"/>
          </a:p>
        </p:txBody>
      </p:sp>
      <p:sp>
        <p:nvSpPr>
          <p:cNvPr id="17" name="Rectangle 16"/>
          <p:cNvSpPr/>
          <p:nvPr/>
        </p:nvSpPr>
        <p:spPr>
          <a:xfrm>
            <a:off x="7924800" y="4787900"/>
            <a:ext cx="290830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Šteta prouzrokavana smanjenjem ili prekidom proizvodnje kod kupaca</a:t>
            </a:r>
            <a:endParaRPr lang="sr-Latn-ME" dirty="0"/>
          </a:p>
        </p:txBody>
      </p:sp>
      <p:sp>
        <p:nvSpPr>
          <p:cNvPr id="18" name="Rectangle 17"/>
          <p:cNvSpPr/>
          <p:nvPr/>
        </p:nvSpPr>
        <p:spPr>
          <a:xfrm>
            <a:off x="7924800" y="5765800"/>
            <a:ext cx="29083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Obuka elektromontera</a:t>
            </a:r>
            <a:endParaRPr lang="sr-Latn-ME" dirty="0"/>
          </a:p>
        </p:txBody>
      </p:sp>
      <p:sp>
        <p:nvSpPr>
          <p:cNvPr id="19" name="Rectangle 18"/>
          <p:cNvSpPr/>
          <p:nvPr/>
        </p:nvSpPr>
        <p:spPr>
          <a:xfrm>
            <a:off x="7924800" y="6299200"/>
            <a:ext cx="288925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Nabavka specijalnih alata</a:t>
            </a:r>
            <a:endParaRPr lang="sr-Latn-ME" dirty="0"/>
          </a:p>
        </p:txBody>
      </p:sp>
      <p:cxnSp>
        <p:nvCxnSpPr>
          <p:cNvPr id="21" name="Straight Arrow Connector 20"/>
          <p:cNvCxnSpPr>
            <a:stCxn id="2" idx="3"/>
            <a:endCxn id="5" idx="1"/>
          </p:cNvCxnSpPr>
          <p:nvPr/>
        </p:nvCxnSpPr>
        <p:spPr>
          <a:xfrm>
            <a:off x="3035300" y="1219199"/>
            <a:ext cx="5588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" idx="3"/>
            <a:endCxn id="8" idx="1"/>
          </p:cNvCxnSpPr>
          <p:nvPr/>
        </p:nvCxnSpPr>
        <p:spPr>
          <a:xfrm flipV="1">
            <a:off x="2984500" y="2006600"/>
            <a:ext cx="609600" cy="10033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" idx="3"/>
            <a:endCxn id="9" idx="1"/>
          </p:cNvCxnSpPr>
          <p:nvPr/>
        </p:nvCxnSpPr>
        <p:spPr>
          <a:xfrm flipV="1">
            <a:off x="2984500" y="2711450"/>
            <a:ext cx="609600" cy="2984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" idx="3"/>
            <a:endCxn id="10" idx="1"/>
          </p:cNvCxnSpPr>
          <p:nvPr/>
        </p:nvCxnSpPr>
        <p:spPr>
          <a:xfrm>
            <a:off x="2984500" y="3009900"/>
            <a:ext cx="609600" cy="254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" idx="3"/>
            <a:endCxn id="11" idx="1"/>
          </p:cNvCxnSpPr>
          <p:nvPr/>
        </p:nvCxnSpPr>
        <p:spPr>
          <a:xfrm>
            <a:off x="2984500" y="3009900"/>
            <a:ext cx="6096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" idx="3"/>
            <a:endCxn id="12" idx="1"/>
          </p:cNvCxnSpPr>
          <p:nvPr/>
        </p:nvCxnSpPr>
        <p:spPr>
          <a:xfrm flipV="1">
            <a:off x="3035300" y="4673600"/>
            <a:ext cx="558800" cy="6985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" idx="3"/>
            <a:endCxn id="13" idx="1"/>
          </p:cNvCxnSpPr>
          <p:nvPr/>
        </p:nvCxnSpPr>
        <p:spPr>
          <a:xfrm>
            <a:off x="3035300" y="5372100"/>
            <a:ext cx="558800" cy="393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5" idx="3"/>
            <a:endCxn id="6" idx="1"/>
          </p:cNvCxnSpPr>
          <p:nvPr/>
        </p:nvCxnSpPr>
        <p:spPr>
          <a:xfrm flipV="1">
            <a:off x="6540500" y="920750"/>
            <a:ext cx="1384300" cy="2984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5" idx="3"/>
            <a:endCxn id="7" idx="1"/>
          </p:cNvCxnSpPr>
          <p:nvPr/>
        </p:nvCxnSpPr>
        <p:spPr>
          <a:xfrm>
            <a:off x="6540500" y="1219200"/>
            <a:ext cx="1384300" cy="4318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2" idx="3"/>
            <a:endCxn id="14" idx="1"/>
          </p:cNvCxnSpPr>
          <p:nvPr/>
        </p:nvCxnSpPr>
        <p:spPr>
          <a:xfrm flipV="1">
            <a:off x="6540500" y="3387725"/>
            <a:ext cx="1384300" cy="12858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2" idx="3"/>
            <a:endCxn id="15" idx="1"/>
          </p:cNvCxnSpPr>
          <p:nvPr/>
        </p:nvCxnSpPr>
        <p:spPr>
          <a:xfrm flipV="1">
            <a:off x="6540500" y="3911600"/>
            <a:ext cx="1384300" cy="762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2" idx="3"/>
            <a:endCxn id="16" idx="1"/>
          </p:cNvCxnSpPr>
          <p:nvPr/>
        </p:nvCxnSpPr>
        <p:spPr>
          <a:xfrm flipV="1">
            <a:off x="6540500" y="4476750"/>
            <a:ext cx="1384300" cy="1968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2" idx="3"/>
            <a:endCxn id="17" idx="1"/>
          </p:cNvCxnSpPr>
          <p:nvPr/>
        </p:nvCxnSpPr>
        <p:spPr>
          <a:xfrm>
            <a:off x="6540500" y="4673600"/>
            <a:ext cx="1384300" cy="4889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3" idx="3"/>
            <a:endCxn id="18" idx="1"/>
          </p:cNvCxnSpPr>
          <p:nvPr/>
        </p:nvCxnSpPr>
        <p:spPr>
          <a:xfrm>
            <a:off x="6540500" y="5765800"/>
            <a:ext cx="1384300" cy="2159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3" idx="3"/>
            <a:endCxn id="19" idx="1"/>
          </p:cNvCxnSpPr>
          <p:nvPr/>
        </p:nvCxnSpPr>
        <p:spPr>
          <a:xfrm>
            <a:off x="6540500" y="5765800"/>
            <a:ext cx="1384300" cy="762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60612" y="25686"/>
            <a:ext cx="1645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RPN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6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1059</TotalTime>
  <Words>1638</Words>
  <Application>Microsoft Office PowerPoint</Application>
  <PresentationFormat>Custom</PresentationFormat>
  <Paragraphs>207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1_Flow</vt:lpstr>
      <vt:lpstr>TEHNOLOGIJA RADA POD NAPONOM</vt:lpstr>
      <vt:lpstr>1.          UVOD</vt:lpstr>
      <vt:lpstr>     2.  ISKUSTVA U PRIMJENI TEHNOLOGIJE RPN </vt:lpstr>
      <vt:lpstr>3. PRIMJENA METODA RPN</vt:lpstr>
      <vt:lpstr>3.2. Metoda na daljinu  </vt:lpstr>
      <vt:lpstr>3.3. Metoda na istom potencijalu  </vt:lpstr>
      <vt:lpstr>Radovi RPN koji se najčešce koriste u praksi:</vt:lpstr>
      <vt:lpstr>4. PREDNOSTI RADA POD NAPONOM </vt:lpstr>
      <vt:lpstr>PowerPoint Presentation</vt:lpstr>
      <vt:lpstr>5. ZAKONSKA REGULATIVA </vt:lpstr>
      <vt:lpstr>PowerPoint Presentation</vt:lpstr>
      <vt:lpstr>ANALIZA RADNIH POSTUPAKA </vt:lpstr>
      <vt:lpstr>PowerPoint Presentation</vt:lpstr>
      <vt:lpstr>PowerPoint Presentation</vt:lpstr>
      <vt:lpstr>                            Rokovi za periodično ispitivanje VN zaštitne opreme u TS: </vt:lpstr>
      <vt:lpstr>ALAT I OPREMA</vt:lpstr>
      <vt:lpstr>PowerPoint Presentation</vt:lpstr>
      <vt:lpstr>PowerPoint Presentation</vt:lpstr>
      <vt:lpstr>PowerPoint Presentation</vt:lpstr>
      <vt:lpstr>PowerPoint Presentation</vt:lpstr>
      <vt:lpstr>ZAKLJUČAK:</vt:lpstr>
      <vt:lpstr>Hvala na pažnji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RADA POD NAPONOM</dc:title>
  <dc:creator>Goran Nikcevic</dc:creator>
  <cp:lastModifiedBy>user</cp:lastModifiedBy>
  <cp:revision>151</cp:revision>
  <dcterms:created xsi:type="dcterms:W3CDTF">2017-04-28T08:16:49Z</dcterms:created>
  <dcterms:modified xsi:type="dcterms:W3CDTF">2017-05-11T07:12:34Z</dcterms:modified>
</cp:coreProperties>
</file>