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4" r:id="rId14"/>
    <p:sldId id="286" r:id="rId15"/>
    <p:sldId id="287" r:id="rId16"/>
    <p:sldId id="292" r:id="rId17"/>
    <p:sldId id="288" r:id="rId18"/>
    <p:sldId id="285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46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37747-9348-4244-927D-ED49A1803B84}" type="datetimeFigureOut">
              <a:rPr lang="hr-HR" smtClean="0"/>
              <a:t>7.5.2017.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850FC-C6D1-4033-B151-398EB7699E3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5751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2E639-A27A-4B97-9422-AD3CCB087DEE}" type="datetimeFigureOut">
              <a:rPr lang="hr-HR" smtClean="0"/>
              <a:t>7.5.2017.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2EB00-847D-4DB9-A271-F7B3ADDC0C2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183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0916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2400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2852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4960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140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1880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5406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500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512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701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380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141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547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575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890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EB00-847D-4DB9-A271-F7B3ADDC0C28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066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485F-B1E2-402F-9535-EE518FC94885}" type="datetime1">
              <a:rPr lang="hr-HR" smtClean="0"/>
              <a:t>7.5.2017.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17D2-AD54-424E-8388-C28AE0FCEC7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60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0853-FEF2-433B-A0F5-C875519F0AD0}" type="datetime1">
              <a:rPr lang="hr-HR" smtClean="0"/>
              <a:t>7.5.2017.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17D2-AD54-424E-8388-C28AE0FCEC7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536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9BD-A3C4-4B46-AC47-C5CA06FC76E9}" type="datetime1">
              <a:rPr lang="hr-HR" smtClean="0"/>
              <a:t>7.5.2017.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17D2-AD54-424E-8388-C28AE0FCEC7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873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1B61-A1C3-4936-BAE5-186BE0049575}" type="datetime1">
              <a:rPr lang="hr-HR" smtClean="0"/>
              <a:t>7.5.2017.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17D2-AD54-424E-8388-C28AE0FCEC7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013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B4C8-23B0-4A0D-A9CE-DA513511F723}" type="datetime1">
              <a:rPr lang="hr-HR" smtClean="0"/>
              <a:t>7.5.2017.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17D2-AD54-424E-8388-C28AE0FCEC7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270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42EA-3EC9-4C1A-8913-C4373D13250B}" type="datetime1">
              <a:rPr lang="hr-HR" smtClean="0"/>
              <a:t>7.5.2017.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17D2-AD54-424E-8388-C28AE0FCEC7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387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916D-1DF5-4877-AF42-7FF786DFB736}" type="datetime1">
              <a:rPr lang="hr-HR" smtClean="0"/>
              <a:t>7.5.2017.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17D2-AD54-424E-8388-C28AE0FCEC7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511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5600-96C5-4D50-8374-12F85837DB50}" type="datetime1">
              <a:rPr lang="hr-HR" smtClean="0"/>
              <a:t>7.5.2017.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17D2-AD54-424E-8388-C28AE0FCEC7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369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96E7-580D-428A-B1F3-99B1D181992C}" type="datetime1">
              <a:rPr lang="hr-HR" smtClean="0"/>
              <a:t>7.5.2017.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17D2-AD54-424E-8388-C28AE0FCEC7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025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2450-AAE0-4CCD-B188-B8AC7EA4D290}" type="datetime1">
              <a:rPr lang="hr-HR" smtClean="0"/>
              <a:t>7.5.2017.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17D2-AD54-424E-8388-C28AE0FCEC7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805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6056-1CBF-48AD-8451-8D6A5C3101E0}" type="datetime1">
              <a:rPr lang="hr-HR" smtClean="0"/>
              <a:t>7.5.2017.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17D2-AD54-424E-8388-C28AE0FCEC7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36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9ED78-6727-4C3B-901F-A17CD6CDE1C0}" type="datetime1">
              <a:rPr lang="hr-HR" smtClean="0"/>
              <a:t>7.5.2017.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517D2-AD54-424E-8388-C28AE0FCEC7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584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4506"/>
            <a:ext cx="9144000" cy="5643602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hr-HR" sz="2400" b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hr-H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b="1" dirty="0"/>
              <a:t>Metode monitoringa temperature vodiča nadzemnih vodova </a:t>
            </a:r>
            <a:endParaRPr lang="hr-HR" sz="2000" b="1" dirty="0" smtClean="0">
              <a:solidFill>
                <a:srgbClr val="1B10A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r-HR" sz="20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ALEN PAVLINIĆ, mag. ing. el.</a:t>
            </a:r>
          </a:p>
          <a:p>
            <a:pPr algn="ctr">
              <a:buNone/>
            </a:pPr>
            <a:endParaRPr lang="hr-HR" sz="2000" b="1" dirty="0" smtClean="0">
              <a:solidFill>
                <a:srgbClr val="1B10A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r-HR" altLang="sr-Latn-RS" sz="2000" dirty="0">
                <a:solidFill>
                  <a:srgbClr val="5F5F5F"/>
                </a:solidFill>
              </a:rPr>
              <a:t>HEP-ODS d.o.o., Elektroistra Pula</a:t>
            </a:r>
          </a:p>
          <a:p>
            <a:pPr algn="ctr">
              <a:buNone/>
            </a:pPr>
            <a:endParaRPr lang="hr-HR" sz="2000" b="1" dirty="0" smtClean="0">
              <a:solidFill>
                <a:srgbClr val="1B10A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			</a:t>
            </a:r>
            <a:endParaRPr lang="hr-HR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4" y="944838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1</a:t>
            </a:fld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7022"/>
            <a:ext cx="1326074" cy="78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10</a:t>
            </a:fld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7708" y="14077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putem optičkih vlakna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885663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41" y="1100919"/>
            <a:ext cx="47021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641823"/>
            <a:ext cx="3406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Komunikacijska arhitektura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717032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Prednosti: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efikasno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praćenje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aksijalne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promjene temperature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nema zasebnog komunikacijskog sustav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 metoda je vrlo pogodna radi usporedbe s drugim metodama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Nedostaci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ekstremno visoki troškovi za primjenu na postojećim vodovima eventualna primjena je moguća na visokoopterćenim novim vodovima.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11</a:t>
            </a:fld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7708" y="14077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bazi mjerenja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provjesa/sile zatezanja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885663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3897" y="582268"/>
            <a:ext cx="8876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hr-H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prosječne aksijalne temperature vodiča unutar zateznog polja temperature u jezgri.</a:t>
            </a:r>
          </a:p>
          <a:p>
            <a:r>
              <a:rPr lang="hr-H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Odabir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kritičnih zateznih polja je ključan.</a:t>
            </a:r>
            <a:r>
              <a:rPr lang="hr-H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Lokalna </a:t>
            </a:r>
            <a:r>
              <a:rPr lang="hr-H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temperatura unutar zateznog polja 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može biti i do 10-25 % veća od aksijalnog </a:t>
            </a:r>
            <a:r>
              <a:rPr lang="hr-H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prosjeka.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27089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443207"/>
              </p:ext>
            </p:extLst>
          </p:nvPr>
        </p:nvGraphicFramePr>
        <p:xfrm>
          <a:off x="1941596" y="2971620"/>
          <a:ext cx="4228783" cy="62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Equation" r:id="rId5" imgW="3149600" imgH="469900" progId="Equation.3">
                  <p:embed/>
                </p:oleObj>
              </mc:Choice>
              <mc:Fallback>
                <p:oleObj name="Equation" r:id="rId5" imgW="31496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96" y="2971620"/>
                        <a:ext cx="4228783" cy="6204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59188" y="5394925"/>
            <a:ext cx="8984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Korištenje kalibracijskih funkcija određenih na bazi praktičnih mjerenja je preporučeno.</a:t>
            </a:r>
            <a:endParaRPr lang="hr-HR" b="1" dirty="0"/>
          </a:p>
        </p:txBody>
      </p:sp>
      <p:sp>
        <p:nvSpPr>
          <p:cNvPr id="10" name="Oval 9"/>
          <p:cNvSpPr/>
          <p:nvPr/>
        </p:nvSpPr>
        <p:spPr>
          <a:xfrm>
            <a:off x="3563888" y="3082050"/>
            <a:ext cx="432048" cy="462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12" name="Straight Arrow Connector 11"/>
          <p:cNvCxnSpPr>
            <a:stCxn id="10" idx="4"/>
          </p:cNvCxnSpPr>
          <p:nvPr/>
        </p:nvCxnSpPr>
        <p:spPr>
          <a:xfrm>
            <a:off x="3779912" y="3544521"/>
            <a:ext cx="0" cy="325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49352" y="38101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Traženo</a:t>
            </a:r>
            <a:endParaRPr lang="hr-HR" b="1" dirty="0"/>
          </a:p>
        </p:txBody>
      </p:sp>
      <p:sp>
        <p:nvSpPr>
          <p:cNvPr id="15" name="Oval 14"/>
          <p:cNvSpPr/>
          <p:nvPr/>
        </p:nvSpPr>
        <p:spPr>
          <a:xfrm>
            <a:off x="1908913" y="2994285"/>
            <a:ext cx="446348" cy="3070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H="1">
            <a:off x="1908913" y="3256359"/>
            <a:ext cx="65366" cy="47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472662" y="37613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Određuje se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bazi mjerenja</a:t>
            </a:r>
            <a:endParaRPr lang="hr-HR" b="1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512747" y="41869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582411"/>
              </p:ext>
            </p:extLst>
          </p:nvPr>
        </p:nvGraphicFramePr>
        <p:xfrm>
          <a:off x="1949450" y="4442786"/>
          <a:ext cx="45275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Equation" r:id="rId7" imgW="2336800" imgH="241300" progId="Equation.3">
                  <p:embed/>
                </p:oleObj>
              </mc:Choice>
              <mc:Fallback>
                <p:oleObj name="Equation" r:id="rId7" imgW="23368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4442786"/>
                        <a:ext cx="4527550" cy="461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Brace 20"/>
          <p:cNvSpPr/>
          <p:nvPr/>
        </p:nvSpPr>
        <p:spPr>
          <a:xfrm>
            <a:off x="6208495" y="2986834"/>
            <a:ext cx="91697" cy="6254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Rectangle 21"/>
          <p:cNvSpPr/>
          <p:nvPr/>
        </p:nvSpPr>
        <p:spPr>
          <a:xfrm>
            <a:off x="6344801" y="3064242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Jednadžba stanja zateznog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olja.</a:t>
            </a:r>
            <a:endParaRPr lang="hr-HR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627783" y="4410936"/>
            <a:ext cx="9857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819362"/>
              </p:ext>
            </p:extLst>
          </p:nvPr>
        </p:nvGraphicFramePr>
        <p:xfrm>
          <a:off x="1935146" y="4843898"/>
          <a:ext cx="4540235" cy="473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9" imgW="2298700" imgH="241300" progId="Equation.3">
                  <p:embed/>
                </p:oleObj>
              </mc:Choice>
              <mc:Fallback>
                <p:oleObj name="Equation" r:id="rId9" imgW="22987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46" y="4843898"/>
                        <a:ext cx="4540235" cy="473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Brace 30"/>
          <p:cNvSpPr/>
          <p:nvPr/>
        </p:nvSpPr>
        <p:spPr>
          <a:xfrm>
            <a:off x="6553200" y="4615087"/>
            <a:ext cx="91697" cy="6254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Rectangle 31"/>
          <p:cNvSpPr/>
          <p:nvPr/>
        </p:nvSpPr>
        <p:spPr>
          <a:xfrm>
            <a:off x="6729864" y="4642361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Kalibracijske krivulje.</a:t>
            </a:r>
            <a:endParaRPr lang="hr-HR" dirty="0"/>
          </a:p>
        </p:txBody>
      </p:sp>
      <p:sp>
        <p:nvSpPr>
          <p:cNvPr id="33" name="Rectangle 32"/>
          <p:cNvSpPr/>
          <p:nvPr/>
        </p:nvSpPr>
        <p:spPr>
          <a:xfrm>
            <a:off x="267708" y="2347954"/>
            <a:ext cx="7152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 mjerenog provjesa odnosno sile zatezanja moguće je odrediti temperature vodiča putem jednadžbe stanja zateznog polja ili kalibracijskih funkcija:</a:t>
            </a:r>
            <a:endParaRPr lang="hr-HR" dirty="0"/>
          </a:p>
        </p:txBody>
      </p:sp>
      <p:sp>
        <p:nvSpPr>
          <p:cNvPr id="34" name="Rectangle 33"/>
          <p:cNvSpPr/>
          <p:nvPr/>
        </p:nvSpPr>
        <p:spPr>
          <a:xfrm>
            <a:off x="267708" y="1996768"/>
            <a:ext cx="2395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Matematički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93248" y="3302765"/>
            <a:ext cx="446348" cy="3070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061313" y="3569558"/>
            <a:ext cx="587326" cy="31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12</a:t>
            </a:fld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7708" y="14077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na bazi mjerenja provjesa/sile zatezanja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6189" y="5854699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27089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512747" y="41869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2" name="Rectangle 1"/>
          <p:cNvSpPr/>
          <p:nvPr/>
        </p:nvSpPr>
        <p:spPr>
          <a:xfrm>
            <a:off x="267708" y="727340"/>
            <a:ext cx="56724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Oprema: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Pretvornici sile.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Senzori provjesa: video kamera, laser, radar, DGPS tehnologija, vibracijski senzori, senzori udaljenosti od tla.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Bilježnik podataka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Pomoćno nap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Bazna stanica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Server sa softwerom</a:t>
            </a:r>
          </a:p>
          <a:p>
            <a:endParaRPr lang="hr-H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95736" y="1196752"/>
            <a:ext cx="3744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575" y="643493"/>
            <a:ext cx="2675281" cy="1439639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3923928" y="1916832"/>
            <a:ext cx="360040" cy="757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19" y="2708920"/>
            <a:ext cx="4608512" cy="295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8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13</a:t>
            </a:fld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7709" y="14522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na bazi mjerenja provjesa/sile zatezanja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885663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27089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512747" y="41869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840" y="552665"/>
            <a:ext cx="6156324" cy="2506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909" y="3059115"/>
            <a:ext cx="888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hr-H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Prednosti: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visoka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točnost u korištenju u zateznim poljima sa približno jednakim rasponima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jednostavno određivanje 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sigurnosnih visina u svim rasponima promatranog zateznog polja.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6909" y="3660839"/>
            <a:ext cx="8553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Nedostaci: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enzori nisu samo napajajući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ostavljanje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nekih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senzora zahtjeva izlazak voda iz pogona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postavljanje kalibracijskih funkcija je složeno, različite dužine raspona, puzanje užadi, klimatski uvjeti, masa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ovješenih senzora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pomicanje izolatora i ostalih dijelova voda utječu na točnost mjerenja.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Oprema zahtjeva periodično održavanje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visoki troškovi instalacije i održavanja.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50215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816" y="5091999"/>
            <a:ext cx="891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Obzirom na oblik krivulje temperatura vodiča/provjes i temperatura vodiča/sila zatezanja samo određivanje temperature osjetljivije je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većim strujama odnosno temperaturama vodiča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14</a:t>
            </a:fld>
            <a:endParaRPr lang="hr-HR" dirty="0"/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885663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27089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512747" y="41869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2" name="Rectangle 1"/>
          <p:cNvSpPr/>
          <p:nvPr/>
        </p:nvSpPr>
        <p:spPr>
          <a:xfrm>
            <a:off x="363252" y="492851"/>
            <a:ext cx="821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se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mjerenja temperature provodnika nadzemnih vodova najčešće koriste? Da li imate podatke za Hrvatsku?</a:t>
            </a:r>
          </a:p>
        </p:txBody>
      </p:sp>
      <p:sp>
        <p:nvSpPr>
          <p:cNvPr id="14" name="TekstniOkvir 5"/>
          <p:cNvSpPr txBox="1"/>
          <p:nvPr/>
        </p:nvSpPr>
        <p:spPr>
          <a:xfrm>
            <a:off x="152400" y="751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Pitanje recenzenta 1.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246611" y="1139182"/>
            <a:ext cx="86831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principu kako je monitoring temperature vodiča u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fazi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značajnih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istraživanja razne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zemlje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pristupaju tom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problemu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različite načine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izvještaju ENTSO-e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ʺDynamic Line Rating for overhead lines –V6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koji je usko povezan s monitoringom temperature dan 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prikaz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trenutno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korištenih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tehnologija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zaključci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 slijedeći: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Hrvatska: temperaturni senzori, PMU jedinice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Njemačka: indrektni modeli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Mađarska: temperaturni senzori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Italija: indirektni modeli i temperaturni senzori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Španjolska: uzdužno mjerenje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Slovenija: temperaturni senzori, indirektni modeli, uzdužno mjerenje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Švicarska: sile zatezanja, PMU jedinice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Poljska: provjes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Amerikanci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najviše eksperimetiraju sa sistemima baziranim na mjerenju provjesa i sila zatezanja te komercijalno je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razvijeno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 takvih sustava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No, tipično svi sustavi kombiniraju i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indirektne modele.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15</a:t>
            </a:fld>
            <a:endParaRPr lang="hr-HR" dirty="0"/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-4534" y="5886018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27089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512747" y="41869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14" name="TekstniOkvir 5"/>
          <p:cNvSpPr txBox="1"/>
          <p:nvPr/>
        </p:nvSpPr>
        <p:spPr>
          <a:xfrm>
            <a:off x="152400" y="751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Pitanje recenzenta 2.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6932" y="477018"/>
            <a:ext cx="8567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latin typeface="Times New Roman" panose="02020603050405020304" pitchFamily="18" charset="0"/>
              </a:rPr>
              <a:t>Da li postoji generalan zaključak koji </a:t>
            </a:r>
            <a:r>
              <a:rPr lang="hr-HR" sz="2000" b="1" dirty="0" smtClean="0">
                <a:latin typeface="Times New Roman" panose="02020603050405020304" pitchFamily="18" charset="0"/>
              </a:rPr>
              <a:t>metod</a:t>
            </a:r>
            <a:r>
              <a:rPr lang="en-US" sz="2000" b="1" dirty="0">
                <a:latin typeface="Times New Roman" panose="02020603050405020304" pitchFamily="18" charset="0"/>
              </a:rPr>
              <a:t>a</a:t>
            </a:r>
            <a:r>
              <a:rPr lang="hr-HR" sz="2000" b="1" dirty="0" smtClean="0">
                <a:latin typeface="Times New Roman" panose="02020603050405020304" pitchFamily="18" charset="0"/>
              </a:rPr>
              <a:t> </a:t>
            </a:r>
            <a:r>
              <a:rPr lang="hr-HR" sz="2000" b="1" dirty="0">
                <a:latin typeface="Times New Roman" panose="02020603050405020304" pitchFamily="18" charset="0"/>
              </a:rPr>
              <a:t>mjerenja temperature daje </a:t>
            </a:r>
            <a:endParaRPr lang="hr-HR" sz="2000" b="1" dirty="0" smtClean="0">
              <a:latin typeface="Times New Roman" panose="02020603050405020304" pitchFamily="18" charset="0"/>
            </a:endParaRPr>
          </a:p>
          <a:p>
            <a:r>
              <a:rPr lang="hr-HR" sz="2000" b="1" dirty="0" smtClean="0">
                <a:latin typeface="Times New Roman" panose="02020603050405020304" pitchFamily="18" charset="0"/>
              </a:rPr>
              <a:t>najtočnije rezultate</a:t>
            </a:r>
            <a:r>
              <a:rPr lang="hr-HR" sz="2000" b="1" dirty="0">
                <a:latin typeface="Times New Roman" panose="02020603050405020304" pitchFamily="18" charset="0"/>
              </a:rPr>
              <a:t>?</a:t>
            </a:r>
            <a:endParaRPr lang="hr-H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6933" y="1337447"/>
            <a:ext cx="8567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Trenutno u fazi istraživanja u vidu raznih pilot projekata uspoređuju se pojedini metode i teško je dati generalni zaključak. Problem je referentne metode koja se smatra najtočnijom te u načinu postavljanja same opreme na konkretnom vodu. 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Tipična odstupanja pojedinih metoda leže u rasponu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5-15 ºC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20" y="2672847"/>
            <a:ext cx="3954985" cy="2439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97" y="2640853"/>
            <a:ext cx="3983172" cy="24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16</a:t>
            </a:fld>
            <a:endParaRPr lang="hr-HR" dirty="0"/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885663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27089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14" name="TekstniOkvir 5"/>
          <p:cNvSpPr txBox="1"/>
          <p:nvPr/>
        </p:nvSpPr>
        <p:spPr>
          <a:xfrm>
            <a:off x="82819" y="847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Pitanje recenzenta 3.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283156" y="487727"/>
            <a:ext cx="8709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latin typeface="Times New Roman" panose="02020603050405020304" pitchFamily="18" charset="0"/>
              </a:rPr>
              <a:t>Koja je tačnost mjerenja temperature provodnika nadzemnih vodova </a:t>
            </a:r>
            <a:endParaRPr lang="hr-HR" sz="2000" b="1" dirty="0" smtClean="0">
              <a:latin typeface="Times New Roman" panose="02020603050405020304" pitchFamily="18" charset="0"/>
            </a:endParaRPr>
          </a:p>
          <a:p>
            <a:r>
              <a:rPr lang="hr-HR" sz="2000" b="1" dirty="0" smtClean="0">
                <a:latin typeface="Times New Roman" panose="02020603050405020304" pitchFamily="18" charset="0"/>
              </a:rPr>
              <a:t>prihvatljiva</a:t>
            </a:r>
            <a:r>
              <a:rPr lang="hr-HR" sz="2000" b="1" dirty="0">
                <a:latin typeface="Times New Roman" panose="02020603050405020304" pitchFamily="18" charset="0"/>
              </a:rPr>
              <a:t>? </a:t>
            </a:r>
            <a:endParaRPr lang="hr-HR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5905" y="853768"/>
            <a:ext cx="9001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Ovisno o tome za što se podatak o temperaturni vodiča koristi: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-radi proračuna provjesa  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 proračuna dopuštenih opterećenja</a:t>
            </a:r>
          </a:p>
          <a:p>
            <a:endParaRPr lang="hr-HR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59832" y="1700808"/>
            <a:ext cx="2600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480" y="1470628"/>
            <a:ext cx="3087160" cy="178501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195736" y="2130170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76256" y="3255647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90436" y="3905998"/>
            <a:ext cx="36535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pogrešku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 20 cm koja se smatra</a:t>
            </a:r>
          </a:p>
          <a:p>
            <a:pPr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rihvatljivom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točnost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biti od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5-8 ºC.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9263" y="2886533"/>
            <a:ext cx="435888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 Cigre N 498 brošuri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traži se točnost mjerenja u iznosu manjem od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⁰C. Navedeno je iz razloga što se iz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 izračunate temperature estimira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onvekcijsko odvođenje topline.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17D2-AD54-424E-8388-C28AE0FCEC7C}" type="slidenum">
              <a:rPr lang="hr-HR" smtClean="0"/>
              <a:t>17</a:t>
            </a:fld>
            <a:endParaRPr lang="hr-HR" dirty="0"/>
          </a:p>
        </p:txBody>
      </p:sp>
      <p:sp>
        <p:nvSpPr>
          <p:cNvPr id="5" name="TekstniOkvir 5"/>
          <p:cNvSpPr txBox="1"/>
          <p:nvPr/>
        </p:nvSpPr>
        <p:spPr>
          <a:xfrm>
            <a:off x="223521" y="4519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Pitanje recenzenta 4.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531300"/>
            <a:ext cx="8100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latin typeface="Times New Roman" panose="02020603050405020304" pitchFamily="18" charset="0"/>
              </a:rPr>
              <a:t>Koja od navedenih metoda mjerenja temperature je najekonomičnija, a da je tačnost mjerenja u granicama tolerancije? </a:t>
            </a:r>
            <a:endParaRPr lang="hr-H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3521" y="1040000"/>
            <a:ext cx="9001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Smatra se da je najeekonomičnija indirektna metoda, a najtočnija uzdužno mjerenje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vodiča. Trenutno kao najbolje rješenje čini se kombinacija 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indirektni model u kombinaciji s temperaturnim senzorima.</a:t>
            </a:r>
          </a:p>
          <a:p>
            <a:endParaRPr lang="hr-HR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6189" y="5913162"/>
            <a:ext cx="9144000" cy="94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885663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17D2-AD54-424E-8388-C28AE0FCEC7C}" type="slidenum">
              <a:rPr lang="hr-HR" smtClean="0"/>
              <a:t>18</a:t>
            </a:fld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420888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2</a:t>
            </a:fld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7709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Važnost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monitoringa temperature vodiča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1" y="5994766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805264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7708" y="640970"/>
            <a:ext cx="833673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Metode monitoring temperature vodiča dobile su na važnosti uvođenjem naprednih elektroenergetskih mreža.</a:t>
            </a:r>
          </a:p>
          <a:p>
            <a:endParaRPr lang="hr-HR" sz="2000" dirty="0" smtClean="0"/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Područja primjene monitoringa temperature vodiča u pogledu pametnih mreža:</a:t>
            </a:r>
          </a:p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-detekcija i praćenje toplih točaka na vodu, </a:t>
            </a:r>
          </a:p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-izračuni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provjesa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sigurnosnih visina,</a:t>
            </a:r>
          </a:p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-efikasno određivanje dopuštenih opterećenja, </a:t>
            </a:r>
          </a:p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-efikasno upravljanje u periodima preopterećenja </a:t>
            </a:r>
          </a:p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-povećanje prijenosne moći postojećih dalekovoda </a:t>
            </a:r>
          </a:p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 eventualnu odgodu investiranja u nove.</a:t>
            </a:r>
          </a:p>
          <a:p>
            <a:endParaRPr lang="hr-HR" sz="2000" dirty="0"/>
          </a:p>
        </p:txBody>
      </p:sp>
      <p:sp>
        <p:nvSpPr>
          <p:cNvPr id="2" name="Right Brace 1"/>
          <p:cNvSpPr/>
          <p:nvPr/>
        </p:nvSpPr>
        <p:spPr>
          <a:xfrm>
            <a:off x="5220072" y="2480444"/>
            <a:ext cx="192360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5412432" y="2774863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okviru sustava dinamičkog određivanja dopuštenih opterećenja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67708" y="5077328"/>
            <a:ext cx="760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Temeljna podjela metoda: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indirektne i direktne.</a:t>
            </a:r>
          </a:p>
          <a:p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267708" y="4292271"/>
            <a:ext cx="8652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Generalno se želi odrediti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najviša temperatura na razini raspona odnosno kompletnog voda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3</a:t>
            </a:fld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7709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Problematika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monitoringa temperature vodiča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1" y="5994766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885663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7708" y="659901"/>
            <a:ext cx="7040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Proizlazi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aksijalnih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radijalnih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promjena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 vodiča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954" y="1332143"/>
            <a:ext cx="45422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Razne metode monitoringa omogućuju: </a:t>
            </a:r>
          </a:p>
          <a:p>
            <a:pPr marL="342900" indent="-342900">
              <a:buAutoNum type="alphaLcParenR"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Aksijalno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mjerenje u jednoj točci ili uzdužno mjerenje.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Radijalno (za ACSR vodiče)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površinske temperature, temperature u jezgri i prosječne.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214" y="578297"/>
            <a:ext cx="4272517" cy="5067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395" y="3059495"/>
            <a:ext cx="2556567" cy="26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7709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Indirektne metode monitoringa temperature vodiča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947692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708" y="659901"/>
            <a:ext cx="84190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Indirektne metode bazirane su na praćenju klimatskih uvjeta putem </a:t>
            </a:r>
            <a:r>
              <a:rPr lang="hr-H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metoroloških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stanica montiranim na stupovima DV-a. 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Moguće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praćenje T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određenoj točci odnosno točkama voda.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708" y="1640997"/>
            <a:ext cx="8419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Matematički model 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stacionarne temperature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ALFE vodiče: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3389" y="29249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79712" y="2429408"/>
            <a:ext cx="98856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17" name="Rectangle 16"/>
          <p:cNvSpPr/>
          <p:nvPr/>
        </p:nvSpPr>
        <p:spPr>
          <a:xfrm>
            <a:off x="272276" y="3645024"/>
            <a:ext cx="6068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Matematički model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trenutne temperature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vodiča temperature: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09" y="2097839"/>
            <a:ext cx="4267796" cy="1600423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>
            <a:off x="4587055" y="2465978"/>
            <a:ext cx="144016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4818457" y="2595104"/>
            <a:ext cx="356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Radijalna redistribucija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167668"/>
              </p:ext>
            </p:extLst>
          </p:nvPr>
        </p:nvGraphicFramePr>
        <p:xfrm>
          <a:off x="319259" y="4107476"/>
          <a:ext cx="5407576" cy="55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6" imgW="3695700" imgH="393700" progId="Equation.3">
                  <p:embed/>
                </p:oleObj>
              </mc:Choice>
              <mc:Fallback>
                <p:oleObj name="Equation" r:id="rId6" imgW="36957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59" y="4107476"/>
                        <a:ext cx="5407576" cy="556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Brace 22"/>
          <p:cNvSpPr/>
          <p:nvPr/>
        </p:nvSpPr>
        <p:spPr>
          <a:xfrm>
            <a:off x="4549958" y="2098006"/>
            <a:ext cx="193096" cy="3446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267708" y="4889980"/>
            <a:ext cx="83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Pojedini elementi računaju se sukladno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IEEE 738 standardu i Cigre 601 brošuri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upute za postavljanje mjerenja dane su u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Cigre 498 brošuri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7021" y="2073308"/>
            <a:ext cx="45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Jednadžba stacionarne toplinske ravnoteže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0152" y="4054794"/>
            <a:ext cx="451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Jednadžba dinamičke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toplinske ravnoteže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5726835" y="4198408"/>
            <a:ext cx="193096" cy="3446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10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5</a:t>
            </a:fld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7709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Indirektne metode monitoringa temperature vodiča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885663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0481" y="780520"/>
            <a:ext cx="2323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Aksijalne promjene 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39752" y="965186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95736" y="1119966"/>
            <a:ext cx="1080120" cy="358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30956" y="764704"/>
            <a:ext cx="3689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Koncept 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kritičnih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raspona. </a:t>
            </a:r>
            <a:endParaRPr lang="hr-H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30957" y="1233626"/>
            <a:ext cx="4769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Primjena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vanjskih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razini voda u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5060" y="2428566"/>
            <a:ext cx="448206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Oprema sustava: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Meteorološke stanice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SMT (ukoliko se ne preuzima podatak iz SCADE)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Pomoćno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Bilježnik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podataka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Bazna stanica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 sa algoritmom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155352"/>
            <a:ext cx="3190126" cy="136240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746648" y="2886136"/>
            <a:ext cx="2185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67226"/>
              </p:ext>
            </p:extLst>
          </p:nvPr>
        </p:nvGraphicFramePr>
        <p:xfrm>
          <a:off x="3544998" y="3501008"/>
          <a:ext cx="4793192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272"/>
                <a:gridCol w="1766175"/>
                <a:gridCol w="1608745"/>
              </a:tblGrid>
              <a:tr h="13238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Uređaj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Raspon</a:t>
                      </a:r>
                      <a:endParaRPr lang="hr-HR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Točnost</a:t>
                      </a:r>
                      <a:endParaRPr lang="hr-HR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Anemometri</a:t>
                      </a:r>
                      <a:endParaRPr lang="hr-HR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0-75 m/s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0-359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⁰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+/-2 %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+-3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⁰</a:t>
                      </a:r>
                      <a:endParaRPr lang="hr-H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Piranometar</a:t>
                      </a:r>
                      <a:endParaRPr lang="hr-HR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0-1500 W/m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+-5 W/m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Senzor temperature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⁰C-70 ⁰C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+-1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⁰C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5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7709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Indirektne metode monitoringa temperature vodiča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885663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052736"/>
            <a:ext cx="4248472" cy="2250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3067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Komunikacijska arhitektura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764" y="3582835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Prednosti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niski troškovi, nema zahvata na vodiču, praćenje klimatskih uvjeta.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Nedostaci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ispravno aksijalno postavljanje opreme je složeno, senzori zahtjeva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periodično održavanje, sustav baziran isključivo na matematičkom modelu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Obzirom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praktička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ukazuju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vjetra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teško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mjerljiv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 nižim brzinama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bolje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funkcionira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većim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brzinama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vjetra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7</a:t>
            </a:fld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7709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putem temperaturnih senzora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885663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6518" y="649541"/>
            <a:ext cx="8624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Praćenje 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površinske temperature vodiča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jednoj odnosno više točaka na vodu.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518" y="1578808"/>
            <a:ext cx="6830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 mjerna jedinica obuhvaća: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-temperaturni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senzor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termopar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-SMT i sustav baterija za samoonapajanje (minimalna struje prorade)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-bilježnike podataka i komunikacijske uređaje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-izravan prijenos podataka najčešće putem mobilnih ili radio veze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035" y="1654947"/>
            <a:ext cx="1857634" cy="35247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9229" y="4563021"/>
            <a:ext cx="59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Raspon mjerenja temperature se kreće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ºC do 250 ºC, sa točnošću mjerenja 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+/-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1ºC, uz mjernu rezoluciju od 0,1 ºC.</a:t>
            </a:r>
          </a:p>
        </p:txBody>
      </p:sp>
      <p:sp>
        <p:nvSpPr>
          <p:cNvPr id="12" name="Rectangle 12"/>
          <p:cNvSpPr/>
          <p:nvPr/>
        </p:nvSpPr>
        <p:spPr>
          <a:xfrm>
            <a:off x="491448" y="3235077"/>
            <a:ext cx="5966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 temperaturu vodiča mjerne jedinice imaju tipično i druge funkcionalnosti: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praćenj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struja, napona, energija, kuta inklinacije vodiča.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518" y="1131541"/>
            <a:ext cx="752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Postavljanje: koncept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kritičnih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raspona</a:t>
            </a:r>
            <a:endParaRPr lang="hr-H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8</a:t>
            </a:fld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7709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putem temperaturnih senzora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885663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544" y="63067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Komunikacijska arhitektura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92794"/>
            <a:ext cx="347503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9677" y="3543652"/>
            <a:ext cx="8417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Prednosti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široka dostupnost senzora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uređaj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direktno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montiran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vodič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 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ograničena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greška mjerenja, direktno mjerenje temperature,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senzori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samonapajajući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Nedostaci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aksijalna raspodjela senzora je složena, mjerena temperature predstavlja površinsku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značajan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utjecaj senzora na mjestu postavljanja,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troškovi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sustava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uvećani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postavljanja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mjerne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opreme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6655" y="3244334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18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9</a:t>
            </a:fld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7708" y="14077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putem optičkih vlakna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6189" y="5913162"/>
            <a:ext cx="9144000" cy="944838"/>
          </a:xfrm>
        </p:spPr>
        <p:txBody>
          <a:bodyPr>
            <a:normAutofit/>
          </a:bodyPr>
          <a:lstStyle/>
          <a:p>
            <a:r>
              <a:rPr lang="hr-HR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SAVJETOVANJE CG KO CIGRE</a:t>
            </a: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Bečići, 9 – 12.05.2017.</a:t>
            </a:r>
            <a:r>
              <a:rPr lang="hr-H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" y="5965535"/>
            <a:ext cx="1326074" cy="78162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885663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5808" y="957305"/>
            <a:ext cx="81366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Principi na kojima je bazirano uzdužno mjerenje za nadzemne vodove: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Raman-ovo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raspršenje u OTDR ili OFDR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Brillouin-ovo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raspršenje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OTDR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Ovisno o tipu raspršenja zavisna je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točost, rezolucija i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granična dužina mjerenja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Tipična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uzdužna rezolucija ovakvih sustava je 1-2 m uz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točnost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mjerenja temperature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+/-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ºC na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udaljenostima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 70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se mjeri putem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optičkih vlakna smještenih u OPPC vodiču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sam sustav posjeduje upravljačku jedinicu koja ovisno o korištenju OTDR ili OFDR može biti sastavljena od različitih komponenti.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902" y="1916832"/>
            <a:ext cx="3016898" cy="2099867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395808" y="602439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Praćenje 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uzdužne raspodjele temperature vodiča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jezgri.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1434</Words>
  <Application>Microsoft Office PowerPoint</Application>
  <PresentationFormat>On-screen Show (4:3)</PresentationFormat>
  <Paragraphs>226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Equation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V SAVJETOVANJE CG KO CIGRE                                             Bečići, 9 – 12.05.2017.              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                                                                                         Novi zakonodavni okvir za elektroenergetski sektor                                               Zagreb,21. siječanj  2016. godine</dc:title>
  <dc:creator>Damir Karavidovic</dc:creator>
  <cp:lastModifiedBy>Alen</cp:lastModifiedBy>
  <cp:revision>134</cp:revision>
  <cp:lastPrinted>2017-05-05T06:06:57Z</cp:lastPrinted>
  <dcterms:created xsi:type="dcterms:W3CDTF">2015-12-18T10:07:05Z</dcterms:created>
  <dcterms:modified xsi:type="dcterms:W3CDTF">2017-05-07T19:31:12Z</dcterms:modified>
</cp:coreProperties>
</file>