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7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F771-F7D8-4BE9-8F4A-F120750883DE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FA3E-D556-4E05-BC0E-1485F841E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0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F771-F7D8-4BE9-8F4A-F120750883DE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FA3E-D556-4E05-BC0E-1485F841E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71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F771-F7D8-4BE9-8F4A-F120750883DE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FA3E-D556-4E05-BC0E-1485F841E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21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F771-F7D8-4BE9-8F4A-F120750883DE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FA3E-D556-4E05-BC0E-1485F841E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169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F771-F7D8-4BE9-8F4A-F120750883DE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FA3E-D556-4E05-BC0E-1485F841E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912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F771-F7D8-4BE9-8F4A-F120750883DE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FA3E-D556-4E05-BC0E-1485F841E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07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F771-F7D8-4BE9-8F4A-F120750883DE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FA3E-D556-4E05-BC0E-1485F841E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36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F771-F7D8-4BE9-8F4A-F120750883DE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FA3E-D556-4E05-BC0E-1485F841E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37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F771-F7D8-4BE9-8F4A-F120750883DE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FA3E-D556-4E05-BC0E-1485F841E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34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F771-F7D8-4BE9-8F4A-F120750883DE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D6DFA3E-D556-4E05-BC0E-1485F841E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93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F771-F7D8-4BE9-8F4A-F120750883DE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FA3E-D556-4E05-BC0E-1485F841E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48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F771-F7D8-4BE9-8F4A-F120750883DE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FA3E-D556-4E05-BC0E-1485F841E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9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F771-F7D8-4BE9-8F4A-F120750883DE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FA3E-D556-4E05-BC0E-1485F841E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14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F771-F7D8-4BE9-8F4A-F120750883DE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FA3E-D556-4E05-BC0E-1485F841E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21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F771-F7D8-4BE9-8F4A-F120750883DE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FA3E-D556-4E05-BC0E-1485F841E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9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F771-F7D8-4BE9-8F4A-F120750883DE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FA3E-D556-4E05-BC0E-1485F841E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10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6F771-F7D8-4BE9-8F4A-F120750883DE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DFA3E-D556-4E05-BC0E-1485F841E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9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E6F771-F7D8-4BE9-8F4A-F120750883DE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6DFA3E-D556-4E05-BC0E-1485F841E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3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1413" y="43815"/>
            <a:ext cx="2886406" cy="18400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19" y="2633438"/>
            <a:ext cx="10649243" cy="1499079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/>
              <a:t>PRINCIPI VIŠEKRITERIJUMSKOG IZBORA TIPA STUBA ZA RAZVOJ 400 kV MREŽE PRENOSNOG SISTEMA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9015" y="4132517"/>
            <a:ext cx="9805181" cy="13290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Nada </a:t>
            </a:r>
            <a:r>
              <a:rPr lang="en-US" sz="2800" dirty="0" err="1" smtClean="0"/>
              <a:t>Curović</a:t>
            </a:r>
            <a:r>
              <a:rPr lang="en-US" sz="2800" dirty="0" smtClean="0"/>
              <a:t> , </a:t>
            </a:r>
            <a:r>
              <a:rPr lang="en-US" sz="2800" dirty="0" err="1" smtClean="0"/>
              <a:t>Elektromre</a:t>
            </a:r>
            <a:r>
              <a:rPr lang="sr-Latn-RS" sz="2800" dirty="0" smtClean="0"/>
              <a:t>ža Srbije, Beograd</a:t>
            </a:r>
          </a:p>
          <a:p>
            <a:r>
              <a:rPr lang="en-US" sz="2800" dirty="0" smtClean="0"/>
              <a:t> Ivan </a:t>
            </a:r>
            <a:r>
              <a:rPr lang="en-US" sz="2800" dirty="0" err="1" smtClean="0"/>
              <a:t>Milanov</a:t>
            </a:r>
            <a:r>
              <a:rPr lang="sr-Latn-RS" sz="2800" dirty="0" smtClean="0"/>
              <a:t>, Elektroistok projektni biro, Beograd</a:t>
            </a:r>
            <a:endParaRPr lang="en-US" sz="28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1882903" y="672102"/>
            <a:ext cx="70248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CRNOGORSKI KOMITET MEĐUNARODNOG VIJEĆA</a:t>
            </a:r>
          </a:p>
          <a:p>
            <a:r>
              <a:rPr lang="en-US" sz="2400" b="1" dirty="0" smtClean="0"/>
              <a:t> ZA VELIKE ELEKTRIČNE MREŽE - CIGRE </a:t>
            </a:r>
            <a:endParaRPr lang="en-US" sz="24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639298"/>
              </p:ext>
            </p:extLst>
          </p:nvPr>
        </p:nvGraphicFramePr>
        <p:xfrm>
          <a:off x="1882903" y="1542894"/>
          <a:ext cx="7626857" cy="760491"/>
        </p:xfrm>
        <a:graphic>
          <a:graphicData uri="http://schemas.openxmlformats.org/drawingml/2006/table">
            <a:tbl>
              <a:tblPr/>
              <a:tblGrid>
                <a:gridCol w="3682171"/>
                <a:gridCol w="3944686"/>
              </a:tblGrid>
              <a:tr h="760491">
                <a:tc>
                  <a:txBody>
                    <a:bodyPr/>
                    <a:lstStyle/>
                    <a:p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STUDIJSKI KOMITET B</a:t>
                      </a:r>
                      <a:r>
                        <a:rPr lang="sr-Latn-R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r-Latn-RS" sz="2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Nadzemni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vodovi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25" marR="47625" marT="47625" marB="4762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51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973" y="0"/>
            <a:ext cx="10018713" cy="538089"/>
          </a:xfrm>
        </p:spPr>
        <p:txBody>
          <a:bodyPr>
            <a:noAutofit/>
          </a:bodyPr>
          <a:lstStyle/>
          <a:p>
            <a:r>
              <a:rPr lang="en-US" sz="3200" b="1" dirty="0" err="1"/>
              <a:t>Vrednovanje</a:t>
            </a:r>
            <a:r>
              <a:rPr lang="en-US" sz="3200" b="1" dirty="0"/>
              <a:t> </a:t>
            </a:r>
            <a:r>
              <a:rPr lang="en-US" sz="3200" b="1" dirty="0" err="1"/>
              <a:t>alternativa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2344616" y="487025"/>
            <a:ext cx="852970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Način</a:t>
            </a:r>
            <a:r>
              <a:rPr lang="en-US" sz="2400" dirty="0" smtClean="0"/>
              <a:t> </a:t>
            </a:r>
            <a:r>
              <a:rPr lang="en-US" sz="2400" dirty="0" err="1" smtClean="0"/>
              <a:t>vrednovanja</a:t>
            </a:r>
            <a:r>
              <a:rPr lang="en-US" sz="2400" dirty="0" smtClean="0"/>
              <a:t> mora da </a:t>
            </a:r>
            <a:r>
              <a:rPr lang="en-US" sz="2400" dirty="0" err="1" smtClean="0"/>
              <a:t>obezbedi</a:t>
            </a:r>
            <a:r>
              <a:rPr lang="en-US" sz="2400" dirty="0" smtClean="0"/>
              <a:t> </a:t>
            </a:r>
            <a:r>
              <a:rPr lang="en-US" sz="2400" dirty="0" err="1" smtClean="0"/>
              <a:t>objektivnu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tehnički</a:t>
            </a:r>
            <a:r>
              <a:rPr lang="en-US" sz="2400" dirty="0" smtClean="0"/>
              <a:t> </a:t>
            </a:r>
            <a:r>
              <a:rPr lang="en-US" sz="2400" dirty="0" err="1" smtClean="0"/>
              <a:t>ispravnu</a:t>
            </a:r>
            <a:r>
              <a:rPr lang="en-US" sz="2400" dirty="0" smtClean="0"/>
              <a:t> </a:t>
            </a:r>
            <a:r>
              <a:rPr lang="en-US" sz="2400" dirty="0" err="1" smtClean="0"/>
              <a:t>ocenu</a:t>
            </a:r>
            <a:r>
              <a:rPr lang="en-US" sz="2400" dirty="0" smtClean="0"/>
              <a:t> </a:t>
            </a:r>
            <a:r>
              <a:rPr lang="en-US" sz="2400" dirty="0" err="1" smtClean="0"/>
              <a:t>alternativa</a:t>
            </a:r>
            <a:r>
              <a:rPr lang="en-US" sz="2400" dirty="0" smtClean="0"/>
              <a:t>. </a:t>
            </a:r>
            <a:endParaRPr lang="sr-Latn-RS" sz="2400" dirty="0" smtClean="0"/>
          </a:p>
          <a:p>
            <a:endParaRPr lang="sr-Latn-R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Težinskim</a:t>
            </a:r>
            <a:r>
              <a:rPr lang="en-US" sz="2400" dirty="0" smtClean="0"/>
              <a:t> </a:t>
            </a:r>
            <a:r>
              <a:rPr lang="en-US" sz="2400" dirty="0" err="1" smtClean="0"/>
              <a:t>koeficijentima</a:t>
            </a:r>
            <a:r>
              <a:rPr lang="en-US" sz="2400" dirty="0" smtClean="0"/>
              <a:t> </a:t>
            </a:r>
            <a:r>
              <a:rPr lang="en-US" sz="2400" dirty="0" err="1" smtClean="0"/>
              <a:t>najpre</a:t>
            </a:r>
            <a:r>
              <a:rPr lang="en-US" sz="2400" dirty="0" smtClean="0"/>
              <a:t> se </a:t>
            </a:r>
            <a:r>
              <a:rPr lang="en-US" sz="2400" dirty="0" err="1" smtClean="0"/>
              <a:t>ocenjuju</a:t>
            </a:r>
            <a:r>
              <a:rPr lang="en-US" sz="2400" dirty="0" smtClean="0"/>
              <a:t> </a:t>
            </a:r>
            <a:r>
              <a:rPr lang="en-US" sz="2400" dirty="0" err="1" smtClean="0"/>
              <a:t>grupe</a:t>
            </a:r>
            <a:r>
              <a:rPr lang="en-US" sz="2400" dirty="0" smtClean="0"/>
              <a:t> </a:t>
            </a:r>
            <a:r>
              <a:rPr lang="en-US" sz="2400" dirty="0" err="1" smtClean="0"/>
              <a:t>kriterijumskih</a:t>
            </a:r>
            <a:r>
              <a:rPr lang="en-US" sz="2400" dirty="0" smtClean="0"/>
              <a:t> </a:t>
            </a:r>
            <a:r>
              <a:rPr lang="en-US" sz="2400" dirty="0" err="1" smtClean="0"/>
              <a:t>funkcija</a:t>
            </a:r>
            <a:r>
              <a:rPr lang="en-US" sz="2400" dirty="0" smtClean="0"/>
              <a:t>, a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osnovu</a:t>
            </a:r>
            <a:r>
              <a:rPr lang="en-US" sz="2400" dirty="0" smtClean="0"/>
              <a:t> toga </a:t>
            </a:r>
            <a:r>
              <a:rPr lang="en-US" sz="2400" dirty="0" err="1" smtClean="0"/>
              <a:t>određuje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koeficijent</a:t>
            </a:r>
            <a:r>
              <a:rPr lang="en-US" sz="2400" dirty="0" smtClean="0"/>
              <a:t> </a:t>
            </a:r>
            <a:r>
              <a:rPr lang="en-US" sz="2400" dirty="0" err="1" smtClean="0"/>
              <a:t>grupe</a:t>
            </a:r>
            <a:r>
              <a:rPr lang="en-US" sz="2400" dirty="0" smtClean="0"/>
              <a:t> </a:t>
            </a:r>
            <a:r>
              <a:rPr lang="en-US" sz="2400" dirty="0" err="1" smtClean="0"/>
              <a:t>kriterijuma</a:t>
            </a:r>
            <a:r>
              <a:rPr lang="en-US" sz="2400" dirty="0" smtClean="0"/>
              <a:t> </a:t>
            </a:r>
            <a:r>
              <a:rPr lang="en-US" sz="2400" dirty="0" err="1" smtClean="0"/>
              <a:t>prema</a:t>
            </a:r>
            <a:r>
              <a:rPr lang="en-US" sz="2400" dirty="0" smtClean="0"/>
              <a:t> </a:t>
            </a:r>
            <a:r>
              <a:rPr lang="en-US" sz="2400" dirty="0" err="1" smtClean="0"/>
              <a:t>sledećoj</a:t>
            </a:r>
            <a:r>
              <a:rPr lang="en-US" sz="2400" dirty="0" smtClean="0"/>
              <a:t> </a:t>
            </a:r>
            <a:r>
              <a:rPr lang="en-US" sz="2400" dirty="0" err="1" smtClean="0"/>
              <a:t>formuli</a:t>
            </a:r>
            <a:r>
              <a:rPr lang="en-US" sz="2400" dirty="0" smtClean="0"/>
              <a:t>:</a:t>
            </a:r>
            <a:endParaRPr lang="sr-Latn-R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sr-Latn-RS" sz="2400" dirty="0" smtClean="0"/>
              <a:t>	</a:t>
            </a:r>
          </a:p>
          <a:p>
            <a:r>
              <a:rPr lang="sr-Latn-RS" sz="2400" dirty="0"/>
              <a:t>	</a:t>
            </a:r>
            <a:r>
              <a:rPr lang="en-US" sz="2400" dirty="0" err="1" smtClean="0"/>
              <a:t>gde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ti</a:t>
            </a:r>
            <a:r>
              <a:rPr lang="en-US" sz="2400" dirty="0" smtClean="0"/>
              <a:t> </a:t>
            </a:r>
            <a:r>
              <a:rPr lang="en-US" sz="2400" dirty="0" err="1" smtClean="0"/>
              <a:t>težinski</a:t>
            </a:r>
            <a:r>
              <a:rPr lang="en-US" sz="2400" dirty="0" smtClean="0"/>
              <a:t> </a:t>
            </a:r>
            <a:r>
              <a:rPr lang="en-US" sz="2400" dirty="0" err="1" smtClean="0"/>
              <a:t>faktori</a:t>
            </a:r>
            <a:r>
              <a:rPr lang="en-US" sz="2400" dirty="0" smtClean="0"/>
              <a:t> </a:t>
            </a:r>
            <a:r>
              <a:rPr lang="en-US" sz="2400" dirty="0" err="1" smtClean="0"/>
              <a:t>grupa</a:t>
            </a:r>
            <a:r>
              <a:rPr lang="en-US" sz="2400" dirty="0" smtClean="0"/>
              <a:t> </a:t>
            </a:r>
            <a:r>
              <a:rPr lang="en-US" sz="2400" dirty="0" err="1" smtClean="0"/>
              <a:t>kriterijuma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sr-Latn-RS" sz="2400" dirty="0" smtClean="0"/>
              <a:t>	</a:t>
            </a:r>
            <a:r>
              <a:rPr lang="en-US" sz="2400" dirty="0" err="1" smtClean="0"/>
              <a:t>ocenjeni</a:t>
            </a:r>
            <a:r>
              <a:rPr lang="en-US" sz="2400" dirty="0" smtClean="0"/>
              <a:t> </a:t>
            </a:r>
            <a:r>
              <a:rPr lang="en-US" sz="2400" dirty="0" err="1" smtClean="0"/>
              <a:t>redom</a:t>
            </a:r>
            <a:r>
              <a:rPr lang="en-US" sz="2400" dirty="0" smtClean="0"/>
              <a:t> </a:t>
            </a:r>
            <a:r>
              <a:rPr lang="en-US" sz="2400" dirty="0" err="1" smtClean="0"/>
              <a:t>sa</a:t>
            </a:r>
            <a:r>
              <a:rPr lang="en-US" sz="2400" dirty="0" smtClean="0"/>
              <a:t>  </a:t>
            </a:r>
            <a:r>
              <a:rPr lang="en-US" sz="2400" dirty="0" err="1" smtClean="0"/>
              <a:t>ti</a:t>
            </a:r>
            <a:r>
              <a:rPr lang="en-US" sz="2400" dirty="0" smtClean="0"/>
              <a:t> = t1, t2, </a:t>
            </a:r>
            <a:r>
              <a:rPr lang="en-US" sz="2400" dirty="0" err="1" smtClean="0"/>
              <a:t>i</a:t>
            </a:r>
            <a:r>
              <a:rPr lang="en-US" sz="2400" dirty="0" smtClean="0"/>
              <a:t> t3,  (1 &lt; </a:t>
            </a:r>
            <a:r>
              <a:rPr lang="en-US" sz="2400" dirty="0" err="1" smtClean="0"/>
              <a:t>ti</a:t>
            </a:r>
            <a:r>
              <a:rPr lang="en-US" sz="2400" dirty="0" smtClean="0"/>
              <a:t> &lt; 10)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sr-Latn-RS" sz="2400" dirty="0" smtClean="0"/>
              <a:t>	</a:t>
            </a:r>
            <a:r>
              <a:rPr lang="en-US" sz="2400" dirty="0" err="1" smtClean="0"/>
              <a:t>odgovaraju</a:t>
            </a:r>
            <a:r>
              <a:rPr lang="en-US" sz="2400" dirty="0" smtClean="0"/>
              <a:t> </a:t>
            </a:r>
            <a:r>
              <a:rPr lang="en-US" sz="2400" dirty="0" err="1" smtClean="0"/>
              <a:t>grupama</a:t>
            </a:r>
            <a:r>
              <a:rPr lang="en-US" sz="2400" dirty="0" smtClean="0"/>
              <a:t> I, II </a:t>
            </a:r>
            <a:r>
              <a:rPr lang="en-US" sz="2400" dirty="0" err="1" smtClean="0"/>
              <a:t>i</a:t>
            </a:r>
            <a:r>
              <a:rPr lang="en-US" sz="2400" dirty="0" smtClean="0"/>
              <a:t> III, a Wi </a:t>
            </a:r>
            <a:r>
              <a:rPr lang="en-US" sz="2400" dirty="0" err="1" smtClean="0"/>
              <a:t>težinski</a:t>
            </a:r>
            <a:r>
              <a:rPr lang="en-US" sz="2400" dirty="0" smtClean="0"/>
              <a:t> </a:t>
            </a:r>
            <a:r>
              <a:rPr lang="sr-Latn-RS" sz="2400" dirty="0" smtClean="0"/>
              <a:t>	</a:t>
            </a:r>
            <a:r>
              <a:rPr lang="en-US" sz="2400" dirty="0" err="1" smtClean="0"/>
              <a:t>koeficijent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sr-Latn-RS" sz="2400" dirty="0" smtClean="0"/>
              <a:t>	</a:t>
            </a:r>
            <a:r>
              <a:rPr lang="en-US" sz="2400" dirty="0" err="1" smtClean="0"/>
              <a:t>koji</a:t>
            </a:r>
            <a:r>
              <a:rPr lang="en-US" sz="2400" dirty="0" smtClean="0"/>
              <a:t> je </a:t>
            </a:r>
            <a:r>
              <a:rPr lang="en-US" sz="2400" dirty="0" err="1" smtClean="0"/>
              <a:t>uvek</a:t>
            </a:r>
            <a:r>
              <a:rPr lang="en-US" sz="2400" dirty="0" smtClean="0"/>
              <a:t> ∑Wi=1 </a:t>
            </a:r>
            <a:endParaRPr lang="sr-Latn-RS" sz="2400" dirty="0" smtClean="0"/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Težinski</a:t>
            </a:r>
            <a:r>
              <a:rPr lang="en-US" sz="2400" dirty="0" smtClean="0"/>
              <a:t> </a:t>
            </a:r>
            <a:r>
              <a:rPr lang="en-US" sz="2400" dirty="0" err="1" smtClean="0"/>
              <a:t>faktor</a:t>
            </a:r>
            <a:r>
              <a:rPr lang="en-US" sz="2400" dirty="0" smtClean="0"/>
              <a:t> </a:t>
            </a:r>
            <a:r>
              <a:rPr lang="en-US" sz="2400" dirty="0" err="1" smtClean="0"/>
              <a:t>definiše</a:t>
            </a:r>
            <a:r>
              <a:rPr lang="en-US" sz="2400" dirty="0" smtClean="0"/>
              <a:t> </a:t>
            </a:r>
            <a:r>
              <a:rPr lang="en-US" sz="2400" dirty="0" err="1" smtClean="0"/>
              <a:t>namere</a:t>
            </a:r>
            <a:r>
              <a:rPr lang="en-US" sz="2400" dirty="0" smtClean="0"/>
              <a:t> </a:t>
            </a:r>
            <a:r>
              <a:rPr lang="en-US" sz="2400" dirty="0" err="1" smtClean="0"/>
              <a:t>upravljača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donosioca</a:t>
            </a:r>
            <a:r>
              <a:rPr lang="en-US" sz="2400" dirty="0" smtClean="0"/>
              <a:t> </a:t>
            </a:r>
            <a:r>
              <a:rPr lang="en-US" sz="2400" dirty="0" err="1" smtClean="0"/>
              <a:t>odluke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postavlja</a:t>
            </a:r>
            <a:r>
              <a:rPr lang="en-US" sz="2400" dirty="0" smtClean="0"/>
              <a:t> </a:t>
            </a:r>
            <a:r>
              <a:rPr lang="en-US" sz="2400" dirty="0" err="1" smtClean="0"/>
              <a:t>odnos</a:t>
            </a:r>
            <a:r>
              <a:rPr lang="en-US" sz="2400" dirty="0" smtClean="0"/>
              <a:t> </a:t>
            </a:r>
            <a:r>
              <a:rPr lang="en-US" sz="2400" dirty="0" err="1" smtClean="0"/>
              <a:t>često</a:t>
            </a:r>
            <a:r>
              <a:rPr lang="en-US" sz="2400" dirty="0" smtClean="0"/>
              <a:t> </a:t>
            </a:r>
            <a:r>
              <a:rPr lang="en-US" sz="2400" dirty="0" err="1" smtClean="0"/>
              <a:t>suprostavljenih</a:t>
            </a:r>
            <a:r>
              <a:rPr lang="en-US" sz="2400" dirty="0" smtClean="0"/>
              <a:t> </a:t>
            </a:r>
            <a:r>
              <a:rPr lang="en-US" sz="2400" dirty="0" err="1" smtClean="0"/>
              <a:t>aspekata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770" y="2836981"/>
            <a:ext cx="1295400" cy="8477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980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348" y="685800"/>
            <a:ext cx="10888563" cy="149469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sz="2400" dirty="0" smtClean="0"/>
              <a:t>U</a:t>
            </a:r>
            <a:r>
              <a:rPr lang="en-US" sz="2400" dirty="0" err="1" smtClean="0"/>
              <a:t>nutar</a:t>
            </a:r>
            <a:r>
              <a:rPr lang="en-US" sz="2400" dirty="0" smtClean="0"/>
              <a:t> </a:t>
            </a:r>
            <a:r>
              <a:rPr lang="en-US" sz="2400" dirty="0" err="1"/>
              <a:t>grupa</a:t>
            </a:r>
            <a:r>
              <a:rPr lang="en-US" sz="2400" dirty="0"/>
              <a:t> </a:t>
            </a:r>
            <a:r>
              <a:rPr lang="en-US" sz="2400" dirty="0" err="1"/>
              <a:t>odrediti</a:t>
            </a:r>
            <a:r>
              <a:rPr lang="en-US" sz="2400" dirty="0"/>
              <a:t> </a:t>
            </a:r>
            <a:r>
              <a:rPr lang="en-US" sz="2400" dirty="0" err="1"/>
              <a:t>uticaj</a:t>
            </a:r>
            <a:r>
              <a:rPr lang="en-US" sz="2400" dirty="0"/>
              <a:t> </a:t>
            </a:r>
            <a:r>
              <a:rPr lang="en-US" sz="2400" dirty="0" err="1"/>
              <a:t>pojedinih</a:t>
            </a:r>
            <a:r>
              <a:rPr lang="en-US" sz="2400" dirty="0"/>
              <a:t>  </a:t>
            </a:r>
            <a:r>
              <a:rPr lang="en-US" sz="2400" dirty="0" err="1"/>
              <a:t>kriterijumskih</a:t>
            </a:r>
            <a:r>
              <a:rPr lang="en-US" sz="2400" dirty="0"/>
              <a:t> </a:t>
            </a:r>
            <a:r>
              <a:rPr lang="en-US" sz="2400" dirty="0" err="1" smtClean="0"/>
              <a:t>funkcija</a:t>
            </a:r>
            <a:r>
              <a:rPr lang="sr-Latn-RS" sz="2400" dirty="0" smtClean="0"/>
              <a:t/>
            </a:r>
            <a:br>
              <a:rPr lang="sr-Latn-RS" sz="2400" dirty="0" smtClean="0"/>
            </a:br>
            <a:r>
              <a:rPr lang="en-US" sz="2400" dirty="0"/>
              <a:t> </a:t>
            </a:r>
            <a:r>
              <a:rPr lang="en-US" sz="2400" dirty="0" err="1"/>
              <a:t>wi</a:t>
            </a:r>
            <a:r>
              <a:rPr lang="en-US" sz="2400" dirty="0"/>
              <a:t> – (</a:t>
            </a:r>
            <a:r>
              <a:rPr lang="en-US" sz="2400" dirty="0" err="1"/>
              <a:t>težinski</a:t>
            </a:r>
            <a:r>
              <a:rPr lang="en-US" sz="2400" dirty="0"/>
              <a:t> </a:t>
            </a:r>
            <a:r>
              <a:rPr lang="en-US" sz="2400" dirty="0" err="1"/>
              <a:t>koeficijent</a:t>
            </a:r>
            <a:r>
              <a:rPr lang="en-US" sz="2400" dirty="0"/>
              <a:t> </a:t>
            </a:r>
            <a:r>
              <a:rPr lang="en-US" sz="2400" dirty="0" err="1"/>
              <a:t>pojedinačnog</a:t>
            </a:r>
            <a:r>
              <a:rPr lang="en-US" sz="2400" dirty="0"/>
              <a:t> </a:t>
            </a:r>
            <a:r>
              <a:rPr lang="en-US" sz="2400" dirty="0" err="1"/>
              <a:t>kriterijuma</a:t>
            </a:r>
            <a:r>
              <a:rPr lang="en-US" sz="2400" dirty="0"/>
              <a:t>)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svaku</a:t>
            </a:r>
            <a:r>
              <a:rPr lang="en-US" sz="2400" dirty="0"/>
              <a:t> </a:t>
            </a:r>
            <a:r>
              <a:rPr lang="en-US" sz="2400" dirty="0" err="1"/>
              <a:t>kriterijumsku</a:t>
            </a:r>
            <a:r>
              <a:rPr lang="en-US" sz="2400" dirty="0"/>
              <a:t> </a:t>
            </a:r>
            <a:r>
              <a:rPr lang="en-US" sz="2400" dirty="0" err="1"/>
              <a:t>funkciju</a:t>
            </a:r>
            <a:r>
              <a:rPr lang="en-US" sz="2400" dirty="0" smtClean="0"/>
              <a:t>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err="1" smtClean="0"/>
              <a:t>wi</a:t>
            </a:r>
            <a:r>
              <a:rPr lang="en-US" sz="2400" dirty="0" smtClean="0"/>
              <a:t>=W*</a:t>
            </a:r>
            <a:r>
              <a:rPr lang="en-US" sz="2800" dirty="0" err="1" smtClean="0"/>
              <a:t>w</a:t>
            </a:r>
            <a:r>
              <a:rPr lang="en-US" sz="2000" dirty="0" err="1" smtClean="0"/>
              <a:t>rel</a:t>
            </a:r>
            <a:r>
              <a:rPr lang="sr-Latn-RS" sz="2400" dirty="0" smtClean="0"/>
              <a:t> </a:t>
            </a:r>
            <a:endParaRPr lang="en-US" sz="24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13973" y="0"/>
            <a:ext cx="10018713" cy="53808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err="1" smtClean="0"/>
              <a:t>Vrednovanje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alternativa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2266154" y="2180492"/>
            <a:ext cx="84550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Radi </a:t>
            </a:r>
            <a:r>
              <a:rPr lang="en-US" sz="2400" dirty="0" err="1" smtClean="0"/>
              <a:t>evaluacije</a:t>
            </a:r>
            <a:r>
              <a:rPr lang="en-US" sz="2400" dirty="0" smtClean="0"/>
              <a:t> </a:t>
            </a:r>
            <a:r>
              <a:rPr lang="en-US" sz="2400" dirty="0" err="1" smtClean="0"/>
              <a:t>alternativa</a:t>
            </a:r>
            <a:r>
              <a:rPr lang="en-US" sz="2400" dirty="0" smtClean="0"/>
              <a:t> </a:t>
            </a:r>
            <a:r>
              <a:rPr lang="en-US" sz="2400" dirty="0" err="1" smtClean="0"/>
              <a:t>po</a:t>
            </a:r>
            <a:r>
              <a:rPr lang="en-US" sz="2400" dirty="0" smtClean="0"/>
              <a:t> </a:t>
            </a:r>
            <a:r>
              <a:rPr lang="en-US" sz="2400" dirty="0" err="1" smtClean="0"/>
              <a:t>kriterijumima</a:t>
            </a:r>
            <a:r>
              <a:rPr lang="en-US" sz="2400" dirty="0" smtClean="0"/>
              <a:t> </a:t>
            </a:r>
            <a:r>
              <a:rPr lang="en-US" sz="2400" dirty="0" err="1" smtClean="0"/>
              <a:t>najpre</a:t>
            </a:r>
            <a:r>
              <a:rPr lang="en-US" sz="2400" dirty="0" smtClean="0"/>
              <a:t> je </a:t>
            </a:r>
            <a:r>
              <a:rPr lang="en-US" sz="2400" dirty="0" err="1" smtClean="0"/>
              <a:t>potrebno</a:t>
            </a:r>
            <a:r>
              <a:rPr lang="en-US" sz="2400" dirty="0" smtClean="0"/>
              <a:t> </a:t>
            </a:r>
            <a:r>
              <a:rPr lang="en-US" sz="2400" dirty="0" err="1" smtClean="0"/>
              <a:t>izvršiti</a:t>
            </a:r>
            <a:r>
              <a:rPr lang="en-US" sz="2400" dirty="0" smtClean="0"/>
              <a:t> kvantifikaciju </a:t>
            </a:r>
            <a:r>
              <a:rPr lang="en-US" sz="2400" dirty="0" err="1" smtClean="0"/>
              <a:t>kriterijuma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760" y="3011489"/>
            <a:ext cx="9418151" cy="364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9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31852" y="744640"/>
            <a:ext cx="104522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Pošto</a:t>
            </a:r>
            <a:r>
              <a:rPr lang="en-US" sz="2400" dirty="0" smtClean="0"/>
              <a:t> se </a:t>
            </a:r>
            <a:r>
              <a:rPr lang="en-US" sz="2400" dirty="0" err="1" smtClean="0"/>
              <a:t>odrede</a:t>
            </a:r>
            <a:r>
              <a:rPr lang="en-US" sz="2400" dirty="0" smtClean="0"/>
              <a:t> </a:t>
            </a:r>
            <a:r>
              <a:rPr lang="en-US" sz="2400" dirty="0" err="1" smtClean="0"/>
              <a:t>sve</a:t>
            </a:r>
            <a:r>
              <a:rPr lang="en-US" sz="2400" dirty="0" smtClean="0"/>
              <a:t> </a:t>
            </a:r>
            <a:r>
              <a:rPr lang="en-US" sz="2400" dirty="0" err="1" smtClean="0"/>
              <a:t>numeričke</a:t>
            </a:r>
            <a:r>
              <a:rPr lang="en-US" sz="2400" dirty="0" smtClean="0"/>
              <a:t> </a:t>
            </a:r>
            <a:r>
              <a:rPr lang="en-US" sz="2400" dirty="0" err="1" smtClean="0"/>
              <a:t>vrednosti</a:t>
            </a:r>
            <a:r>
              <a:rPr lang="en-US" sz="2400" dirty="0" smtClean="0"/>
              <a:t> </a:t>
            </a:r>
            <a:r>
              <a:rPr lang="en-US" sz="2400" dirty="0" err="1" smtClean="0"/>
              <a:t>kriterijuma</a:t>
            </a:r>
            <a:r>
              <a:rPr lang="en-US" sz="2400" dirty="0" smtClean="0"/>
              <a:t> </a:t>
            </a:r>
            <a:r>
              <a:rPr lang="en-US" sz="2400" dirty="0" err="1" smtClean="0"/>
              <a:t>potrebno</a:t>
            </a:r>
            <a:r>
              <a:rPr lang="en-US" sz="2400" dirty="0" smtClean="0"/>
              <a:t> je </a:t>
            </a:r>
            <a:r>
              <a:rPr lang="en-US" sz="2400" dirty="0" err="1" smtClean="0"/>
              <a:t>izvršiti</a:t>
            </a:r>
            <a:r>
              <a:rPr lang="en-US" sz="2400" dirty="0" smtClean="0"/>
              <a:t> </a:t>
            </a:r>
            <a:r>
              <a:rPr lang="en-US" sz="2400" dirty="0" err="1" smtClean="0"/>
              <a:t>transformaciju</a:t>
            </a:r>
            <a:r>
              <a:rPr lang="en-US" sz="2400" dirty="0" smtClean="0"/>
              <a:t> </a:t>
            </a:r>
            <a:r>
              <a:rPr lang="en-US" sz="2400" dirty="0" err="1" smtClean="0"/>
              <a:t>vrednosti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bezdimenzione</a:t>
            </a:r>
            <a:r>
              <a:rPr lang="en-US" sz="2400" dirty="0" smtClean="0"/>
              <a:t> </a:t>
            </a:r>
            <a:r>
              <a:rPr lang="en-US" sz="2400" dirty="0" err="1" smtClean="0"/>
              <a:t>veličine</a:t>
            </a:r>
            <a:r>
              <a:rPr lang="en-US" sz="2400" dirty="0" smtClean="0"/>
              <a:t> </a:t>
            </a:r>
            <a:r>
              <a:rPr lang="en-US" sz="2400" dirty="0" err="1" smtClean="0"/>
              <a:t>kako</a:t>
            </a:r>
            <a:r>
              <a:rPr lang="en-US" sz="2400" dirty="0" smtClean="0"/>
              <a:t> bi bile </a:t>
            </a:r>
            <a:r>
              <a:rPr lang="en-US" sz="2400" dirty="0" err="1" smtClean="0"/>
              <a:t>uporedive</a:t>
            </a:r>
            <a:r>
              <a:rPr lang="en-US" sz="2400" dirty="0" smtClean="0"/>
              <a:t>. </a:t>
            </a:r>
            <a:endParaRPr lang="sr-Latn-RS" sz="2400" dirty="0" smtClean="0"/>
          </a:p>
          <a:p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13973" y="0"/>
            <a:ext cx="10018713" cy="53808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err="1" smtClean="0"/>
              <a:t>Vrednovanje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alternativa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1631852" y="178644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Za </a:t>
            </a:r>
            <a:r>
              <a:rPr lang="en-US" sz="2400" dirty="0" err="1" smtClean="0"/>
              <a:t>kriterijume</a:t>
            </a:r>
            <a:r>
              <a:rPr lang="en-US" sz="2400" dirty="0" smtClean="0"/>
              <a:t> </a:t>
            </a:r>
            <a:r>
              <a:rPr lang="en-US" sz="2400" dirty="0" err="1" smtClean="0"/>
              <a:t>gde</a:t>
            </a:r>
            <a:r>
              <a:rPr lang="en-US" sz="2400" dirty="0" smtClean="0"/>
              <a:t> je </a:t>
            </a:r>
            <a:r>
              <a:rPr lang="en-US" sz="2400" dirty="0" err="1" smtClean="0"/>
              <a:t>povoljnije</a:t>
            </a:r>
            <a:r>
              <a:rPr lang="en-US" sz="2400" dirty="0" smtClean="0"/>
              <a:t> </a:t>
            </a:r>
            <a:r>
              <a:rPr lang="en-US" sz="2400" dirty="0" err="1" smtClean="0"/>
              <a:t>postizanje</a:t>
            </a:r>
            <a:r>
              <a:rPr lang="en-US" sz="2400" dirty="0" smtClean="0"/>
              <a:t> max </a:t>
            </a:r>
            <a:r>
              <a:rPr lang="en-US" sz="2400" dirty="0" err="1" smtClean="0"/>
              <a:t>vrednosti</a:t>
            </a:r>
            <a:r>
              <a:rPr lang="en-US" sz="2400" dirty="0" smtClean="0"/>
              <a:t> </a:t>
            </a:r>
            <a:r>
              <a:rPr lang="en-US" sz="2400" dirty="0" err="1" smtClean="0"/>
              <a:t>transformacija</a:t>
            </a:r>
            <a:r>
              <a:rPr lang="en-US" sz="2400" dirty="0" smtClean="0"/>
              <a:t> je </a:t>
            </a:r>
            <a:r>
              <a:rPr lang="en-US" sz="2400" dirty="0" err="1" smtClean="0"/>
              <a:t>sledeća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4574" y="1944969"/>
            <a:ext cx="1847606" cy="7918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31852" y="330952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Za </a:t>
            </a:r>
            <a:r>
              <a:rPr lang="en-US" sz="2400" dirty="0" err="1" smtClean="0"/>
              <a:t>kriterijume</a:t>
            </a:r>
            <a:r>
              <a:rPr lang="en-US" sz="2400" dirty="0" smtClean="0"/>
              <a:t> </a:t>
            </a:r>
            <a:r>
              <a:rPr lang="en-US" sz="2400" dirty="0" err="1" smtClean="0"/>
              <a:t>gde</a:t>
            </a:r>
            <a:r>
              <a:rPr lang="en-US" sz="2400" dirty="0" smtClean="0"/>
              <a:t> je </a:t>
            </a:r>
            <a:r>
              <a:rPr lang="en-US" sz="2400" dirty="0" err="1" smtClean="0"/>
              <a:t>povoljnije</a:t>
            </a:r>
            <a:r>
              <a:rPr lang="en-US" sz="2400" dirty="0" smtClean="0"/>
              <a:t> </a:t>
            </a:r>
            <a:r>
              <a:rPr lang="en-US" sz="2400" dirty="0" err="1" smtClean="0"/>
              <a:t>postizanje</a:t>
            </a:r>
            <a:r>
              <a:rPr lang="en-US" sz="2400" dirty="0" smtClean="0"/>
              <a:t> min </a:t>
            </a:r>
            <a:r>
              <a:rPr lang="en-US" sz="2400" dirty="0" err="1" smtClean="0"/>
              <a:t>vrednosti</a:t>
            </a:r>
            <a:r>
              <a:rPr lang="en-US" sz="2400" dirty="0" smtClean="0"/>
              <a:t> </a:t>
            </a:r>
            <a:r>
              <a:rPr lang="en-US" sz="2400" dirty="0" err="1" smtClean="0"/>
              <a:t>transformacija</a:t>
            </a:r>
            <a:r>
              <a:rPr lang="en-US" sz="2400" dirty="0" smtClean="0"/>
              <a:t> je </a:t>
            </a:r>
            <a:r>
              <a:rPr lang="en-US" sz="2400" dirty="0" err="1" smtClean="0"/>
              <a:t>sledeća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4574" y="3344606"/>
            <a:ext cx="1803925" cy="8151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18135" y="5402367"/>
            <a:ext cx="57779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dirty="0" smtClean="0"/>
              <a:t>Ukupna ocena alternative j (Oj) iznosi: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8255" y="5279709"/>
            <a:ext cx="1803925" cy="76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9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258" y="1"/>
            <a:ext cx="10018713" cy="998806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PRIMENA MODELA NA  DV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2x400</a:t>
            </a:r>
            <a:r>
              <a:rPr lang="en-US" sz="3200" b="1" dirty="0"/>
              <a:t> kV </a:t>
            </a:r>
            <a:r>
              <a:rPr lang="en-US" sz="3200" b="1" dirty="0" err="1"/>
              <a:t>Pančevo</a:t>
            </a:r>
            <a:r>
              <a:rPr lang="en-US" sz="3200" b="1" dirty="0"/>
              <a:t> </a:t>
            </a:r>
            <a:r>
              <a:rPr lang="sr-Latn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b="1" dirty="0" smtClean="0"/>
              <a:t>– </a:t>
            </a:r>
            <a:r>
              <a:rPr lang="en-US" sz="3200" b="1" dirty="0" err="1"/>
              <a:t>rumunska</a:t>
            </a:r>
            <a:r>
              <a:rPr lang="en-US" sz="3200" b="1" dirty="0"/>
              <a:t> </a:t>
            </a:r>
            <a:r>
              <a:rPr lang="en-US" sz="3200" b="1" dirty="0" err="1"/>
              <a:t>granica</a:t>
            </a:r>
            <a:endParaRPr lang="en-US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2583765" y="998807"/>
            <a:ext cx="91162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Analizom</a:t>
            </a:r>
            <a:r>
              <a:rPr lang="en-US" sz="2400" dirty="0" smtClean="0"/>
              <a:t> je </a:t>
            </a:r>
            <a:r>
              <a:rPr lang="en-US" sz="2400" dirty="0" err="1" smtClean="0"/>
              <a:t>izvršeno</a:t>
            </a:r>
            <a:r>
              <a:rPr lang="en-US" sz="2400" dirty="0" smtClean="0"/>
              <a:t> </a:t>
            </a:r>
            <a:r>
              <a:rPr lang="en-US" sz="2400" dirty="0" err="1" smtClean="0"/>
              <a:t>poređenje</a:t>
            </a:r>
            <a:r>
              <a:rPr lang="en-US" sz="2400" dirty="0" smtClean="0"/>
              <a:t> 3 </a:t>
            </a:r>
            <a:r>
              <a:rPr lang="en-US" sz="2400" dirty="0" err="1" smtClean="0"/>
              <a:t>različita</a:t>
            </a:r>
            <a:r>
              <a:rPr lang="en-US" sz="2400" dirty="0" smtClean="0"/>
              <a:t> </a:t>
            </a:r>
            <a:r>
              <a:rPr lang="en-US" sz="2400" dirty="0" err="1" smtClean="0"/>
              <a:t>tipa</a:t>
            </a:r>
            <a:r>
              <a:rPr lang="en-US" sz="2400" dirty="0" smtClean="0"/>
              <a:t> </a:t>
            </a:r>
            <a:r>
              <a:rPr lang="en-US" sz="2400" dirty="0" err="1" smtClean="0"/>
              <a:t>dvosistemskih</a:t>
            </a:r>
            <a:r>
              <a:rPr lang="en-US" sz="2400" dirty="0" smtClean="0"/>
              <a:t> </a:t>
            </a:r>
            <a:r>
              <a:rPr lang="en-US" sz="2400" dirty="0" err="1" smtClean="0"/>
              <a:t>stubova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to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primeru</a:t>
            </a:r>
            <a:r>
              <a:rPr lang="en-US" sz="2400" dirty="0" smtClean="0"/>
              <a:t> </a:t>
            </a:r>
            <a:r>
              <a:rPr lang="en-US" sz="2400" dirty="0" err="1" smtClean="0"/>
              <a:t>nosećeg</a:t>
            </a:r>
            <a:r>
              <a:rPr lang="en-US" sz="2400" dirty="0" smtClean="0"/>
              <a:t> </a:t>
            </a:r>
            <a:r>
              <a:rPr lang="en-US" sz="2400" dirty="0" err="1" smtClean="0"/>
              <a:t>stuba</a:t>
            </a:r>
            <a:r>
              <a:rPr lang="en-US" sz="2400" dirty="0" smtClean="0"/>
              <a:t> </a:t>
            </a:r>
            <a:r>
              <a:rPr lang="en-US" sz="2400" dirty="0" err="1" smtClean="0"/>
              <a:t>visine</a:t>
            </a:r>
            <a:r>
              <a:rPr lang="en-US" sz="2400" dirty="0" smtClean="0"/>
              <a:t> 34m, </a:t>
            </a:r>
            <a:r>
              <a:rPr lang="en-US" sz="2400" dirty="0" err="1" smtClean="0"/>
              <a:t>koji</a:t>
            </a:r>
            <a:r>
              <a:rPr lang="en-US" sz="2400" dirty="0" smtClean="0"/>
              <a:t> je </a:t>
            </a:r>
            <a:r>
              <a:rPr lang="en-US" sz="2400" dirty="0" err="1" smtClean="0"/>
              <a:t>najčešće</a:t>
            </a:r>
            <a:r>
              <a:rPr lang="en-US" sz="2400" dirty="0" smtClean="0"/>
              <a:t> </a:t>
            </a:r>
            <a:r>
              <a:rPr lang="en-US" sz="2400" dirty="0" err="1" smtClean="0"/>
              <a:t>primenjivan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dalekovodima</a:t>
            </a:r>
            <a:r>
              <a:rPr lang="en-US" sz="2400" dirty="0" smtClean="0"/>
              <a:t>, a </a:t>
            </a:r>
            <a:r>
              <a:rPr lang="en-US" sz="2400" dirty="0" err="1" smtClean="0"/>
              <a:t>razmatrane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sledeće</a:t>
            </a:r>
            <a:r>
              <a:rPr lang="en-US" sz="2400" dirty="0" smtClean="0"/>
              <a:t> </a:t>
            </a:r>
            <a:r>
              <a:rPr lang="en-US" sz="2400" dirty="0" err="1" smtClean="0"/>
              <a:t>konfiguracije</a:t>
            </a:r>
            <a:r>
              <a:rPr lang="en-US" sz="2400" dirty="0" smtClean="0"/>
              <a:t> </a:t>
            </a:r>
            <a:r>
              <a:rPr lang="en-US" sz="2400" dirty="0" err="1" smtClean="0"/>
              <a:t>stubova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1.	</a:t>
            </a:r>
            <a:r>
              <a:rPr lang="en-US" sz="2400" dirty="0" err="1" smtClean="0"/>
              <a:t>Noseći</a:t>
            </a:r>
            <a:r>
              <a:rPr lang="en-US" sz="2400" dirty="0" smtClean="0"/>
              <a:t> stub tip A (Bure)</a:t>
            </a:r>
          </a:p>
          <a:p>
            <a:r>
              <a:rPr lang="en-US" sz="2400" dirty="0" smtClean="0"/>
              <a:t>2.	</a:t>
            </a:r>
            <a:r>
              <a:rPr lang="en-US" sz="2400" dirty="0" err="1" smtClean="0"/>
              <a:t>Noseći</a:t>
            </a:r>
            <a:r>
              <a:rPr lang="en-US" sz="2400" dirty="0" smtClean="0"/>
              <a:t> stub tip B (</a:t>
            </a:r>
            <a:r>
              <a:rPr lang="en-US" sz="2400" dirty="0" err="1" smtClean="0"/>
              <a:t>Donau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3.	</a:t>
            </a:r>
            <a:r>
              <a:rPr lang="en-US" sz="2400" dirty="0" err="1" smtClean="0"/>
              <a:t>Noseći</a:t>
            </a:r>
            <a:r>
              <a:rPr lang="en-US" sz="2400" dirty="0" smtClean="0"/>
              <a:t> stub tip C (Ram)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328726" y="3610094"/>
            <a:ext cx="7273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b="1" dirty="0" err="1"/>
              <a:t>K</a:t>
            </a:r>
            <a:r>
              <a:rPr lang="en-US" sz="2800" b="1" dirty="0" err="1" smtClean="0"/>
              <a:t>arakteristični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kriterijumi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dobijene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vrednosti</a:t>
            </a:r>
            <a:endParaRPr lang="en-US" sz="28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752541"/>
              </p:ext>
            </p:extLst>
          </p:nvPr>
        </p:nvGraphicFramePr>
        <p:xfrm>
          <a:off x="2626614" y="4436276"/>
          <a:ext cx="8627541" cy="2161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5847"/>
                <a:gridCol w="2875847"/>
                <a:gridCol w="2875847"/>
              </a:tblGrid>
              <a:tr h="6250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 stuba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Težina čelične konstrukcije (t)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Zauzeće tla u osnovi stuba (m2)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2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 A</a:t>
                      </a:r>
                      <a:r>
                        <a:rPr lang="hr-H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(BURE)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10x10 = 100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2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 B</a:t>
                      </a:r>
                      <a:r>
                        <a:rPr lang="hr-H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(DONAU)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10x10 = 100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21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 C</a:t>
                      </a:r>
                      <a:r>
                        <a:rPr lang="hr-H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(RAM)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19.6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3x14  = 42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91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314" y="0"/>
            <a:ext cx="7437765" cy="74987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003653"/>
              </p:ext>
            </p:extLst>
          </p:nvPr>
        </p:nvGraphicFramePr>
        <p:xfrm>
          <a:off x="2327422" y="632675"/>
          <a:ext cx="8589108" cy="1671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4554"/>
                <a:gridCol w="4294554"/>
              </a:tblGrid>
              <a:tr h="4179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C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 stuba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Širina koridora (m)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79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C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 A (Bure)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2x33.5=67.0m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79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C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 B (Donau)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2x38.2=76.4m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79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C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 C </a:t>
                      </a:r>
                      <a:r>
                        <a:rPr lang="sr-Latn-CS" sz="2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Ram</a:t>
                      </a:r>
                      <a:r>
                        <a:rPr lang="sr-Latn-CS" sz="24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2x35.2=70.4m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17212"/>
              </p:ext>
            </p:extLst>
          </p:nvPr>
        </p:nvGraphicFramePr>
        <p:xfrm>
          <a:off x="2327422" y="2548465"/>
          <a:ext cx="8589108" cy="1728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277"/>
                <a:gridCol w="2147277"/>
                <a:gridCol w="2147277"/>
                <a:gridCol w="2147277"/>
              </a:tblGrid>
              <a:tr h="8580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 stuba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 A (Bure)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 B (Donau)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 C (Ram)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50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 (kV/m)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4.994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4.437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5.140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50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 </a:t>
                      </a:r>
                      <a:r>
                        <a:rPr lang="sr-Cyrl-C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sr-Cyrl-C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sr-Cyrl-C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21.66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23.72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36.50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327422" y="5069164"/>
            <a:ext cx="48752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a)	najpovoljniji </a:t>
            </a:r>
            <a:r>
              <a:rPr lang="en-US" sz="2400" dirty="0" err="1" smtClean="0"/>
              <a:t>redosled</a:t>
            </a:r>
            <a:r>
              <a:rPr lang="en-US" sz="2400" dirty="0" smtClean="0"/>
              <a:t> </a:t>
            </a:r>
            <a:r>
              <a:rPr lang="en-US" sz="2400" dirty="0" err="1" smtClean="0"/>
              <a:t>faza</a:t>
            </a:r>
            <a:r>
              <a:rPr lang="en-US" sz="2400" dirty="0" smtClean="0"/>
              <a:t> </a:t>
            </a:r>
            <a:r>
              <a:rPr lang="en-US" sz="2400" dirty="0" err="1" smtClean="0"/>
              <a:t>oba</a:t>
            </a:r>
            <a:r>
              <a:rPr lang="en-US" sz="2400" dirty="0" smtClean="0"/>
              <a:t> </a:t>
            </a:r>
            <a:r>
              <a:rPr lang="en-US" sz="2400" dirty="0" err="1" smtClean="0"/>
              <a:t>sistema</a:t>
            </a:r>
            <a:endParaRPr lang="en-US" sz="2400" dirty="0" smtClean="0"/>
          </a:p>
          <a:p>
            <a:r>
              <a:rPr lang="en-US" sz="2400" dirty="0" smtClean="0"/>
              <a:t>b)	</a:t>
            </a:r>
            <a:r>
              <a:rPr lang="en-US" sz="2400" dirty="0" err="1" smtClean="0"/>
              <a:t>visina</a:t>
            </a:r>
            <a:r>
              <a:rPr lang="en-US" sz="2400" dirty="0" smtClean="0"/>
              <a:t> </a:t>
            </a:r>
            <a:r>
              <a:rPr lang="en-US" sz="2400" dirty="0" err="1" smtClean="0"/>
              <a:t>provodnika</a:t>
            </a:r>
            <a:r>
              <a:rPr lang="en-US" sz="2400" dirty="0" smtClean="0"/>
              <a:t> od </a:t>
            </a:r>
            <a:r>
              <a:rPr lang="en-US" sz="2400" dirty="0" err="1" smtClean="0"/>
              <a:t>tla</a:t>
            </a:r>
            <a:r>
              <a:rPr lang="en-US" sz="2400" dirty="0" smtClean="0"/>
              <a:t> 12m</a:t>
            </a:r>
          </a:p>
          <a:p>
            <a:r>
              <a:rPr lang="en-US" sz="2400" dirty="0" smtClean="0"/>
              <a:t>c)	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visini</a:t>
            </a:r>
            <a:r>
              <a:rPr lang="en-US" sz="2400" dirty="0" smtClean="0"/>
              <a:t> 1,8m od </a:t>
            </a:r>
            <a:r>
              <a:rPr lang="en-US" sz="2400" dirty="0" err="1" smtClean="0"/>
              <a:t>tla</a:t>
            </a:r>
            <a:endParaRPr lang="en-US" sz="24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6935372" y="5069164"/>
            <a:ext cx="525662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d)	</a:t>
            </a:r>
            <a:r>
              <a:rPr lang="en-US" sz="2400" dirty="0" err="1" smtClean="0"/>
              <a:t>temperatura</a:t>
            </a:r>
            <a:r>
              <a:rPr lang="en-US" sz="2400" dirty="0" smtClean="0"/>
              <a:t> </a:t>
            </a:r>
            <a:r>
              <a:rPr lang="en-US" sz="2400" dirty="0" err="1" smtClean="0"/>
              <a:t>provodnika</a:t>
            </a:r>
            <a:r>
              <a:rPr lang="en-US" sz="2400" dirty="0" smtClean="0"/>
              <a:t> </a:t>
            </a:r>
            <a:r>
              <a:rPr lang="en-US" sz="2400" dirty="0" smtClean="0"/>
              <a:t>+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r>
              <a:rPr lang="en-US" sz="2800" dirty="0" smtClean="0"/>
              <a:t>0</a:t>
            </a:r>
            <a:r>
              <a:rPr lang="en-US" sz="2400" dirty="0" smtClean="0"/>
              <a:t>C</a:t>
            </a:r>
          </a:p>
          <a:p>
            <a:r>
              <a:rPr lang="en-US" sz="2400" dirty="0" smtClean="0"/>
              <a:t>e)	</a:t>
            </a:r>
            <a:r>
              <a:rPr lang="en-US" sz="2400" dirty="0" err="1" smtClean="0"/>
              <a:t>napon</a:t>
            </a:r>
            <a:r>
              <a:rPr lang="en-US" sz="2400" dirty="0" smtClean="0"/>
              <a:t> 420 kV</a:t>
            </a:r>
          </a:p>
          <a:p>
            <a:r>
              <a:rPr lang="en-US" sz="2400" dirty="0" smtClean="0"/>
              <a:t>f</a:t>
            </a:r>
            <a:r>
              <a:rPr lang="en-US" sz="2400" dirty="0" smtClean="0"/>
              <a:t>)	</a:t>
            </a:r>
            <a:r>
              <a:rPr lang="en-US" sz="2400" dirty="0" err="1" smtClean="0"/>
              <a:t>maximalna</a:t>
            </a:r>
            <a:r>
              <a:rPr lang="en-US" sz="2400" dirty="0" smtClean="0"/>
              <a:t> </a:t>
            </a:r>
            <a:r>
              <a:rPr lang="en-US" sz="2400" dirty="0" err="1" smtClean="0"/>
              <a:t>struja</a:t>
            </a:r>
            <a:r>
              <a:rPr lang="en-US" sz="2400" dirty="0" smtClean="0"/>
              <a:t> 1940 A 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3442268" y="4438223"/>
            <a:ext cx="6986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EM </a:t>
            </a:r>
            <a:r>
              <a:rPr lang="en-US" sz="2800" b="1" dirty="0" err="1" smtClean="0"/>
              <a:t>polje</a:t>
            </a:r>
            <a:r>
              <a:rPr lang="en-US" sz="2800" b="1" dirty="0" smtClean="0"/>
              <a:t> je </a:t>
            </a:r>
            <a:r>
              <a:rPr lang="en-US" sz="2800" b="1" dirty="0" err="1" smtClean="0"/>
              <a:t>sračunato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sledećim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uslovima</a:t>
            </a:r>
            <a:r>
              <a:rPr lang="en-US" sz="2800" b="1" dirty="0" smtClean="0"/>
              <a:t>: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7009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314" y="0"/>
            <a:ext cx="7437765" cy="74987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74054"/>
              </p:ext>
            </p:extLst>
          </p:nvPr>
        </p:nvGraphicFramePr>
        <p:xfrm>
          <a:off x="2032000" y="719664"/>
          <a:ext cx="8771988" cy="1037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2997"/>
                <a:gridCol w="2192997"/>
                <a:gridCol w="2192997"/>
                <a:gridCol w="2192997"/>
              </a:tblGrid>
              <a:tr h="5745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 stuba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 A (Bure)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 B (Donau)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Tip C (Ram)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3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Nivo buke (dB)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56.61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58.67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2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49.62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032000" y="1757356"/>
            <a:ext cx="9101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Nivo</a:t>
            </a:r>
            <a:r>
              <a:rPr lang="en-US" sz="2800" dirty="0" smtClean="0"/>
              <a:t> buke je </a:t>
            </a:r>
            <a:r>
              <a:rPr lang="en-US" sz="2800" dirty="0" err="1" smtClean="0"/>
              <a:t>sračunat</a:t>
            </a:r>
            <a:r>
              <a:rPr lang="en-US" sz="2800" dirty="0" smtClean="0"/>
              <a:t> </a:t>
            </a:r>
            <a:r>
              <a:rPr lang="en-US" sz="2800" dirty="0" err="1" smtClean="0"/>
              <a:t>pri</a:t>
            </a:r>
            <a:r>
              <a:rPr lang="en-US" sz="2800" dirty="0" smtClean="0"/>
              <a:t> </a:t>
            </a:r>
            <a:r>
              <a:rPr lang="en-US" sz="2800" dirty="0" err="1" smtClean="0"/>
              <a:t>kiši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rastojanju</a:t>
            </a:r>
            <a:r>
              <a:rPr lang="en-US" sz="2800" dirty="0" smtClean="0"/>
              <a:t> 1,0m od </a:t>
            </a:r>
            <a:r>
              <a:rPr lang="en-US" sz="2800" dirty="0" err="1" smtClean="0"/>
              <a:t>provodnika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575952" y="2477020"/>
            <a:ext cx="96160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2800" dirty="0" smtClean="0"/>
              <a:t>S</a:t>
            </a:r>
            <a:r>
              <a:rPr lang="en-US" sz="2800" dirty="0" smtClean="0"/>
              <a:t>tub Tip B (</a:t>
            </a:r>
            <a:r>
              <a:rPr lang="en-US" sz="2800" dirty="0" err="1" smtClean="0"/>
              <a:t>Donau</a:t>
            </a:r>
            <a:r>
              <a:rPr lang="en-US" sz="2800" dirty="0" smtClean="0"/>
              <a:t>), </a:t>
            </a:r>
            <a:r>
              <a:rPr lang="en-US" sz="2800" dirty="0" err="1" smtClean="0"/>
              <a:t>ima</a:t>
            </a:r>
            <a:r>
              <a:rPr lang="en-US" sz="2800" dirty="0" smtClean="0"/>
              <a:t> </a:t>
            </a:r>
            <a:r>
              <a:rPr lang="en-US" sz="2800" dirty="0" err="1" smtClean="0"/>
              <a:t>najmanju</a:t>
            </a:r>
            <a:r>
              <a:rPr lang="en-US" sz="2800" dirty="0" smtClean="0"/>
              <a:t> </a:t>
            </a:r>
            <a:r>
              <a:rPr lang="en-US" sz="2800" dirty="0" err="1" smtClean="0"/>
              <a:t>vrednost</a:t>
            </a:r>
            <a:r>
              <a:rPr lang="en-US" sz="2800" dirty="0" smtClean="0"/>
              <a:t> </a:t>
            </a:r>
            <a:r>
              <a:rPr lang="en-US" sz="2800" dirty="0" err="1" smtClean="0"/>
              <a:t>električnog</a:t>
            </a:r>
            <a:r>
              <a:rPr lang="en-US" sz="2800" dirty="0" smtClean="0"/>
              <a:t> </a:t>
            </a:r>
            <a:r>
              <a:rPr lang="en-US" sz="2800" dirty="0" err="1" smtClean="0"/>
              <a:t>polja</a:t>
            </a:r>
            <a:r>
              <a:rPr lang="sr-Latn-RS" sz="2800" dirty="0" smtClean="0"/>
              <a:t> </a:t>
            </a:r>
            <a:r>
              <a:rPr lang="en-US" sz="2800" dirty="0" smtClean="0"/>
              <a:t> </a:t>
            </a:r>
            <a:r>
              <a:rPr lang="sr-Latn-RS" sz="2800" dirty="0" smtClean="0"/>
              <a:t> </a:t>
            </a:r>
            <a:r>
              <a:rPr lang="en-US" sz="2800" dirty="0" smtClean="0"/>
              <a:t> </a:t>
            </a:r>
            <a:endParaRPr lang="sr-Latn-R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Latn-RS" sz="2800" dirty="0" smtClean="0"/>
              <a:t>S</a:t>
            </a:r>
            <a:r>
              <a:rPr lang="en-US" sz="2800" dirty="0" smtClean="0"/>
              <a:t>tub Tip A (Bure) </a:t>
            </a:r>
            <a:r>
              <a:rPr lang="en-US" sz="2800" dirty="0" err="1" smtClean="0"/>
              <a:t>ima</a:t>
            </a:r>
            <a:r>
              <a:rPr lang="en-US" sz="2800" dirty="0" smtClean="0"/>
              <a:t> </a:t>
            </a:r>
            <a:r>
              <a:rPr lang="en-US" sz="2800" dirty="0" err="1" smtClean="0"/>
              <a:t>najmanju</a:t>
            </a:r>
            <a:r>
              <a:rPr lang="en-US" sz="2800" dirty="0" smtClean="0"/>
              <a:t> </a:t>
            </a:r>
            <a:r>
              <a:rPr lang="en-US" sz="2800" dirty="0" err="1" smtClean="0"/>
              <a:t>vrednost</a:t>
            </a:r>
            <a:r>
              <a:rPr lang="en-US" sz="2800" dirty="0" smtClean="0"/>
              <a:t> </a:t>
            </a:r>
            <a:r>
              <a:rPr lang="en-US" sz="2800" dirty="0" err="1" smtClean="0"/>
              <a:t>magnetnog</a:t>
            </a:r>
            <a:r>
              <a:rPr lang="en-US" sz="2800" dirty="0" smtClean="0"/>
              <a:t> </a:t>
            </a:r>
            <a:r>
              <a:rPr lang="en-US" sz="2800" dirty="0" err="1" smtClean="0"/>
              <a:t>polja</a:t>
            </a:r>
            <a:r>
              <a:rPr lang="sr-Latn-RS" sz="2800" dirty="0" smtClean="0"/>
              <a:t> </a:t>
            </a:r>
            <a:r>
              <a:rPr lang="en-US" sz="2800" dirty="0" smtClean="0"/>
              <a:t> </a:t>
            </a:r>
            <a:endParaRPr lang="sr-Latn-R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/>
              <a:t>Najniži</a:t>
            </a:r>
            <a:r>
              <a:rPr lang="en-US" sz="2800" dirty="0" smtClean="0"/>
              <a:t> </a:t>
            </a:r>
            <a:r>
              <a:rPr lang="en-US" sz="2800" dirty="0" err="1" smtClean="0"/>
              <a:t>nivo</a:t>
            </a:r>
            <a:r>
              <a:rPr lang="en-US" sz="2800" dirty="0" smtClean="0"/>
              <a:t> buke </a:t>
            </a:r>
            <a:r>
              <a:rPr lang="en-US" sz="2800" dirty="0" err="1" smtClean="0"/>
              <a:t>će</a:t>
            </a:r>
            <a:r>
              <a:rPr lang="en-US" sz="2800" dirty="0" smtClean="0"/>
              <a:t> </a:t>
            </a:r>
            <a:r>
              <a:rPr lang="en-US" sz="2800" dirty="0" err="1" smtClean="0"/>
              <a:t>obezbediti</a:t>
            </a:r>
            <a:r>
              <a:rPr lang="en-US" sz="2800" dirty="0" smtClean="0"/>
              <a:t> stub </a:t>
            </a:r>
            <a:r>
              <a:rPr lang="en-US" sz="2800" dirty="0" err="1" smtClean="0"/>
              <a:t>tipa</a:t>
            </a:r>
            <a:r>
              <a:rPr lang="en-US" sz="2800" dirty="0" smtClean="0"/>
              <a:t> C</a:t>
            </a:r>
            <a:r>
              <a:rPr lang="sr-Latn-RS" sz="2800" dirty="0" smtClean="0"/>
              <a:t> </a:t>
            </a:r>
            <a:r>
              <a:rPr lang="en-US" sz="2800" dirty="0" smtClean="0"/>
              <a:t> </a:t>
            </a:r>
            <a:endParaRPr lang="sr-Latn-R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/>
              <a:t>Koridor</a:t>
            </a:r>
            <a:r>
              <a:rPr lang="en-US" sz="2800" dirty="0" smtClean="0"/>
              <a:t> </a:t>
            </a:r>
            <a:r>
              <a:rPr lang="en-US" sz="2800" dirty="0" err="1" smtClean="0"/>
              <a:t>će</a:t>
            </a:r>
            <a:r>
              <a:rPr lang="en-US" sz="2800" dirty="0" smtClean="0"/>
              <a:t> </a:t>
            </a:r>
            <a:r>
              <a:rPr lang="en-US" sz="2800" dirty="0" err="1" smtClean="0"/>
              <a:t>biti</a:t>
            </a:r>
            <a:r>
              <a:rPr lang="en-US" sz="2800" dirty="0" smtClean="0"/>
              <a:t> </a:t>
            </a:r>
            <a:r>
              <a:rPr lang="en-US" sz="2800" dirty="0" err="1" smtClean="0"/>
              <a:t>najmanjih</a:t>
            </a:r>
            <a:r>
              <a:rPr lang="en-US" sz="2800" dirty="0" smtClean="0"/>
              <a:t> </a:t>
            </a:r>
            <a:r>
              <a:rPr lang="en-US" sz="2800" dirty="0" err="1" smtClean="0"/>
              <a:t>dimenzija</a:t>
            </a:r>
            <a:r>
              <a:rPr lang="en-US" sz="2800" dirty="0" smtClean="0"/>
              <a:t> </a:t>
            </a:r>
            <a:r>
              <a:rPr lang="sr-Latn-RS" sz="2800" dirty="0" smtClean="0"/>
              <a:t>primenom </a:t>
            </a:r>
            <a:r>
              <a:rPr lang="en-US" sz="2800" dirty="0" smtClean="0"/>
              <a:t>stub</a:t>
            </a:r>
            <a:r>
              <a:rPr lang="sr-Latn-RS" sz="2800" dirty="0" smtClean="0"/>
              <a:t>a</a:t>
            </a:r>
            <a:r>
              <a:rPr lang="en-US" sz="2800" dirty="0" smtClean="0"/>
              <a:t> </a:t>
            </a:r>
            <a:r>
              <a:rPr lang="en-US" sz="2800" dirty="0" err="1" smtClean="0"/>
              <a:t>tipa</a:t>
            </a:r>
            <a:r>
              <a:rPr lang="en-US" sz="2800" dirty="0" smtClean="0"/>
              <a:t> A</a:t>
            </a:r>
            <a:r>
              <a:rPr lang="sr-Latn-RS" sz="28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/>
              <a:t>Zauzeće</a:t>
            </a:r>
            <a:r>
              <a:rPr lang="en-US" sz="2800" dirty="0" smtClean="0"/>
              <a:t> u </a:t>
            </a:r>
            <a:r>
              <a:rPr lang="en-US" sz="2800" dirty="0" err="1" smtClean="0"/>
              <a:t>osnovi</a:t>
            </a:r>
            <a:r>
              <a:rPr lang="en-US" sz="2800" dirty="0" smtClean="0"/>
              <a:t> je </a:t>
            </a:r>
            <a:r>
              <a:rPr lang="en-US" sz="2800" dirty="0" err="1" smtClean="0"/>
              <a:t>najmanje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tip C</a:t>
            </a:r>
            <a:r>
              <a:rPr lang="sr-Latn-RS" sz="28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/>
              <a:t>Najmanja</a:t>
            </a:r>
            <a:r>
              <a:rPr lang="en-US" sz="2800" dirty="0" smtClean="0"/>
              <a:t> </a:t>
            </a:r>
            <a:r>
              <a:rPr lang="en-US" sz="2800" dirty="0" err="1" smtClean="0"/>
              <a:t>količina</a:t>
            </a:r>
            <a:r>
              <a:rPr lang="en-US" sz="2800" dirty="0" smtClean="0"/>
              <a:t> </a:t>
            </a:r>
            <a:r>
              <a:rPr lang="en-US" sz="2800" dirty="0" err="1" smtClean="0"/>
              <a:t>čelika</a:t>
            </a:r>
            <a:r>
              <a:rPr lang="en-US" sz="2800" dirty="0" smtClean="0"/>
              <a:t> je </a:t>
            </a:r>
            <a:r>
              <a:rPr lang="en-US" sz="2800" dirty="0" err="1" smtClean="0"/>
              <a:t>potrebna</a:t>
            </a:r>
            <a:r>
              <a:rPr lang="en-US" sz="2800" dirty="0" smtClean="0"/>
              <a:t> </a:t>
            </a:r>
            <a:r>
              <a:rPr lang="en-US" sz="2800" dirty="0" err="1" smtClean="0"/>
              <a:t>za</a:t>
            </a:r>
            <a:r>
              <a:rPr lang="en-US" sz="2800" dirty="0" smtClean="0"/>
              <a:t> </a:t>
            </a:r>
            <a:r>
              <a:rPr lang="en-US" sz="2800" dirty="0" err="1" smtClean="0"/>
              <a:t>izgradnju</a:t>
            </a:r>
            <a:r>
              <a:rPr lang="en-US" sz="2800" dirty="0" smtClean="0"/>
              <a:t> </a:t>
            </a:r>
            <a:r>
              <a:rPr lang="en-US" sz="2800" dirty="0" err="1" smtClean="0"/>
              <a:t>voda</a:t>
            </a:r>
            <a:r>
              <a:rPr lang="en-US" sz="2800" dirty="0" smtClean="0"/>
              <a:t> </a:t>
            </a:r>
            <a:r>
              <a:rPr lang="en-US" sz="2800" dirty="0" err="1" smtClean="0"/>
              <a:t>primenom</a:t>
            </a:r>
            <a:r>
              <a:rPr lang="en-US" sz="2800" dirty="0" smtClean="0"/>
              <a:t> </a:t>
            </a:r>
            <a:r>
              <a:rPr lang="en-US" sz="2800" dirty="0" err="1" smtClean="0"/>
              <a:t>stuba</a:t>
            </a:r>
            <a:r>
              <a:rPr lang="en-US" sz="2800" dirty="0" smtClean="0"/>
              <a:t> </a:t>
            </a:r>
            <a:r>
              <a:rPr lang="en-US" sz="2800" dirty="0" err="1" smtClean="0"/>
              <a:t>tipa</a:t>
            </a:r>
            <a:r>
              <a:rPr lang="en-US" sz="2800" dirty="0" smtClean="0"/>
              <a:t> A</a:t>
            </a:r>
            <a:r>
              <a:rPr lang="sr-Latn-RS" sz="2800" dirty="0" smtClean="0"/>
              <a:t> </a:t>
            </a:r>
            <a:endParaRPr lang="en-US" sz="2800" dirty="0" smtClean="0"/>
          </a:p>
          <a:p>
            <a:r>
              <a:rPr lang="en-US" sz="2800" b="1" dirty="0" err="1" smtClean="0"/>
              <a:t>Evidentna</a:t>
            </a:r>
            <a:r>
              <a:rPr lang="en-US" sz="2800" b="1" dirty="0" smtClean="0"/>
              <a:t> je </a:t>
            </a:r>
            <a:r>
              <a:rPr lang="en-US" sz="2800" b="1" dirty="0" err="1" smtClean="0"/>
              <a:t>suprotstavljenot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ekstremnih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funkcija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tj</a:t>
            </a:r>
            <a:r>
              <a:rPr lang="en-US" sz="2800" b="1" dirty="0" smtClean="0"/>
              <a:t>. </a:t>
            </a:r>
            <a:r>
              <a:rPr lang="en-US" sz="2800" b="1" dirty="0" err="1" smtClean="0"/>
              <a:t>različiti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stubovi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različitim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kriterijumima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najprihvatljiviji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979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22144" y="0"/>
            <a:ext cx="7859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/>
              <a:t>Uporedni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prikaz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vrednosti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analiziranih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kriterijuma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2" y="677965"/>
            <a:ext cx="12173828" cy="549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0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13973" y="0"/>
            <a:ext cx="10018713" cy="53808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dirty="0" err="1" smtClean="0"/>
              <a:t>Vrednovanje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alternativa</a:t>
            </a:r>
            <a:endParaRPr lang="en-US" sz="32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449030"/>
              </p:ext>
            </p:extLst>
          </p:nvPr>
        </p:nvGraphicFramePr>
        <p:xfrm>
          <a:off x="2940148" y="715340"/>
          <a:ext cx="849253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269"/>
                <a:gridCol w="42462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40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Grupa kriterijuma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Koeficijent  W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40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40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40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413974" y="2384603"/>
            <a:ext cx="100187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/>
              <a:t>Blaga</a:t>
            </a:r>
            <a:r>
              <a:rPr lang="en-US" sz="2400" dirty="0" smtClean="0"/>
              <a:t> </a:t>
            </a:r>
            <a:r>
              <a:rPr lang="en-US" sz="2400" b="1" dirty="0" err="1" smtClean="0"/>
              <a:t>preferenca</a:t>
            </a:r>
            <a:r>
              <a:rPr lang="en-US" sz="2400" dirty="0" smtClean="0"/>
              <a:t> je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strani</a:t>
            </a:r>
            <a:r>
              <a:rPr lang="en-US" sz="2400" dirty="0" smtClean="0"/>
              <a:t> </a:t>
            </a:r>
            <a:r>
              <a:rPr lang="en-US" sz="2400" dirty="0" err="1" smtClean="0"/>
              <a:t>socijalnih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ekoloških</a:t>
            </a:r>
            <a:r>
              <a:rPr lang="en-US" sz="2400" dirty="0" smtClean="0"/>
              <a:t> </a:t>
            </a:r>
            <a:r>
              <a:rPr lang="en-US" sz="2400" dirty="0" err="1" smtClean="0"/>
              <a:t>uticaja</a:t>
            </a:r>
            <a:r>
              <a:rPr lang="en-US" sz="2400" dirty="0" smtClean="0"/>
              <a:t>. </a:t>
            </a:r>
            <a:r>
              <a:rPr lang="en-US" sz="2400" dirty="0" err="1" smtClean="0"/>
              <a:t>Razlog</a:t>
            </a:r>
            <a:r>
              <a:rPr lang="en-US" sz="2400" dirty="0" smtClean="0"/>
              <a:t> je </a:t>
            </a:r>
            <a:r>
              <a:rPr lang="en-US" sz="2400" dirty="0" err="1" smtClean="0"/>
              <a:t>svakako</a:t>
            </a:r>
            <a:r>
              <a:rPr lang="en-US" sz="2400" dirty="0" smtClean="0"/>
              <a:t> </a:t>
            </a:r>
            <a:r>
              <a:rPr lang="en-US" sz="2400" b="1" dirty="0" err="1" smtClean="0"/>
              <a:t>porast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stepena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razvoja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ekološke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svesti</a:t>
            </a:r>
            <a:r>
              <a:rPr lang="en-US" sz="2400" b="1" dirty="0" smtClean="0"/>
              <a:t> </a:t>
            </a:r>
            <a:r>
              <a:rPr lang="en-US" sz="2400" dirty="0" smtClean="0"/>
              <a:t>u </a:t>
            </a:r>
            <a:r>
              <a:rPr lang="en-US" sz="2400" dirty="0" err="1" smtClean="0"/>
              <a:t>društvu</a:t>
            </a:r>
            <a:r>
              <a:rPr lang="en-US" sz="2400" dirty="0" smtClean="0"/>
              <a:t>. </a:t>
            </a:r>
            <a:r>
              <a:rPr lang="en-US" sz="2400" dirty="0" err="1" smtClean="0"/>
              <a:t>Ovi</a:t>
            </a:r>
            <a:r>
              <a:rPr lang="en-US" sz="2400" dirty="0" smtClean="0"/>
              <a:t> </a:t>
            </a:r>
            <a:r>
              <a:rPr lang="en-US" sz="2400" dirty="0" err="1" smtClean="0"/>
              <a:t>kriterijumi</a:t>
            </a:r>
            <a:r>
              <a:rPr lang="en-US" sz="2400" dirty="0" smtClean="0"/>
              <a:t> </a:t>
            </a:r>
            <a:r>
              <a:rPr lang="en-US" sz="2400" dirty="0" err="1" smtClean="0"/>
              <a:t>odnose</a:t>
            </a:r>
            <a:r>
              <a:rPr lang="en-US" sz="2400" dirty="0" smtClean="0"/>
              <a:t> </a:t>
            </a:r>
            <a:r>
              <a:rPr lang="en-US" sz="2400" dirty="0" err="1" smtClean="0"/>
              <a:t>primat</a:t>
            </a:r>
            <a:r>
              <a:rPr lang="en-US" sz="2400" dirty="0" smtClean="0"/>
              <a:t> </a:t>
            </a:r>
            <a:r>
              <a:rPr lang="en-US" sz="2400" dirty="0" err="1" smtClean="0"/>
              <a:t>kada</a:t>
            </a:r>
            <a:r>
              <a:rPr lang="en-US" sz="2400" dirty="0" smtClean="0"/>
              <a:t> </a:t>
            </a:r>
            <a:r>
              <a:rPr lang="en-US" sz="2400" dirty="0" err="1" smtClean="0"/>
              <a:t>nema</a:t>
            </a:r>
            <a:r>
              <a:rPr lang="en-US" sz="2400" dirty="0" smtClean="0"/>
              <a:t> </a:t>
            </a:r>
            <a:r>
              <a:rPr lang="en-US" sz="2400" dirty="0" err="1" smtClean="0"/>
              <a:t>drugih</a:t>
            </a:r>
            <a:r>
              <a:rPr lang="en-US" sz="2400" dirty="0" smtClean="0"/>
              <a:t> </a:t>
            </a:r>
            <a:r>
              <a:rPr lang="en-US" sz="2400" dirty="0" err="1" smtClean="0"/>
              <a:t>ograničenja</a:t>
            </a:r>
            <a:r>
              <a:rPr lang="en-US" sz="2400" dirty="0" smtClean="0"/>
              <a:t> </a:t>
            </a:r>
            <a:r>
              <a:rPr lang="en-US" sz="2400" dirty="0" err="1" smtClean="0"/>
              <a:t>koja</a:t>
            </a:r>
            <a:r>
              <a:rPr lang="en-US" sz="2400" dirty="0" smtClean="0"/>
              <a:t> </a:t>
            </a:r>
            <a:r>
              <a:rPr lang="en-US" sz="2400" dirty="0" err="1" smtClean="0"/>
              <a:t>tehnološki</a:t>
            </a:r>
            <a:r>
              <a:rPr lang="en-US" sz="2400" dirty="0" smtClean="0"/>
              <a:t> </a:t>
            </a:r>
            <a:r>
              <a:rPr lang="en-US" sz="2400" dirty="0" err="1" smtClean="0"/>
              <a:t>ili</a:t>
            </a:r>
            <a:r>
              <a:rPr lang="en-US" sz="2400" dirty="0" smtClean="0"/>
              <a:t> </a:t>
            </a:r>
            <a:r>
              <a:rPr lang="en-US" sz="2400" dirty="0" err="1" smtClean="0"/>
              <a:t>zakonski</a:t>
            </a:r>
            <a:r>
              <a:rPr lang="en-US" sz="2400" dirty="0" smtClean="0"/>
              <a:t> </a:t>
            </a:r>
            <a:r>
              <a:rPr lang="en-US" sz="2400" dirty="0" err="1" smtClean="0"/>
              <a:t>donose</a:t>
            </a:r>
            <a:r>
              <a:rPr lang="en-US" sz="2400" dirty="0" smtClean="0"/>
              <a:t> </a:t>
            </a:r>
            <a:r>
              <a:rPr lang="en-US" sz="2400" dirty="0" err="1" smtClean="0"/>
              <a:t>važnije</a:t>
            </a:r>
            <a:r>
              <a:rPr lang="en-US" sz="2400" dirty="0" smtClean="0"/>
              <a:t> </a:t>
            </a:r>
            <a:r>
              <a:rPr lang="en-US" sz="2400" dirty="0" err="1" smtClean="0"/>
              <a:t>okvire</a:t>
            </a:r>
            <a:r>
              <a:rPr lang="en-US" sz="2400" dirty="0" smtClean="0"/>
              <a:t>. </a:t>
            </a:r>
            <a:r>
              <a:rPr lang="en-US" sz="2400" dirty="0" err="1" smtClean="0"/>
              <a:t>Dalekovod</a:t>
            </a:r>
            <a:r>
              <a:rPr lang="en-US" sz="2400" dirty="0" smtClean="0"/>
              <a:t> ne </a:t>
            </a:r>
            <a:r>
              <a:rPr lang="en-US" sz="2400" dirty="0" err="1" smtClean="0"/>
              <a:t>prolazi</a:t>
            </a:r>
            <a:r>
              <a:rPr lang="en-US" sz="2400" dirty="0" smtClean="0"/>
              <a:t> </a:t>
            </a:r>
            <a:r>
              <a:rPr lang="en-US" sz="2400" dirty="0" err="1" smtClean="0"/>
              <a:t>kroz</a:t>
            </a:r>
            <a:r>
              <a:rPr lang="en-US" sz="2400" dirty="0" smtClean="0"/>
              <a:t> </a:t>
            </a:r>
            <a:r>
              <a:rPr lang="en-US" sz="2400" dirty="0" err="1" smtClean="0"/>
              <a:t>prostore</a:t>
            </a:r>
            <a:r>
              <a:rPr lang="en-US" sz="2400" dirty="0" smtClean="0"/>
              <a:t> </a:t>
            </a:r>
            <a:r>
              <a:rPr lang="en-US" sz="2400" dirty="0" err="1" smtClean="0"/>
              <a:t>posebnih</a:t>
            </a:r>
            <a:r>
              <a:rPr lang="en-US" sz="2400" dirty="0" smtClean="0"/>
              <a:t> </a:t>
            </a:r>
            <a:r>
              <a:rPr lang="en-US" sz="2400" dirty="0" err="1" smtClean="0"/>
              <a:t>namena</a:t>
            </a:r>
            <a:r>
              <a:rPr lang="en-US" sz="2400" dirty="0" smtClean="0"/>
              <a:t> </a:t>
            </a:r>
            <a:r>
              <a:rPr lang="en-US" sz="2400" dirty="0" err="1" smtClean="0"/>
              <a:t>niti</a:t>
            </a:r>
            <a:r>
              <a:rPr lang="en-US" sz="2400" dirty="0" smtClean="0"/>
              <a:t> </a:t>
            </a:r>
            <a:r>
              <a:rPr lang="en-US" sz="2400" dirty="0" err="1" smtClean="0"/>
              <a:t>kroz</a:t>
            </a:r>
            <a:r>
              <a:rPr lang="en-US" sz="2400" dirty="0" smtClean="0"/>
              <a:t> urbane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naseljene</a:t>
            </a:r>
            <a:r>
              <a:rPr lang="en-US" sz="2400" dirty="0" smtClean="0"/>
              <a:t> zone. </a:t>
            </a:r>
            <a:r>
              <a:rPr lang="en-US" sz="2400" dirty="0" err="1" smtClean="0"/>
              <a:t>Takođe</a:t>
            </a:r>
            <a:r>
              <a:rPr lang="en-US" sz="2400" dirty="0" smtClean="0"/>
              <a:t> </a:t>
            </a:r>
            <a:r>
              <a:rPr lang="en-US" sz="2400" dirty="0" err="1" smtClean="0"/>
              <a:t>razlike</a:t>
            </a:r>
            <a:r>
              <a:rPr lang="en-US" sz="2400" dirty="0" smtClean="0"/>
              <a:t> u </a:t>
            </a:r>
            <a:r>
              <a:rPr lang="en-US" sz="2400" dirty="0" err="1" smtClean="0"/>
              <a:t>količini</a:t>
            </a:r>
            <a:r>
              <a:rPr lang="en-US" sz="2400" dirty="0" smtClean="0"/>
              <a:t> </a:t>
            </a:r>
            <a:r>
              <a:rPr lang="en-US" sz="2400" dirty="0" err="1" smtClean="0"/>
              <a:t>materijala</a:t>
            </a:r>
            <a:r>
              <a:rPr lang="en-US" sz="2400" dirty="0" smtClean="0"/>
              <a:t> </a:t>
            </a:r>
            <a:r>
              <a:rPr lang="en-US" sz="2400" dirty="0" err="1" smtClean="0"/>
              <a:t>nisu</a:t>
            </a:r>
            <a:r>
              <a:rPr lang="en-US" sz="2400" dirty="0" smtClean="0"/>
              <a:t> </a:t>
            </a:r>
            <a:r>
              <a:rPr lang="en-US" sz="2400" dirty="0" err="1" smtClean="0"/>
              <a:t>značajne</a:t>
            </a:r>
            <a:r>
              <a:rPr lang="en-US" sz="2400" dirty="0" smtClean="0"/>
              <a:t> da bi </a:t>
            </a:r>
            <a:r>
              <a:rPr lang="en-US" sz="2400" dirty="0" err="1" smtClean="0"/>
              <a:t>ekonomski</a:t>
            </a:r>
            <a:r>
              <a:rPr lang="en-US" sz="2400" dirty="0" smtClean="0"/>
              <a:t> </a:t>
            </a:r>
            <a:r>
              <a:rPr lang="en-US" sz="2400" dirty="0" err="1" smtClean="0"/>
              <a:t>kriterijumi</a:t>
            </a:r>
            <a:r>
              <a:rPr lang="en-US" sz="2400" dirty="0" smtClean="0"/>
              <a:t> </a:t>
            </a:r>
            <a:r>
              <a:rPr lang="en-US" sz="2400" dirty="0" err="1" smtClean="0"/>
              <a:t>bitno</a:t>
            </a:r>
            <a:r>
              <a:rPr lang="en-US" sz="2400" dirty="0" smtClean="0"/>
              <a:t> </a:t>
            </a:r>
            <a:r>
              <a:rPr lang="en-US" sz="2400" dirty="0" err="1" smtClean="0"/>
              <a:t>uticali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odluku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114151"/>
              </p:ext>
            </p:extLst>
          </p:nvPr>
        </p:nvGraphicFramePr>
        <p:xfrm>
          <a:off x="2940148" y="5046081"/>
          <a:ext cx="849253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6269"/>
                <a:gridCol w="42462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Tip stuba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Ukupna ocena alternative O</a:t>
                      </a:r>
                      <a:r>
                        <a:rPr lang="hr-HR" sz="2400" baseline="-2500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j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b="1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0,979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40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0,916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0,888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48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529" y="0"/>
            <a:ext cx="10018713" cy="931985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PRIMERI SAVREMENIH DIZAJNERSKIH REŠENJA VISOKONAPONSKIH DALEKOVODNIH STUBOVA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98" y="1545761"/>
            <a:ext cx="5305425" cy="4181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040" y="1545761"/>
            <a:ext cx="454209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8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988" y="362243"/>
            <a:ext cx="10018713" cy="1752599"/>
          </a:xfrm>
        </p:spPr>
        <p:txBody>
          <a:bodyPr>
            <a:normAutofit fontScale="90000"/>
          </a:bodyPr>
          <a:lstStyle/>
          <a:p>
            <a:pPr algn="just"/>
            <a:r>
              <a:rPr lang="sr-Latn-RS" dirty="0" smtClean="0"/>
              <a:t>S</a:t>
            </a:r>
            <a:r>
              <a:rPr lang="en-US" dirty="0" err="1" smtClean="0"/>
              <a:t>avremeni</a:t>
            </a:r>
            <a:r>
              <a:rPr lang="en-US" dirty="0" smtClean="0"/>
              <a:t> </a:t>
            </a:r>
            <a:r>
              <a:rPr lang="en-US" dirty="0" err="1"/>
              <a:t>tokovi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industrijski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prilagodjava</a:t>
            </a:r>
            <a:r>
              <a:rPr lang="en-US" dirty="0"/>
              <a:t> </a:t>
            </a:r>
            <a:r>
              <a:rPr lang="en-US" dirty="0" err="1"/>
              <a:t>okruženju</a:t>
            </a:r>
            <a:r>
              <a:rPr lang="en-US" dirty="0"/>
              <a:t>, </a:t>
            </a:r>
            <a:r>
              <a:rPr lang="en-US" dirty="0" err="1"/>
              <a:t>donose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ovu</a:t>
            </a:r>
            <a:r>
              <a:rPr lang="en-US" dirty="0"/>
              <a:t> oblast </a:t>
            </a:r>
            <a:r>
              <a:rPr lang="en-US" dirty="0" err="1"/>
              <a:t>konstrukcije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ne </a:t>
            </a:r>
            <a:r>
              <a:rPr lang="en-US" dirty="0" err="1"/>
              <a:t>zadovoljavaju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tehničke</a:t>
            </a:r>
            <a:r>
              <a:rPr lang="en-US" dirty="0"/>
              <a:t> </a:t>
            </a:r>
            <a:r>
              <a:rPr lang="en-US" dirty="0" err="1"/>
              <a:t>standarde</a:t>
            </a:r>
            <a:r>
              <a:rPr lang="en-US" dirty="0"/>
              <a:t>,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uklapanja</a:t>
            </a:r>
            <a:r>
              <a:rPr lang="en-US" dirty="0"/>
              <a:t> u </a:t>
            </a:r>
            <a:r>
              <a:rPr lang="en-US" dirty="0" err="1"/>
              <a:t>životnu</a:t>
            </a:r>
            <a:r>
              <a:rPr lang="en-US" dirty="0"/>
              <a:t> </a:t>
            </a:r>
            <a:r>
              <a:rPr lang="en-US" dirty="0" err="1"/>
              <a:t>sredinu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602" y="2870663"/>
            <a:ext cx="3352381" cy="31142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751" y="2997272"/>
            <a:ext cx="4865950" cy="28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6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51229"/>
            <a:ext cx="5690212" cy="1114864"/>
          </a:xfrm>
        </p:spPr>
        <p:txBody>
          <a:bodyPr/>
          <a:lstStyle/>
          <a:p>
            <a:r>
              <a:rPr lang="sr-Latn-RS" b="1" dirty="0" smtClean="0"/>
              <a:t>STUBOVI DALEKOVODA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2566183"/>
          </a:xfrm>
        </p:spPr>
        <p:txBody>
          <a:bodyPr/>
          <a:lstStyle/>
          <a:p>
            <a:r>
              <a:rPr lang="sr-Latn-RS" dirty="0" smtClean="0"/>
              <a:t>Osnovni element dalekovoda</a:t>
            </a:r>
          </a:p>
          <a:p>
            <a:endParaRPr lang="sr-Latn-RS" dirty="0" smtClean="0"/>
          </a:p>
          <a:p>
            <a:r>
              <a:rPr lang="en-US" dirty="0" smtClean="0"/>
              <a:t>Tip </a:t>
            </a:r>
            <a:r>
              <a:rPr lang="en-US" dirty="0" err="1"/>
              <a:t>stuba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uticati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odrediti</a:t>
            </a:r>
            <a:r>
              <a:rPr lang="en-US" dirty="0"/>
              <a:t> </a:t>
            </a:r>
            <a:r>
              <a:rPr lang="en-US" dirty="0" err="1"/>
              <a:t>veliki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tehničkih</a:t>
            </a:r>
            <a:r>
              <a:rPr lang="en-US" dirty="0"/>
              <a:t>, </a:t>
            </a:r>
            <a:r>
              <a:rPr lang="en-US" dirty="0" err="1"/>
              <a:t>ekonomskih</a:t>
            </a:r>
            <a:r>
              <a:rPr lang="en-US" dirty="0"/>
              <a:t>, </a:t>
            </a:r>
            <a:r>
              <a:rPr lang="en-US" dirty="0" err="1"/>
              <a:t>prostorno</a:t>
            </a:r>
            <a:r>
              <a:rPr lang="en-US" dirty="0"/>
              <a:t> </a:t>
            </a:r>
            <a:r>
              <a:rPr lang="en-US" dirty="0" err="1"/>
              <a:t>urbanističkih</a:t>
            </a:r>
            <a:r>
              <a:rPr lang="en-US" dirty="0"/>
              <a:t> </a:t>
            </a:r>
            <a:r>
              <a:rPr lang="en-US" dirty="0" err="1"/>
              <a:t>parametara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uticati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ekološku</a:t>
            </a:r>
            <a:r>
              <a:rPr lang="en-US" dirty="0"/>
              <a:t> </a:t>
            </a:r>
            <a:r>
              <a:rPr lang="en-US" dirty="0" err="1"/>
              <a:t>komponentu</a:t>
            </a:r>
            <a:r>
              <a:rPr lang="en-US" dirty="0"/>
              <a:t> </a:t>
            </a:r>
            <a:r>
              <a:rPr lang="en-US" dirty="0" err="1"/>
              <a:t>dalekovoda</a:t>
            </a:r>
            <a:r>
              <a:rPr lang="en-US" dirty="0"/>
              <a:t>. </a:t>
            </a:r>
            <a:r>
              <a:rPr lang="en-US" dirty="0" err="1"/>
              <a:t>Odrediće</a:t>
            </a:r>
            <a:r>
              <a:rPr lang="en-US" dirty="0"/>
              <a:t> </a:t>
            </a:r>
            <a:r>
              <a:rPr lang="en-US" dirty="0" err="1"/>
              <a:t>osnovne</a:t>
            </a:r>
            <a:r>
              <a:rPr lang="en-US" dirty="0"/>
              <a:t> </a:t>
            </a:r>
            <a:r>
              <a:rPr lang="en-US" dirty="0" err="1"/>
              <a:t>uticaje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okruženje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visokonaponski</a:t>
            </a:r>
            <a:r>
              <a:rPr lang="en-US" dirty="0"/>
              <a:t> </a:t>
            </a:r>
            <a:r>
              <a:rPr lang="en-US" dirty="0" err="1"/>
              <a:t>vod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 smtClean="0"/>
              <a:t>.</a:t>
            </a:r>
            <a:endParaRPr lang="sr-Latn-R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414" y="485922"/>
            <a:ext cx="4306217" cy="282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482" y="992289"/>
            <a:ext cx="3493543" cy="42084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889" y="3761505"/>
            <a:ext cx="4982762" cy="2878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5889" y="248254"/>
            <a:ext cx="4982762" cy="328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05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260" y="731298"/>
            <a:ext cx="3133725" cy="5057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895" y="731298"/>
            <a:ext cx="716310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34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699" y="280254"/>
            <a:ext cx="4135662" cy="56703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465" y="279595"/>
            <a:ext cx="3024554" cy="567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67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337625"/>
            <a:ext cx="10018713" cy="509954"/>
          </a:xfrm>
        </p:spPr>
        <p:txBody>
          <a:bodyPr>
            <a:noAutofit/>
          </a:bodyPr>
          <a:lstStyle/>
          <a:p>
            <a:r>
              <a:rPr lang="hr-HR" sz="3200" b="1" dirty="0" smtClean="0"/>
              <a:t>ZAKLJUČAK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2170195" y="1030459"/>
            <a:ext cx="93328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/>
              <a:t>Višekriterijumska</a:t>
            </a:r>
            <a:r>
              <a:rPr lang="en-US" sz="3200" dirty="0" smtClean="0"/>
              <a:t> </a:t>
            </a:r>
            <a:r>
              <a:rPr lang="en-US" sz="3200" dirty="0" err="1" smtClean="0"/>
              <a:t>analiza</a:t>
            </a:r>
            <a:r>
              <a:rPr lang="en-US" sz="3200" dirty="0" smtClean="0"/>
              <a:t> mora se </a:t>
            </a:r>
            <a:r>
              <a:rPr lang="en-US" sz="3200" dirty="0" err="1" smtClean="0"/>
              <a:t>zasnivati</a:t>
            </a:r>
            <a:r>
              <a:rPr lang="en-US" sz="3200" dirty="0" smtClean="0"/>
              <a:t> </a:t>
            </a:r>
            <a:r>
              <a:rPr lang="en-US" sz="3200" dirty="0" err="1" smtClean="0"/>
              <a:t>na</a:t>
            </a:r>
            <a:r>
              <a:rPr lang="en-US" sz="3200" dirty="0" smtClean="0"/>
              <a:t> </a:t>
            </a:r>
            <a:r>
              <a:rPr lang="en-US" sz="3200" b="1" dirty="0" err="1" smtClean="0"/>
              <a:t>realnom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sagledavanju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kriterijuma</a:t>
            </a:r>
            <a:r>
              <a:rPr lang="en-US" sz="3200" b="1" dirty="0" smtClean="0"/>
              <a:t> </a:t>
            </a:r>
            <a:r>
              <a:rPr lang="en-US" sz="3200" dirty="0" err="1" smtClean="0"/>
              <a:t>koji</a:t>
            </a:r>
            <a:r>
              <a:rPr lang="en-US" sz="3200" dirty="0" smtClean="0"/>
              <a:t> </a:t>
            </a:r>
            <a:r>
              <a:rPr lang="en-US" sz="3200" dirty="0" err="1" smtClean="0"/>
              <a:t>omogućavaju</a:t>
            </a:r>
            <a:r>
              <a:rPr lang="en-US" sz="3200" dirty="0" smtClean="0"/>
              <a:t> </a:t>
            </a:r>
            <a:r>
              <a:rPr lang="en-US" sz="3200" b="1" dirty="0" err="1" smtClean="0"/>
              <a:t>izbor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optimalnog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tipa</a:t>
            </a:r>
            <a:r>
              <a:rPr lang="en-US" sz="3200" b="1" dirty="0" smtClean="0"/>
              <a:t> </a:t>
            </a:r>
            <a:r>
              <a:rPr lang="en-US" sz="3200" dirty="0" smtClean="0"/>
              <a:t>stupa </a:t>
            </a:r>
            <a:r>
              <a:rPr lang="en-US" sz="3200" dirty="0" err="1" smtClean="0"/>
              <a:t>po</a:t>
            </a:r>
            <a:r>
              <a:rPr lang="en-US" sz="3200" dirty="0" smtClean="0"/>
              <a:t> </a:t>
            </a:r>
            <a:r>
              <a:rPr lang="en-US" sz="3200" dirty="0" err="1" smtClean="0"/>
              <a:t>svakom</a:t>
            </a:r>
            <a:r>
              <a:rPr lang="en-US" sz="3200" dirty="0" smtClean="0"/>
              <a:t> </a:t>
            </a:r>
            <a:r>
              <a:rPr lang="en-US" sz="3200" dirty="0" err="1" smtClean="0"/>
              <a:t>parametru</a:t>
            </a:r>
            <a:r>
              <a:rPr lang="en-US" sz="3200" dirty="0" smtClean="0"/>
              <a:t> </a:t>
            </a:r>
            <a:r>
              <a:rPr lang="en-US" sz="3200" dirty="0" err="1" smtClean="0"/>
              <a:t>za</a:t>
            </a:r>
            <a:r>
              <a:rPr lang="en-US" sz="3200" dirty="0" smtClean="0"/>
              <a:t> </a:t>
            </a:r>
            <a:r>
              <a:rPr lang="en-US" sz="3200" dirty="0" err="1" smtClean="0"/>
              <a:t>pojedinačne</a:t>
            </a:r>
            <a:r>
              <a:rPr lang="en-US" sz="3200" dirty="0" smtClean="0"/>
              <a:t> </a:t>
            </a:r>
            <a:r>
              <a:rPr lang="en-US" sz="3200" dirty="0" err="1" smtClean="0"/>
              <a:t>vodove</a:t>
            </a:r>
            <a:endParaRPr lang="sr-Latn-R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Ni </a:t>
            </a:r>
            <a:r>
              <a:rPr lang="en-US" sz="3200" dirty="0" err="1" smtClean="0"/>
              <a:t>za</a:t>
            </a:r>
            <a:r>
              <a:rPr lang="en-US" sz="3200" dirty="0" smtClean="0"/>
              <a:t> </a:t>
            </a:r>
            <a:r>
              <a:rPr lang="en-US" sz="3200" dirty="0" err="1" smtClean="0"/>
              <a:t>jedan</a:t>
            </a:r>
            <a:r>
              <a:rPr lang="en-US" sz="3200" dirty="0" smtClean="0"/>
              <a:t> </a:t>
            </a:r>
            <a:r>
              <a:rPr lang="en-US" sz="3200" dirty="0" err="1" smtClean="0"/>
              <a:t>prostor</a:t>
            </a:r>
            <a:r>
              <a:rPr lang="en-US" sz="3200" dirty="0" smtClean="0"/>
              <a:t>, </a:t>
            </a:r>
            <a:r>
              <a:rPr lang="en-US" sz="3200" dirty="0" err="1" smtClean="0"/>
              <a:t>kao</a:t>
            </a:r>
            <a:r>
              <a:rPr lang="en-US" sz="3200" dirty="0" smtClean="0"/>
              <a:t> </a:t>
            </a:r>
            <a:r>
              <a:rPr lang="en-US" sz="3200" dirty="0" err="1" smtClean="0"/>
              <a:t>ni</a:t>
            </a:r>
            <a:r>
              <a:rPr lang="en-US" sz="3200" dirty="0" smtClean="0"/>
              <a:t> </a:t>
            </a:r>
            <a:r>
              <a:rPr lang="en-US" sz="3200" dirty="0" err="1" smtClean="0"/>
              <a:t>za</a:t>
            </a:r>
            <a:r>
              <a:rPr lang="en-US" sz="3200" dirty="0" smtClean="0"/>
              <a:t> </a:t>
            </a:r>
            <a:r>
              <a:rPr lang="en-US" sz="3200" dirty="0" err="1" smtClean="0"/>
              <a:t>jedan</a:t>
            </a:r>
            <a:r>
              <a:rPr lang="en-US" sz="3200" dirty="0" smtClean="0"/>
              <a:t> </a:t>
            </a:r>
            <a:r>
              <a:rPr lang="en-US" sz="3200" dirty="0" err="1" smtClean="0"/>
              <a:t>koridor</a:t>
            </a:r>
            <a:r>
              <a:rPr lang="en-US" sz="3200" dirty="0" smtClean="0"/>
              <a:t>, tip </a:t>
            </a:r>
            <a:r>
              <a:rPr lang="en-US" sz="3200" dirty="0" err="1" smtClean="0"/>
              <a:t>stuba</a:t>
            </a:r>
            <a:r>
              <a:rPr lang="en-US" sz="3200" dirty="0" smtClean="0"/>
              <a:t> </a:t>
            </a:r>
            <a:r>
              <a:rPr lang="en-US" sz="3200" b="1" dirty="0" smtClean="0"/>
              <a:t>ne </a:t>
            </a:r>
            <a:r>
              <a:rPr lang="en-US" sz="3200" b="1" dirty="0" err="1" smtClean="0"/>
              <a:t>može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svim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kriterijumima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biti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najbolje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rešenje</a:t>
            </a:r>
            <a:r>
              <a:rPr lang="en-US" sz="3200" b="1" dirty="0" smtClean="0"/>
              <a:t>.</a:t>
            </a:r>
            <a:r>
              <a:rPr lang="en-US" sz="3200" dirty="0" smtClean="0"/>
              <a:t> </a:t>
            </a:r>
            <a:r>
              <a:rPr lang="en-US" sz="3200" dirty="0" err="1" smtClean="0"/>
              <a:t>Korišćenjem</a:t>
            </a:r>
            <a:r>
              <a:rPr lang="en-US" sz="3200" dirty="0" smtClean="0"/>
              <a:t> </a:t>
            </a:r>
            <a:r>
              <a:rPr lang="en-US" sz="3200" dirty="0" err="1" smtClean="0"/>
              <a:t>metode</a:t>
            </a:r>
            <a:r>
              <a:rPr lang="en-US" sz="3200" dirty="0" smtClean="0"/>
              <a:t> </a:t>
            </a:r>
            <a:r>
              <a:rPr lang="en-US" sz="3200" dirty="0" err="1" smtClean="0"/>
              <a:t>višekriterijumskog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ekspertskog</a:t>
            </a:r>
            <a:r>
              <a:rPr lang="en-US" sz="3200" dirty="0" smtClean="0"/>
              <a:t> </a:t>
            </a:r>
            <a:r>
              <a:rPr lang="en-US" sz="3200" dirty="0" err="1" smtClean="0"/>
              <a:t>odlučivanja</a:t>
            </a:r>
            <a:r>
              <a:rPr lang="en-US" sz="3200" dirty="0" smtClean="0"/>
              <a:t> </a:t>
            </a:r>
            <a:r>
              <a:rPr lang="en-US" sz="3200" dirty="0" err="1" smtClean="0"/>
              <a:t>za</a:t>
            </a:r>
            <a:r>
              <a:rPr lang="en-US" sz="3200" dirty="0" smtClean="0"/>
              <a:t> </a:t>
            </a:r>
            <a:r>
              <a:rPr lang="en-US" sz="3200" dirty="0" err="1" smtClean="0"/>
              <a:t>donošenje</a:t>
            </a:r>
            <a:r>
              <a:rPr lang="en-US" sz="3200" dirty="0" smtClean="0"/>
              <a:t> </a:t>
            </a:r>
            <a:r>
              <a:rPr lang="en-US" sz="3200" dirty="0" err="1" smtClean="0"/>
              <a:t>odluka</a:t>
            </a:r>
            <a:r>
              <a:rPr lang="en-US" sz="3200" dirty="0" smtClean="0"/>
              <a:t>, </a:t>
            </a:r>
            <a:r>
              <a:rPr lang="en-US" sz="3200" dirty="0" err="1" smtClean="0"/>
              <a:t>dobija</a:t>
            </a:r>
            <a:r>
              <a:rPr lang="en-US" sz="3200" dirty="0" smtClean="0"/>
              <a:t> se </a:t>
            </a:r>
            <a:r>
              <a:rPr lang="en-US" sz="3200" dirty="0" err="1" smtClean="0"/>
              <a:t>numerički</a:t>
            </a:r>
            <a:r>
              <a:rPr lang="en-US" sz="3200" dirty="0" smtClean="0"/>
              <a:t> model </a:t>
            </a:r>
            <a:r>
              <a:rPr lang="en-US" sz="3200" dirty="0" err="1" smtClean="0"/>
              <a:t>za</a:t>
            </a:r>
            <a:r>
              <a:rPr lang="en-US" sz="3200" dirty="0" smtClean="0"/>
              <a:t> </a:t>
            </a:r>
            <a:r>
              <a:rPr lang="en-US" sz="3200" dirty="0" err="1" smtClean="0"/>
              <a:t>ocenjivanje</a:t>
            </a:r>
            <a:r>
              <a:rPr lang="en-US" sz="3200" dirty="0" smtClean="0"/>
              <a:t>, </a:t>
            </a:r>
            <a:r>
              <a:rPr lang="en-US" sz="3200" dirty="0" err="1" smtClean="0"/>
              <a:t>koji</a:t>
            </a:r>
            <a:r>
              <a:rPr lang="en-US" sz="3200" dirty="0" smtClean="0"/>
              <a:t> </a:t>
            </a:r>
            <a:r>
              <a:rPr lang="en-US" sz="3200" dirty="0" err="1" smtClean="0"/>
              <a:t>prevodi</a:t>
            </a:r>
            <a:r>
              <a:rPr lang="en-US" sz="3200" dirty="0" smtClean="0"/>
              <a:t> </a:t>
            </a:r>
            <a:r>
              <a:rPr lang="en-US" sz="3200" dirty="0" err="1" smtClean="0"/>
              <a:t>proces</a:t>
            </a:r>
            <a:r>
              <a:rPr lang="en-US" sz="3200" dirty="0" smtClean="0"/>
              <a:t> </a:t>
            </a:r>
            <a:r>
              <a:rPr lang="en-US" sz="3200" dirty="0" err="1" smtClean="0"/>
              <a:t>donošenja</a:t>
            </a:r>
            <a:r>
              <a:rPr lang="en-US" sz="3200" dirty="0" smtClean="0"/>
              <a:t> </a:t>
            </a:r>
            <a:r>
              <a:rPr lang="en-US" sz="3200" dirty="0" err="1" smtClean="0"/>
              <a:t>odluke</a:t>
            </a:r>
            <a:r>
              <a:rPr lang="en-US" sz="3200" dirty="0" smtClean="0"/>
              <a:t> u </a:t>
            </a:r>
            <a:r>
              <a:rPr lang="en-US" sz="3200" dirty="0" err="1" smtClean="0"/>
              <a:t>determenističku</a:t>
            </a:r>
            <a:r>
              <a:rPr lang="en-US" sz="3200" dirty="0" smtClean="0"/>
              <a:t> </a:t>
            </a:r>
            <a:r>
              <a:rPr lang="en-US" sz="3200" dirty="0" err="1" smtClean="0"/>
              <a:t>veličinu</a:t>
            </a:r>
            <a:r>
              <a:rPr lang="en-US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8851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509954"/>
          </a:xfrm>
        </p:spPr>
        <p:txBody>
          <a:bodyPr>
            <a:noAutofit/>
          </a:bodyPr>
          <a:lstStyle/>
          <a:p>
            <a:r>
              <a:rPr lang="hr-HR" sz="3200" b="1" dirty="0" smtClean="0"/>
              <a:t>ZAKLJUČAK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2437481" y="254977"/>
            <a:ext cx="906554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/>
              <a:t>Dalekovodi</a:t>
            </a:r>
            <a:r>
              <a:rPr lang="en-US" sz="3200" dirty="0" smtClean="0"/>
              <a:t> se </a:t>
            </a:r>
            <a:r>
              <a:rPr lang="en-US" sz="3200" dirty="0" err="1" smtClean="0"/>
              <a:t>smatraju</a:t>
            </a:r>
            <a:r>
              <a:rPr lang="en-US" sz="3200" dirty="0" smtClean="0"/>
              <a:t> </a:t>
            </a:r>
            <a:r>
              <a:rPr lang="en-US" sz="3200" b="1" dirty="0" err="1" smtClean="0"/>
              <a:t>estetsko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vizuelnim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zagadjenjem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prostora</a:t>
            </a:r>
            <a:r>
              <a:rPr lang="en-US" sz="3200" dirty="0" smtClean="0"/>
              <a:t>, </a:t>
            </a:r>
            <a:r>
              <a:rPr lang="en-US" sz="3200" dirty="0" err="1" smtClean="0"/>
              <a:t>ali</a:t>
            </a:r>
            <a:r>
              <a:rPr lang="en-US" sz="3200" dirty="0" smtClean="0"/>
              <a:t> </a:t>
            </a:r>
            <a:r>
              <a:rPr lang="en-US" sz="3200" dirty="0" err="1" smtClean="0"/>
              <a:t>su</a:t>
            </a:r>
            <a:r>
              <a:rPr lang="en-US" sz="3200" dirty="0" smtClean="0"/>
              <a:t> </a:t>
            </a:r>
            <a:r>
              <a:rPr lang="en-US" sz="3200" dirty="0" err="1" smtClean="0"/>
              <a:t>istovremeno</a:t>
            </a:r>
            <a:r>
              <a:rPr lang="en-US" sz="3200" dirty="0" smtClean="0"/>
              <a:t> </a:t>
            </a:r>
            <a:r>
              <a:rPr lang="sr-Latn-RS" sz="3200" b="1" dirty="0" smtClean="0"/>
              <a:t>primarna infrastruktura i </a:t>
            </a:r>
            <a:r>
              <a:rPr lang="en-US" sz="3200" b="1" dirty="0" err="1" smtClean="0"/>
              <a:t>neophodan</a:t>
            </a:r>
            <a:r>
              <a:rPr lang="en-US" sz="3200" b="1" dirty="0" smtClean="0"/>
              <a:t> element </a:t>
            </a:r>
            <a:r>
              <a:rPr lang="en-US" sz="3200" dirty="0" err="1" smtClean="0"/>
              <a:t>savremenog</a:t>
            </a:r>
            <a:r>
              <a:rPr lang="en-US" sz="3200" dirty="0" smtClean="0"/>
              <a:t> </a:t>
            </a:r>
            <a:r>
              <a:rPr lang="en-US" sz="3200" dirty="0" err="1" smtClean="0"/>
              <a:t>života</a:t>
            </a:r>
            <a:r>
              <a:rPr lang="en-US" sz="3200" dirty="0" smtClean="0"/>
              <a:t> bez </a:t>
            </a:r>
            <a:r>
              <a:rPr lang="en-US" sz="3200" dirty="0" err="1" smtClean="0"/>
              <a:t>koga</a:t>
            </a:r>
            <a:r>
              <a:rPr lang="en-US" sz="3200" dirty="0" smtClean="0"/>
              <a:t> se ne </a:t>
            </a:r>
            <a:r>
              <a:rPr lang="en-US" sz="3200" dirty="0" err="1" smtClean="0"/>
              <a:t>može</a:t>
            </a:r>
            <a:r>
              <a:rPr lang="en-US" sz="3200" dirty="0" smtClean="0"/>
              <a:t> </a:t>
            </a:r>
            <a:r>
              <a:rPr lang="en-US" sz="3200" dirty="0" err="1" smtClean="0"/>
              <a:t>zamisliti</a:t>
            </a:r>
            <a:r>
              <a:rPr lang="en-US" sz="3200" dirty="0" smtClean="0"/>
              <a:t> </a:t>
            </a:r>
            <a:r>
              <a:rPr lang="en-US" sz="3200" dirty="0" err="1" smtClean="0"/>
              <a:t>način</a:t>
            </a:r>
            <a:r>
              <a:rPr lang="en-US" sz="3200" dirty="0" smtClean="0"/>
              <a:t> </a:t>
            </a:r>
            <a:r>
              <a:rPr lang="en-US" sz="3200" dirty="0" err="1" smtClean="0"/>
              <a:t>života</a:t>
            </a:r>
            <a:r>
              <a:rPr lang="en-US" sz="3200" dirty="0" smtClean="0"/>
              <a:t> </a:t>
            </a:r>
            <a:r>
              <a:rPr lang="en-US" sz="3200" dirty="0" err="1" smtClean="0"/>
              <a:t>savremenog</a:t>
            </a:r>
            <a:r>
              <a:rPr lang="en-US" sz="3200" dirty="0" smtClean="0"/>
              <a:t> </a:t>
            </a:r>
            <a:r>
              <a:rPr lang="en-US" sz="3200" dirty="0" err="1" smtClean="0"/>
              <a:t>čoveka</a:t>
            </a:r>
            <a:r>
              <a:rPr lang="en-US" sz="3200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Bez </a:t>
            </a:r>
            <a:r>
              <a:rPr lang="en-US" sz="3200" dirty="0" err="1" smtClean="0"/>
              <a:t>ikakve</a:t>
            </a:r>
            <a:r>
              <a:rPr lang="en-US" sz="3200" dirty="0" smtClean="0"/>
              <a:t> </a:t>
            </a:r>
            <a:r>
              <a:rPr lang="en-US" sz="3200" dirty="0" err="1" smtClean="0"/>
              <a:t>sumnje</a:t>
            </a:r>
            <a:r>
              <a:rPr lang="en-US" sz="3200" dirty="0" smtClean="0"/>
              <a:t> je da </a:t>
            </a:r>
            <a:r>
              <a:rPr lang="en-US" sz="3200" dirty="0" err="1" smtClean="0"/>
              <a:t>su</a:t>
            </a:r>
            <a:r>
              <a:rPr lang="en-US" sz="3200" dirty="0" smtClean="0"/>
              <a:t> </a:t>
            </a:r>
            <a:r>
              <a:rPr lang="en-US" sz="3200" dirty="0" err="1" smtClean="0"/>
              <a:t>promene</a:t>
            </a:r>
            <a:r>
              <a:rPr lang="en-US" sz="3200" dirty="0" smtClean="0"/>
              <a:t> u </a:t>
            </a:r>
            <a:r>
              <a:rPr lang="en-US" sz="3200" dirty="0" err="1" smtClean="0"/>
              <a:t>prirodi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saznanja</a:t>
            </a:r>
            <a:r>
              <a:rPr lang="en-US" sz="3200" dirty="0" smtClean="0"/>
              <a:t> o </a:t>
            </a:r>
            <a:r>
              <a:rPr lang="en-US" sz="3200" dirty="0" err="1" smtClean="0"/>
              <a:t>životnoj</a:t>
            </a:r>
            <a:r>
              <a:rPr lang="en-US" sz="3200" dirty="0" smtClean="0"/>
              <a:t> </a:t>
            </a:r>
            <a:r>
              <a:rPr lang="en-US" sz="3200" dirty="0" err="1" smtClean="0"/>
              <a:t>sredini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ograničenosti</a:t>
            </a:r>
            <a:r>
              <a:rPr lang="en-US" sz="3200" dirty="0" smtClean="0"/>
              <a:t> </a:t>
            </a:r>
            <a:r>
              <a:rPr lang="en-US" sz="3200" dirty="0" err="1" smtClean="0"/>
              <a:t>resursa</a:t>
            </a:r>
            <a:r>
              <a:rPr lang="en-US" sz="3200" dirty="0" smtClean="0"/>
              <a:t> </a:t>
            </a:r>
            <a:r>
              <a:rPr lang="en-US" sz="3200" dirty="0" err="1" smtClean="0"/>
              <a:t>dovele</a:t>
            </a:r>
            <a:r>
              <a:rPr lang="en-US" sz="3200" dirty="0" smtClean="0"/>
              <a:t> do </a:t>
            </a:r>
            <a:r>
              <a:rPr lang="en-US" sz="3200" dirty="0" err="1" smtClean="0"/>
              <a:t>takvog</a:t>
            </a:r>
            <a:r>
              <a:rPr lang="en-US" sz="3200" dirty="0" smtClean="0"/>
              <a:t> </a:t>
            </a:r>
            <a:r>
              <a:rPr lang="en-US" sz="3200" dirty="0" err="1" smtClean="0"/>
              <a:t>stepena</a:t>
            </a:r>
            <a:r>
              <a:rPr lang="en-US" sz="3200" dirty="0" smtClean="0"/>
              <a:t> </a:t>
            </a:r>
            <a:r>
              <a:rPr lang="en-US" sz="3200" dirty="0" err="1" smtClean="0"/>
              <a:t>razvoja</a:t>
            </a:r>
            <a:r>
              <a:rPr lang="en-US" sz="3200" dirty="0" smtClean="0"/>
              <a:t> </a:t>
            </a:r>
            <a:r>
              <a:rPr lang="en-US" sz="3200" dirty="0" err="1" smtClean="0"/>
              <a:t>ekološke</a:t>
            </a:r>
            <a:r>
              <a:rPr lang="en-US" sz="3200" dirty="0" smtClean="0"/>
              <a:t> </a:t>
            </a:r>
            <a:r>
              <a:rPr lang="en-US" sz="3200" dirty="0" err="1" smtClean="0"/>
              <a:t>svesti</a:t>
            </a:r>
            <a:r>
              <a:rPr lang="en-US" sz="3200" dirty="0" smtClean="0"/>
              <a:t> u </a:t>
            </a:r>
            <a:r>
              <a:rPr lang="en-US" sz="3200" dirty="0" err="1" smtClean="0"/>
              <a:t>društvu</a:t>
            </a:r>
            <a:r>
              <a:rPr lang="en-US" sz="3200" dirty="0" smtClean="0"/>
              <a:t> da </a:t>
            </a:r>
            <a:r>
              <a:rPr lang="en-US" sz="3200" dirty="0" err="1" smtClean="0"/>
              <a:t>će</a:t>
            </a:r>
            <a:r>
              <a:rPr lang="en-US" sz="3200" dirty="0" smtClean="0"/>
              <a:t> se </a:t>
            </a:r>
            <a:r>
              <a:rPr lang="en-US" sz="3200" dirty="0" err="1" smtClean="0"/>
              <a:t>sve</a:t>
            </a:r>
            <a:r>
              <a:rPr lang="en-US" sz="3200" dirty="0" smtClean="0"/>
              <a:t> </a:t>
            </a:r>
            <a:r>
              <a:rPr lang="en-US" sz="3200" dirty="0" err="1" smtClean="0"/>
              <a:t>više</a:t>
            </a:r>
            <a:r>
              <a:rPr lang="en-US" sz="3200" dirty="0" smtClean="0"/>
              <a:t> </a:t>
            </a:r>
            <a:r>
              <a:rPr lang="en-US" sz="3200" b="1" dirty="0" err="1" smtClean="0"/>
              <a:t>opravdanost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valjanost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svih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Ijudskih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poduhvata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meriti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načinu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koji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rešeni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vitalni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problemi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zaštite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životne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sredine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68761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846" y="1150833"/>
            <a:ext cx="3715486" cy="1752599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RECENZENT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4571875" y="1796299"/>
            <a:ext cx="2653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Mr</a:t>
            </a:r>
            <a:r>
              <a:rPr lang="en-US" sz="2400" dirty="0"/>
              <a:t> Vladan </a:t>
            </a:r>
            <a:r>
              <a:rPr lang="en-US" sz="2400" dirty="0" err="1"/>
              <a:t>Durković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583977" y="2903430"/>
            <a:ext cx="890743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Pitanja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diskusiju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r>
              <a:rPr lang="en-US" sz="2400" dirty="0"/>
              <a:t>1.	Da li je </a:t>
            </a:r>
            <a:r>
              <a:rPr lang="en-US" sz="2400" dirty="0" err="1"/>
              <a:t>prilikom</a:t>
            </a:r>
            <a:r>
              <a:rPr lang="en-US" sz="2400" dirty="0"/>
              <a:t> </a:t>
            </a:r>
            <a:r>
              <a:rPr lang="en-US" sz="2400" dirty="0" err="1"/>
              <a:t>odabira</a:t>
            </a:r>
            <a:r>
              <a:rPr lang="en-US" sz="2400" dirty="0"/>
              <a:t> </a:t>
            </a:r>
            <a:r>
              <a:rPr lang="en-US" sz="2400" dirty="0" err="1"/>
              <a:t>kriterijumskih</a:t>
            </a:r>
            <a:r>
              <a:rPr lang="en-US" sz="2400" dirty="0"/>
              <a:t> </a:t>
            </a:r>
            <a:r>
              <a:rPr lang="en-US" sz="2400" dirty="0" err="1"/>
              <a:t>funkcija</a:t>
            </a:r>
            <a:r>
              <a:rPr lang="en-US" sz="2400" dirty="0"/>
              <a:t> </a:t>
            </a:r>
            <a:r>
              <a:rPr lang="en-US" sz="2400" dirty="0" err="1"/>
              <a:t>vođeno</a:t>
            </a:r>
            <a:r>
              <a:rPr lang="en-US" sz="2400" dirty="0"/>
              <a:t> </a:t>
            </a:r>
            <a:r>
              <a:rPr lang="en-US" sz="2400" dirty="0" err="1"/>
              <a:t>računa</a:t>
            </a:r>
            <a:r>
              <a:rPr lang="en-US" sz="2400" dirty="0"/>
              <a:t> da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međusobno</a:t>
            </a:r>
            <a:r>
              <a:rPr lang="en-US" sz="2400" dirty="0"/>
              <a:t> </a:t>
            </a:r>
            <a:r>
              <a:rPr lang="en-US" sz="2400" dirty="0" err="1"/>
              <a:t>nezavisne</a:t>
            </a:r>
            <a:r>
              <a:rPr lang="en-US" sz="2400" dirty="0"/>
              <a:t>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9568" y="144045"/>
            <a:ext cx="2883658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61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8379" y="221566"/>
            <a:ext cx="10018713" cy="650631"/>
          </a:xfrm>
        </p:spPr>
        <p:txBody>
          <a:bodyPr>
            <a:normAutofit/>
          </a:bodyPr>
          <a:lstStyle/>
          <a:p>
            <a:r>
              <a:rPr lang="sr-Latn-R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PLANIRANI RAZVOJ 400kV MREŽE U SRBIJI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8590" y="872198"/>
            <a:ext cx="5037468" cy="6105378"/>
          </a:xfrm>
        </p:spPr>
        <p:txBody>
          <a:bodyPr>
            <a:normAutofit/>
          </a:bodyPr>
          <a:lstStyle/>
          <a:p>
            <a:r>
              <a:rPr lang="sr-Latn-RS" b="1" dirty="0" smtClean="0"/>
              <a:t>Razvoj </a:t>
            </a:r>
            <a:r>
              <a:rPr lang="sr-Latn-RS" dirty="0" smtClean="0"/>
              <a:t>mreže </a:t>
            </a:r>
            <a:r>
              <a:rPr lang="en-US" dirty="0" smtClean="0"/>
              <a:t>400 </a:t>
            </a:r>
            <a:r>
              <a:rPr lang="en-US" dirty="0"/>
              <a:t>kV u </a:t>
            </a:r>
            <a:r>
              <a:rPr lang="en-US" dirty="0" err="1"/>
              <a:t>Republici</a:t>
            </a:r>
            <a:r>
              <a:rPr lang="en-US" dirty="0"/>
              <a:t> </a:t>
            </a:r>
            <a:r>
              <a:rPr lang="en-US" dirty="0" err="1"/>
              <a:t>Srbiji</a:t>
            </a:r>
            <a:r>
              <a:rPr lang="en-US" dirty="0"/>
              <a:t> je </a:t>
            </a:r>
            <a:r>
              <a:rPr lang="en-US" dirty="0" err="1"/>
              <a:t>energetski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čiji</a:t>
            </a:r>
            <a:r>
              <a:rPr lang="en-US" dirty="0"/>
              <a:t> se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unapređenje</a:t>
            </a:r>
            <a:r>
              <a:rPr lang="en-US" dirty="0"/>
              <a:t> </a:t>
            </a:r>
            <a:r>
              <a:rPr lang="en-US" dirty="0" err="1"/>
              <a:t>planira</a:t>
            </a:r>
            <a:r>
              <a:rPr lang="en-US" dirty="0"/>
              <a:t> u </a:t>
            </a:r>
            <a:r>
              <a:rPr lang="en-US" dirty="0" err="1"/>
              <a:t>narednom</a:t>
            </a:r>
            <a:r>
              <a:rPr lang="en-US" dirty="0"/>
              <a:t> </a:t>
            </a:r>
            <a:r>
              <a:rPr lang="en-US" dirty="0" smtClean="0"/>
              <a:t>period</a:t>
            </a:r>
            <a:endParaRPr lang="sr-Latn-RS" dirty="0" smtClean="0"/>
          </a:p>
          <a:p>
            <a:r>
              <a:rPr lang="sr-Latn-RS" b="1" dirty="0" smtClean="0"/>
              <a:t>Transbalkanski koridor</a:t>
            </a:r>
            <a:r>
              <a:rPr lang="sr-Latn-RS" dirty="0" smtClean="0"/>
              <a:t>, faza I i II</a:t>
            </a:r>
          </a:p>
          <a:p>
            <a:r>
              <a:rPr lang="sr-Latn-RS" b="1" dirty="0"/>
              <a:t>Odgovornost</a:t>
            </a:r>
          </a:p>
          <a:p>
            <a:r>
              <a:rPr lang="sr-Latn-RS" b="1" dirty="0"/>
              <a:t>Analiza stubova </a:t>
            </a:r>
            <a:r>
              <a:rPr lang="sr-Latn-RS" dirty="0"/>
              <a:t>dalekovoda, kao osnovnih konstruktivnih elemenata sistema, ima za cilj da da </a:t>
            </a:r>
            <a:r>
              <a:rPr lang="sr-Latn-RS" b="1" dirty="0"/>
              <a:t>optimalno tehničko rešenje </a:t>
            </a:r>
            <a:r>
              <a:rPr lang="sr-Latn-RS" dirty="0"/>
              <a:t>koje će omogućiti planirani razvoj mreže u narednom period</a:t>
            </a:r>
          </a:p>
          <a:p>
            <a:endParaRPr lang="sr-Latn-R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788" y="872197"/>
            <a:ext cx="4794904" cy="562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5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287" y="0"/>
            <a:ext cx="10018713" cy="636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MODEL IZBORA TIPA STUBA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07967" y="1220449"/>
            <a:ext cx="7267222" cy="4870862"/>
          </a:xfrm>
        </p:spPr>
        <p:txBody>
          <a:bodyPr>
            <a:normAutofit/>
          </a:bodyPr>
          <a:lstStyle/>
          <a:p>
            <a:r>
              <a:rPr lang="en-US" dirty="0"/>
              <a:t>Model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b="1" dirty="0" err="1"/>
              <a:t>cilj</a:t>
            </a:r>
            <a:r>
              <a:rPr lang="en-US" b="1" dirty="0"/>
              <a:t> da </a:t>
            </a:r>
            <a:r>
              <a:rPr lang="en-US" b="1" dirty="0" err="1"/>
              <a:t>kvantifikuje</a:t>
            </a:r>
            <a:r>
              <a:rPr lang="en-US" b="1" dirty="0"/>
              <a:t> </a:t>
            </a:r>
            <a:r>
              <a:rPr lang="en-US" b="1" dirty="0" err="1"/>
              <a:t>proces</a:t>
            </a:r>
            <a:r>
              <a:rPr lang="en-US" b="1" dirty="0"/>
              <a:t> </a:t>
            </a:r>
            <a:r>
              <a:rPr lang="en-US" b="1" dirty="0" err="1"/>
              <a:t>odlučivanja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odabira</a:t>
            </a:r>
            <a:r>
              <a:rPr lang="en-US" b="1" dirty="0"/>
              <a:t> </a:t>
            </a:r>
            <a:r>
              <a:rPr lang="en-US" dirty="0" err="1"/>
              <a:t>tipa</a:t>
            </a:r>
            <a:r>
              <a:rPr lang="en-US" dirty="0"/>
              <a:t> </a:t>
            </a:r>
            <a:r>
              <a:rPr lang="en-US" dirty="0" err="1"/>
              <a:t>stubova</a:t>
            </a:r>
            <a:r>
              <a:rPr lang="en-US" dirty="0"/>
              <a:t> u </a:t>
            </a:r>
            <a:r>
              <a:rPr lang="en-US" dirty="0" err="1"/>
              <a:t>izgradnji</a:t>
            </a:r>
            <a:r>
              <a:rPr lang="en-US" dirty="0"/>
              <a:t> </a:t>
            </a:r>
            <a:r>
              <a:rPr lang="en-US" dirty="0" err="1"/>
              <a:t>visokonaponskih</a:t>
            </a:r>
            <a:r>
              <a:rPr lang="en-US" dirty="0"/>
              <a:t> </a:t>
            </a:r>
            <a:r>
              <a:rPr lang="en-US" dirty="0" err="1"/>
              <a:t>dalekovoda</a:t>
            </a:r>
            <a:r>
              <a:rPr lang="en-US" dirty="0"/>
              <a:t>. </a:t>
            </a:r>
          </a:p>
          <a:p>
            <a:r>
              <a:rPr lang="sr-Latn-RS" dirty="0" smtClean="0"/>
              <a:t>A</a:t>
            </a:r>
            <a:r>
              <a:rPr lang="en-US" dirty="0" err="1" smtClean="0"/>
              <a:t>lat</a:t>
            </a:r>
            <a:r>
              <a:rPr lang="en-US" dirty="0" smtClean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brzo</a:t>
            </a:r>
            <a:r>
              <a:rPr lang="en-US" dirty="0"/>
              <a:t> </a:t>
            </a:r>
            <a:r>
              <a:rPr lang="en-US" dirty="0" err="1"/>
              <a:t>preispitivanje</a:t>
            </a:r>
            <a:r>
              <a:rPr lang="en-US" dirty="0"/>
              <a:t>, </a:t>
            </a:r>
            <a:r>
              <a:rPr lang="en-US" dirty="0" err="1"/>
              <a:t>potvrđivanje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eventualno</a:t>
            </a:r>
            <a:r>
              <a:rPr lang="en-US" dirty="0"/>
              <a:t> </a:t>
            </a:r>
            <a:r>
              <a:rPr lang="en-US" dirty="0" err="1"/>
              <a:t>revidovanje</a:t>
            </a:r>
            <a:r>
              <a:rPr lang="en-US" dirty="0"/>
              <a:t> </a:t>
            </a:r>
            <a:r>
              <a:rPr lang="en-US" dirty="0" err="1"/>
              <a:t>tehničkih</a:t>
            </a:r>
            <a:r>
              <a:rPr lang="en-US" dirty="0"/>
              <a:t> </a:t>
            </a:r>
            <a:r>
              <a:rPr lang="en-US" dirty="0" err="1"/>
              <a:t>parametara</a:t>
            </a:r>
            <a:r>
              <a:rPr lang="en-US" dirty="0"/>
              <a:t>. </a:t>
            </a:r>
          </a:p>
          <a:p>
            <a:r>
              <a:rPr lang="en-US" dirty="0"/>
              <a:t>Model mora </a:t>
            </a:r>
            <a:r>
              <a:rPr lang="en-US" dirty="0" err="1"/>
              <a:t>analizom</a:t>
            </a:r>
            <a:r>
              <a:rPr lang="en-US" dirty="0"/>
              <a:t> da </a:t>
            </a:r>
            <a:r>
              <a:rPr lang="en-US" dirty="0" err="1"/>
              <a:t>obuhvati</a:t>
            </a:r>
            <a:r>
              <a:rPr lang="en-US" dirty="0"/>
              <a:t> pored </a:t>
            </a:r>
            <a:r>
              <a:rPr lang="en-US" b="1" dirty="0" err="1"/>
              <a:t>ekonomskih</a:t>
            </a:r>
            <a:r>
              <a:rPr lang="en-US" b="1" dirty="0"/>
              <a:t> </a:t>
            </a:r>
            <a:r>
              <a:rPr lang="en-US" b="1" dirty="0" err="1"/>
              <a:t>kriterijuma</a:t>
            </a:r>
            <a:r>
              <a:rPr lang="en-US" b="1" dirty="0"/>
              <a:t>, </a:t>
            </a:r>
            <a:r>
              <a:rPr lang="en-US" b="1" dirty="0" err="1"/>
              <a:t>sociološko-ekološke</a:t>
            </a:r>
            <a:r>
              <a:rPr lang="en-US" b="1" dirty="0"/>
              <a:t> </a:t>
            </a:r>
            <a:r>
              <a:rPr lang="en-US" b="1" dirty="0" err="1"/>
              <a:t>kriterijume</a:t>
            </a:r>
            <a:r>
              <a:rPr lang="en-US" b="1" dirty="0"/>
              <a:t>, </a:t>
            </a:r>
            <a:r>
              <a:rPr lang="en-US" b="1" dirty="0" err="1"/>
              <a:t>ali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prostorno</a:t>
            </a:r>
            <a:r>
              <a:rPr lang="en-US" b="1" dirty="0"/>
              <a:t> </a:t>
            </a:r>
            <a:r>
              <a:rPr lang="en-US" b="1" dirty="0" err="1"/>
              <a:t>estetske</a:t>
            </a:r>
            <a:r>
              <a:rPr lang="en-US" b="1" dirty="0"/>
              <a:t> </a:t>
            </a:r>
            <a:r>
              <a:rPr lang="en-US" b="1" dirty="0" err="1"/>
              <a:t>uslove</a:t>
            </a:r>
            <a:r>
              <a:rPr lang="en-US" b="1" dirty="0"/>
              <a:t> </a:t>
            </a:r>
            <a:r>
              <a:rPr lang="en-US" b="1" dirty="0" err="1"/>
              <a:t>uklapanja</a:t>
            </a:r>
            <a:r>
              <a:rPr lang="en-US" b="1" dirty="0"/>
              <a:t>. </a:t>
            </a:r>
            <a:endParaRPr lang="sr-Latn-RS" b="1" dirty="0" smtClean="0"/>
          </a:p>
          <a:p>
            <a:r>
              <a:rPr lang="en-US" dirty="0" err="1"/>
              <a:t>Vrlo</a:t>
            </a:r>
            <a:r>
              <a:rPr lang="en-US" dirty="0"/>
              <a:t> je </a:t>
            </a:r>
            <a:r>
              <a:rPr lang="en-US" dirty="0" err="1"/>
              <a:t>važno</a:t>
            </a:r>
            <a:r>
              <a:rPr lang="en-US" dirty="0"/>
              <a:t> da se </a:t>
            </a:r>
            <a:r>
              <a:rPr lang="en-US" dirty="0" err="1"/>
              <a:t>modelom</a:t>
            </a:r>
            <a:r>
              <a:rPr lang="en-US" dirty="0"/>
              <a:t> </a:t>
            </a:r>
            <a:r>
              <a:rPr lang="en-US" dirty="0" err="1"/>
              <a:t>pravilno</a:t>
            </a:r>
            <a:r>
              <a:rPr lang="en-US" dirty="0"/>
              <a:t> </a:t>
            </a:r>
            <a:r>
              <a:rPr lang="en-US" dirty="0" err="1"/>
              <a:t>definišu</a:t>
            </a:r>
            <a:r>
              <a:rPr lang="en-US" dirty="0"/>
              <a:t> </a:t>
            </a:r>
            <a:r>
              <a:rPr lang="en-US" dirty="0" err="1"/>
              <a:t>kriterijumi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da se </a:t>
            </a:r>
            <a:r>
              <a:rPr lang="en-US" dirty="0" err="1"/>
              <a:t>njihovo</a:t>
            </a:r>
            <a:r>
              <a:rPr lang="en-US" dirty="0"/>
              <a:t> </a:t>
            </a:r>
            <a:r>
              <a:rPr lang="en-US" dirty="0" err="1"/>
              <a:t>vrednovanje</a:t>
            </a:r>
            <a:r>
              <a:rPr lang="en-US" dirty="0"/>
              <a:t> </a:t>
            </a:r>
            <a:r>
              <a:rPr lang="en-US" dirty="0" err="1"/>
              <a:t>uvede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dinamički</a:t>
            </a:r>
            <a:r>
              <a:rPr lang="en-US" dirty="0"/>
              <a:t> </a:t>
            </a:r>
            <a:r>
              <a:rPr lang="en-US" dirty="0" err="1"/>
              <a:t>promenljiva</a:t>
            </a:r>
            <a:r>
              <a:rPr lang="en-US" dirty="0"/>
              <a:t> </a:t>
            </a:r>
            <a:r>
              <a:rPr lang="en-US" dirty="0" err="1"/>
              <a:t>kategorija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129" y="1173937"/>
            <a:ext cx="2909372" cy="26087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2129" y="3782674"/>
            <a:ext cx="2909371" cy="218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6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2761" y="295235"/>
            <a:ext cx="7441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Postavljanje </a:t>
            </a:r>
            <a:r>
              <a:rPr lang="en-US" sz="2800" b="1" dirty="0" err="1" smtClean="0"/>
              <a:t>modela</a:t>
            </a:r>
            <a:r>
              <a:rPr lang="en-US" sz="2800" b="1" dirty="0" smtClean="0"/>
              <a:t> – </a:t>
            </a:r>
            <a:r>
              <a:rPr lang="en-US" sz="2800" b="1" dirty="0" err="1" smtClean="0"/>
              <a:t>generisanje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alternativa</a:t>
            </a:r>
            <a:endParaRPr lang="en-US" sz="28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84310" y="1119553"/>
            <a:ext cx="6492072" cy="4971757"/>
          </a:xfrm>
        </p:spPr>
        <p:txBody>
          <a:bodyPr>
            <a:normAutofit/>
          </a:bodyPr>
          <a:lstStyle/>
          <a:p>
            <a:r>
              <a:rPr lang="sr-Latn-RS" b="1" dirty="0" smtClean="0"/>
              <a:t>Razviti </a:t>
            </a:r>
            <a:r>
              <a:rPr lang="sr-Latn-RS" b="1" dirty="0"/>
              <a:t>alternative </a:t>
            </a:r>
            <a:r>
              <a:rPr lang="sr-Latn-RS" dirty="0"/>
              <a:t>koje će se primenjivati adekvatno okruženju </a:t>
            </a:r>
            <a:endParaRPr lang="sr-Latn-RS" dirty="0" smtClean="0"/>
          </a:p>
          <a:p>
            <a:r>
              <a:rPr lang="sr-Latn-RS" b="1" dirty="0" smtClean="0"/>
              <a:t>Višesistemski vodovi i jednosistemski vodovi</a:t>
            </a:r>
            <a:endParaRPr lang="sr-Latn-RS" b="1" dirty="0"/>
          </a:p>
          <a:p>
            <a:r>
              <a:rPr lang="sr-Latn-RS" b="1" dirty="0"/>
              <a:t>Broj alternative po grupi </a:t>
            </a:r>
            <a:r>
              <a:rPr lang="sr-Latn-RS" dirty="0"/>
              <a:t>treba da bude </a:t>
            </a:r>
            <a:r>
              <a:rPr lang="sr-Latn-RS" dirty="0" smtClean="0"/>
              <a:t>takav da </a:t>
            </a:r>
            <a:r>
              <a:rPr lang="sr-Latn-RS" dirty="0"/>
              <a:t>zadovolji potrebe specifičnosti morfologije terena, ali i da obezbedi tipizaciju elemenata unutar prenosnog sistema. </a:t>
            </a:r>
            <a:endParaRPr lang="sr-Latn-RS" dirty="0" smtClean="0"/>
          </a:p>
          <a:p>
            <a:endParaRPr lang="sr-Latn-R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650" y="962277"/>
            <a:ext cx="2892615" cy="2174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4766" y="364353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72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466" y="1899885"/>
            <a:ext cx="5142699" cy="4755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1408" y="182880"/>
            <a:ext cx="7188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Definisanje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Alternativa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2893255" y="887494"/>
            <a:ext cx="89798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 – </a:t>
            </a:r>
            <a:r>
              <a:rPr lang="en-US" sz="2400" dirty="0" err="1" smtClean="0"/>
              <a:t>tipovi</a:t>
            </a:r>
            <a:r>
              <a:rPr lang="en-US" sz="2400" dirty="0" smtClean="0"/>
              <a:t> </a:t>
            </a:r>
            <a:r>
              <a:rPr lang="en-US" sz="2400" dirty="0" err="1" smtClean="0"/>
              <a:t>stubova</a:t>
            </a:r>
            <a:r>
              <a:rPr lang="en-US" sz="2400" dirty="0" smtClean="0"/>
              <a:t> </a:t>
            </a:r>
            <a:r>
              <a:rPr lang="en-US" sz="2400" dirty="0" err="1" smtClean="0"/>
              <a:t>jednosistemskih</a:t>
            </a:r>
            <a:r>
              <a:rPr lang="en-US" sz="2400" dirty="0" smtClean="0"/>
              <a:t> </a:t>
            </a:r>
            <a:r>
              <a:rPr lang="en-US" sz="2400" dirty="0" err="1" smtClean="0"/>
              <a:t>vodova</a:t>
            </a:r>
            <a:r>
              <a:rPr lang="en-US" sz="2400" dirty="0" smtClean="0"/>
              <a:t> </a:t>
            </a:r>
            <a:r>
              <a:rPr lang="en-US" sz="2400" dirty="0" err="1" smtClean="0"/>
              <a:t>naponskog</a:t>
            </a:r>
            <a:r>
              <a:rPr lang="en-US" sz="2400" dirty="0" smtClean="0"/>
              <a:t> </a:t>
            </a:r>
            <a:r>
              <a:rPr lang="en-US" sz="2400" dirty="0" err="1" smtClean="0"/>
              <a:t>nivoa</a:t>
            </a:r>
            <a:r>
              <a:rPr lang="en-US" sz="2400" dirty="0" smtClean="0"/>
              <a:t> 400 kV</a:t>
            </a:r>
          </a:p>
          <a:p>
            <a:r>
              <a:rPr lang="en-US" sz="2400" dirty="0" smtClean="0"/>
              <a:t>II – </a:t>
            </a:r>
            <a:r>
              <a:rPr lang="en-US" sz="2400" dirty="0" err="1" smtClean="0"/>
              <a:t>tipovi</a:t>
            </a:r>
            <a:r>
              <a:rPr lang="en-US" sz="2400" dirty="0" smtClean="0"/>
              <a:t> </a:t>
            </a:r>
            <a:r>
              <a:rPr lang="en-US" sz="2400" dirty="0" err="1" smtClean="0"/>
              <a:t>stubova</a:t>
            </a:r>
            <a:r>
              <a:rPr lang="en-US" sz="2400" dirty="0" smtClean="0"/>
              <a:t> </a:t>
            </a:r>
            <a:r>
              <a:rPr lang="en-US" sz="2400" dirty="0" err="1" smtClean="0"/>
              <a:t>dvosistemskih</a:t>
            </a:r>
            <a:r>
              <a:rPr lang="en-US" sz="2400" dirty="0" smtClean="0"/>
              <a:t> </a:t>
            </a:r>
            <a:r>
              <a:rPr lang="en-US" sz="2400" dirty="0" err="1" smtClean="0"/>
              <a:t>vodova</a:t>
            </a:r>
            <a:r>
              <a:rPr lang="en-US" sz="2400" dirty="0" smtClean="0"/>
              <a:t> </a:t>
            </a:r>
            <a:r>
              <a:rPr lang="en-US" sz="2400" dirty="0" err="1" smtClean="0"/>
              <a:t>naponskog</a:t>
            </a:r>
            <a:r>
              <a:rPr lang="en-US" sz="2400" dirty="0" smtClean="0"/>
              <a:t> </a:t>
            </a:r>
            <a:r>
              <a:rPr lang="en-US" sz="2400" dirty="0" err="1" smtClean="0"/>
              <a:t>nivoa</a:t>
            </a:r>
            <a:r>
              <a:rPr lang="en-US" sz="2400" dirty="0" smtClean="0"/>
              <a:t> 400 kV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366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59436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Kriterijumske</a:t>
            </a:r>
            <a:r>
              <a:rPr lang="en-US" b="1" dirty="0"/>
              <a:t> </a:t>
            </a:r>
            <a:r>
              <a:rPr lang="en-US" b="1" dirty="0" err="1"/>
              <a:t>funkcije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969478" y="1709954"/>
            <a:ext cx="71041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I – EKONOMSKI KRITERIJUMI</a:t>
            </a:r>
          </a:p>
          <a:p>
            <a:r>
              <a:rPr lang="en-US" sz="2400" dirty="0" smtClean="0"/>
              <a:t>•	</a:t>
            </a:r>
            <a:r>
              <a:rPr lang="en-US" sz="2400" dirty="0" err="1" smtClean="0"/>
              <a:t>Težina</a:t>
            </a:r>
            <a:r>
              <a:rPr lang="en-US" sz="2400" dirty="0" smtClean="0"/>
              <a:t> </a:t>
            </a:r>
            <a:r>
              <a:rPr lang="en-US" sz="2400" dirty="0" err="1" smtClean="0"/>
              <a:t>čelične</a:t>
            </a:r>
            <a:r>
              <a:rPr lang="en-US" sz="2400" dirty="0" smtClean="0"/>
              <a:t> </a:t>
            </a:r>
            <a:r>
              <a:rPr lang="en-US" sz="2400" dirty="0" err="1" smtClean="0"/>
              <a:t>konstrukcije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•	</a:t>
            </a:r>
            <a:r>
              <a:rPr lang="en-US" sz="2400" dirty="0" err="1" smtClean="0"/>
              <a:t>Količina</a:t>
            </a:r>
            <a:r>
              <a:rPr lang="en-US" sz="2400" dirty="0" smtClean="0"/>
              <a:t> </a:t>
            </a:r>
            <a:r>
              <a:rPr lang="en-US" sz="2400" dirty="0" err="1" smtClean="0"/>
              <a:t>betona</a:t>
            </a:r>
            <a:endParaRPr lang="en-US" sz="2400" dirty="0" smtClean="0"/>
          </a:p>
          <a:p>
            <a:r>
              <a:rPr lang="en-US" sz="2400" dirty="0" smtClean="0"/>
              <a:t>•	</a:t>
            </a:r>
            <a:r>
              <a:rPr lang="en-US" sz="2400" dirty="0" err="1" smtClean="0"/>
              <a:t>Cena</a:t>
            </a:r>
            <a:r>
              <a:rPr lang="en-US" sz="2400" dirty="0" smtClean="0"/>
              <a:t> </a:t>
            </a:r>
            <a:r>
              <a:rPr lang="en-US" sz="2400" dirty="0" err="1" smtClean="0"/>
              <a:t>izrade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montaže</a:t>
            </a:r>
            <a:r>
              <a:rPr lang="en-US" sz="2400" dirty="0" smtClean="0"/>
              <a:t> </a:t>
            </a:r>
            <a:r>
              <a:rPr lang="en-US" sz="2400" dirty="0" err="1" smtClean="0"/>
              <a:t>čelične</a:t>
            </a:r>
            <a:r>
              <a:rPr lang="en-US" sz="2400" dirty="0" smtClean="0"/>
              <a:t> </a:t>
            </a:r>
            <a:r>
              <a:rPr lang="en-US" sz="2400" dirty="0" err="1" smtClean="0"/>
              <a:t>konstrukcije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•	</a:t>
            </a:r>
            <a:r>
              <a:rPr lang="en-US" sz="2400" dirty="0" err="1" smtClean="0"/>
              <a:t>Cena</a:t>
            </a:r>
            <a:r>
              <a:rPr lang="en-US" sz="2400" dirty="0" smtClean="0"/>
              <a:t> </a:t>
            </a:r>
            <a:r>
              <a:rPr lang="en-US" sz="2400" dirty="0" err="1" smtClean="0"/>
              <a:t>antikorozione</a:t>
            </a:r>
            <a:r>
              <a:rPr lang="en-US" sz="2400" dirty="0" smtClean="0"/>
              <a:t> </a:t>
            </a:r>
            <a:r>
              <a:rPr lang="en-US" sz="2400" dirty="0" err="1" smtClean="0"/>
              <a:t>zaštite</a:t>
            </a:r>
            <a:r>
              <a:rPr lang="en-US" sz="2400" dirty="0" smtClean="0"/>
              <a:t> </a:t>
            </a:r>
            <a:r>
              <a:rPr lang="en-US" sz="2400" dirty="0" err="1" smtClean="0"/>
              <a:t>dupleks</a:t>
            </a:r>
            <a:r>
              <a:rPr lang="en-US" sz="2400" dirty="0" smtClean="0"/>
              <a:t> </a:t>
            </a:r>
            <a:r>
              <a:rPr lang="en-US" sz="2400" dirty="0" err="1" smtClean="0"/>
              <a:t>sistemom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•	</a:t>
            </a:r>
            <a:r>
              <a:rPr lang="en-US" sz="2400" dirty="0" err="1" smtClean="0"/>
              <a:t>Dostupnost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domaćem</a:t>
            </a:r>
            <a:r>
              <a:rPr lang="en-US" sz="2400" dirty="0" smtClean="0"/>
              <a:t> </a:t>
            </a:r>
            <a:r>
              <a:rPr lang="en-US" sz="2400" dirty="0" err="1" smtClean="0"/>
              <a:t>tržištu</a:t>
            </a:r>
            <a:endParaRPr lang="en-US" sz="2400" dirty="0" smtClean="0"/>
          </a:p>
          <a:p>
            <a:r>
              <a:rPr lang="en-US" sz="2400" dirty="0" smtClean="0"/>
              <a:t>•	</a:t>
            </a:r>
            <a:r>
              <a:rPr lang="en-US" sz="2400" dirty="0" err="1" smtClean="0"/>
              <a:t>Cena</a:t>
            </a:r>
            <a:r>
              <a:rPr lang="en-US" sz="2400" dirty="0" smtClean="0"/>
              <a:t> </a:t>
            </a:r>
            <a:r>
              <a:rPr lang="en-US" sz="2400" dirty="0" err="1" smtClean="0"/>
              <a:t>eksploatacionog</a:t>
            </a:r>
            <a:r>
              <a:rPr lang="en-US" sz="2400" dirty="0" smtClean="0"/>
              <a:t> </a:t>
            </a:r>
            <a:r>
              <a:rPr lang="en-US" sz="2400" dirty="0" err="1" smtClean="0"/>
              <a:t>održavanja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9507" y="4387610"/>
            <a:ext cx="22288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9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8552" y="73337"/>
            <a:ext cx="7441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II- SOCIJALNO-EKOLOŠKI KRITERIJUMI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93228" y="596557"/>
            <a:ext cx="4016158" cy="4636625"/>
          </a:xfrm>
        </p:spPr>
        <p:txBody>
          <a:bodyPr>
            <a:normAutofit/>
          </a:bodyPr>
          <a:lstStyle/>
          <a:p>
            <a:r>
              <a:rPr lang="sr-Latn-RS" b="1" dirty="0"/>
              <a:t>Električno polje  </a:t>
            </a:r>
          </a:p>
          <a:p>
            <a:r>
              <a:rPr lang="sr-Latn-RS" b="1" dirty="0" smtClean="0"/>
              <a:t>Magnetna </a:t>
            </a:r>
            <a:r>
              <a:rPr lang="sr-Latn-RS" b="1" dirty="0"/>
              <a:t>indukcija  </a:t>
            </a:r>
          </a:p>
          <a:p>
            <a:r>
              <a:rPr lang="sr-Latn-RS" b="1" dirty="0" smtClean="0"/>
              <a:t>Buka  </a:t>
            </a:r>
            <a:endParaRPr lang="sr-Latn-RS" b="1" dirty="0"/>
          </a:p>
          <a:p>
            <a:r>
              <a:rPr lang="sr-Latn-RS" b="1" dirty="0" smtClean="0"/>
              <a:t>Uticaj </a:t>
            </a:r>
            <a:r>
              <a:rPr lang="sr-Latn-RS" b="1" dirty="0"/>
              <a:t>na ptice </a:t>
            </a:r>
          </a:p>
          <a:p>
            <a:r>
              <a:rPr lang="sr-Latn-RS" b="1" dirty="0" smtClean="0"/>
              <a:t>Bezbednost </a:t>
            </a:r>
            <a:r>
              <a:rPr lang="sr-Latn-RS" b="1" dirty="0"/>
              <a:t>rada na stubu</a:t>
            </a:r>
          </a:p>
          <a:p>
            <a:r>
              <a:rPr lang="sr-Latn-RS" b="1" dirty="0" smtClean="0"/>
              <a:t>Izvijanje </a:t>
            </a:r>
            <a:r>
              <a:rPr lang="sr-Latn-RS" b="1" dirty="0"/>
              <a:t>stuba</a:t>
            </a:r>
          </a:p>
          <a:p>
            <a:r>
              <a:rPr lang="sr-Latn-RS" b="1" dirty="0" smtClean="0"/>
              <a:t>Šumski </a:t>
            </a:r>
            <a:r>
              <a:rPr lang="sr-Latn-RS" b="1" dirty="0"/>
              <a:t>proseci </a:t>
            </a:r>
            <a:r>
              <a:rPr lang="sr-Latn-RS" dirty="0" smtClean="0"/>
              <a:t>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4935" y="1160097"/>
            <a:ext cx="2072820" cy="20911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356" y="3814746"/>
            <a:ext cx="2109399" cy="14143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7815" y="1160097"/>
            <a:ext cx="1047701" cy="407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1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406769" y="1412566"/>
            <a:ext cx="5202701" cy="2371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b="1" dirty="0" smtClean="0"/>
              <a:t>Širina </a:t>
            </a:r>
            <a:r>
              <a:rPr lang="sr-Latn-RS" sz="2400" b="1" dirty="0"/>
              <a:t>koridora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b="1" dirty="0" smtClean="0"/>
              <a:t>Zauzeće </a:t>
            </a:r>
            <a:r>
              <a:rPr lang="sr-Latn-RS" sz="2400" b="1" dirty="0"/>
              <a:t>u osnovi stuba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b="1" dirty="0" smtClean="0"/>
              <a:t>Kulturno-istorijske </a:t>
            </a:r>
            <a:r>
              <a:rPr lang="sr-Latn-RS" sz="2400" b="1" dirty="0"/>
              <a:t>vrednosti i zone kontrolisane gradnje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5920" y="284352"/>
            <a:ext cx="102272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III – KRITERIJUMI PROSTORNOG ZAUZEĆA I UKLAPANJA U OKRUŽENJE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927" y="3529374"/>
            <a:ext cx="6467432" cy="3082441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6418643" y="1157731"/>
            <a:ext cx="5685692" cy="23716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b="1" dirty="0" smtClean="0"/>
              <a:t>Uticaj </a:t>
            </a:r>
            <a:r>
              <a:rPr lang="sr-Latn-RS" sz="2400" b="1" dirty="0"/>
              <a:t>na poljoprivrednu obradu zemlje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b="1" dirty="0" smtClean="0"/>
              <a:t>Problem </a:t>
            </a:r>
            <a:r>
              <a:rPr lang="sr-Latn-RS" sz="2400" b="1" dirty="0"/>
              <a:t>prilagodjenja kosom terenu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b="1" dirty="0" smtClean="0"/>
              <a:t>Ambijentalno </a:t>
            </a:r>
            <a:r>
              <a:rPr lang="sr-Latn-RS" sz="2400" b="1" dirty="0"/>
              <a:t>uklapanje i vizuelno-estetski </a:t>
            </a:r>
            <a:r>
              <a:rPr lang="sr-Latn-RS" sz="2400" b="1" dirty="0" smtClean="0"/>
              <a:t>efekat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r-Latn-RS" sz="2400" b="1" dirty="0" smtClean="0"/>
              <a:t>Prihvatljivost </a:t>
            </a:r>
            <a:r>
              <a:rPr lang="sr-Latn-RS" sz="2400" b="1" dirty="0"/>
              <a:t>za urbane strukture </a:t>
            </a:r>
          </a:p>
        </p:txBody>
      </p:sp>
    </p:spTree>
    <p:extLst>
      <p:ext uri="{BB962C8B-B14F-4D97-AF65-F5344CB8AC3E}">
        <p14:creationId xmlns:p14="http://schemas.microsoft.com/office/powerpoint/2010/main" val="263181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770</TotalTime>
  <Words>1037</Words>
  <Application>Microsoft Office PowerPoint</Application>
  <PresentationFormat>Widescreen</PresentationFormat>
  <Paragraphs>164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Corbel</vt:lpstr>
      <vt:lpstr>Symbol</vt:lpstr>
      <vt:lpstr>Times New Roman</vt:lpstr>
      <vt:lpstr>Parallax</vt:lpstr>
      <vt:lpstr>PRINCIPI VIŠEKRITERIJUMSKOG IZBORA TIPA STUBA ZA RAZVOJ 400 kV MREŽE PRENOSNOG SISTEMA</vt:lpstr>
      <vt:lpstr>STUBOVI DALEKOVODA</vt:lpstr>
      <vt:lpstr>PLANIRANI RAZVOJ 400kV MREŽE U SRBIJI</vt:lpstr>
      <vt:lpstr>MODEL IZBORA TIPA STUBA</vt:lpstr>
      <vt:lpstr>PowerPoint Presentation</vt:lpstr>
      <vt:lpstr>PowerPoint Presentation</vt:lpstr>
      <vt:lpstr>Kriterijumske funkcije</vt:lpstr>
      <vt:lpstr>PowerPoint Presentation</vt:lpstr>
      <vt:lpstr>PowerPoint Presentation</vt:lpstr>
      <vt:lpstr>Vrednovanje alternativa</vt:lpstr>
      <vt:lpstr>Unutar grupa odrediti uticaj pojedinih  kriterijumskih funkcija  wi – (težinski koeficijent pojedinačnog kriterijuma) za svaku kriterijumsku funkciju: wi=W*wrel </vt:lpstr>
      <vt:lpstr>PowerPoint Presentation</vt:lpstr>
      <vt:lpstr>PRIMENA MODELA NA  DV 2x400 kV Pančevo 2 – rumunska granica</vt:lpstr>
      <vt:lpstr>PowerPoint Presentation</vt:lpstr>
      <vt:lpstr>PowerPoint Presentation</vt:lpstr>
      <vt:lpstr>PowerPoint Presentation</vt:lpstr>
      <vt:lpstr>PowerPoint Presentation</vt:lpstr>
      <vt:lpstr>PRIMERI SAVREMENIH DIZAJNERSKIH REŠENJA VISOKONAPONSKIH DALEKOVODNIH STUBOVA</vt:lpstr>
      <vt:lpstr>Savremeni tokovi i industrijski razvoj koji se prilagodjava okruženju, donose i u ovu oblast konstrukcije koje ne zadovoljavaju samo tehničke standarde, već i zahteva uklapanja u životnu sredinu</vt:lpstr>
      <vt:lpstr>PowerPoint Presentation</vt:lpstr>
      <vt:lpstr>PowerPoint Presentation</vt:lpstr>
      <vt:lpstr>PowerPoint Presentation</vt:lpstr>
      <vt:lpstr>ZAKLJUČAK</vt:lpstr>
      <vt:lpstr>ZAKLJUČAK</vt:lpstr>
      <vt:lpstr>RECENZENT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PRINCIPI VIŠEKRITERIJUMSKOG IZBORA TIPA STUBA ZA RAZVOJ 400 kV MREŽE PRENOSNOG SISTEMA</dc:title>
  <dc:creator>Nada Curovic</dc:creator>
  <cp:lastModifiedBy>Nada Curovic</cp:lastModifiedBy>
  <cp:revision>35</cp:revision>
  <dcterms:created xsi:type="dcterms:W3CDTF">2017-05-08T07:08:47Z</dcterms:created>
  <dcterms:modified xsi:type="dcterms:W3CDTF">2017-05-10T19:01:23Z</dcterms:modified>
</cp:coreProperties>
</file>