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7" r:id="rId3"/>
    <p:sldId id="259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812024" cy="21250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0033CC"/>
                </a:solidFill>
              </a:rPr>
              <a:t>Uticaj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</a:rPr>
              <a:t>nesimetri</a:t>
            </a:r>
            <a:r>
              <a:rPr lang="sr-Latn-ME" b="1" dirty="0" smtClean="0">
                <a:solidFill>
                  <a:srgbClr val="0033CC"/>
                </a:solidFill>
              </a:rPr>
              <a:t>čnog napajanja na karakteristike asinhronog motora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8610600" cy="2819400"/>
          </a:xfrm>
        </p:spPr>
        <p:txBody>
          <a:bodyPr>
            <a:normAutofit/>
          </a:bodyPr>
          <a:lstStyle/>
          <a:p>
            <a:pPr algn="l"/>
            <a:r>
              <a:rPr lang="sr-Latn-ME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Dipl.ing Dulović Lazar				   Mr Martin Ćalasan</a:t>
            </a:r>
          </a:p>
          <a:p>
            <a:pPr algn="l"/>
            <a:r>
              <a:rPr lang="sr-Latn-ME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</a:p>
          <a:p>
            <a:pPr algn="l"/>
            <a:r>
              <a:rPr lang="sr-Latn-ME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Prof.dr Saša Mujović</a:t>
            </a:r>
          </a:p>
          <a:p>
            <a:pPr algn="ctr"/>
            <a:endParaRPr lang="sr-Latn-ME" sz="20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sr-Latn-ME" sz="20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en-US" sz="20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savjetovanje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CG KO CIGRE, </a:t>
            </a:r>
            <a:r>
              <a:rPr lang="sr-Latn-ME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sr-Latn-ME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maj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</a:t>
            </a:r>
            <a:r>
              <a:rPr lang="sr-Latn-ME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sr-Latn-ME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Bečići</a:t>
            </a:r>
            <a:endParaRPr lang="sr-Latn-CS" sz="20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sr-Latn-ME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CG KO CIG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28600"/>
            <a:ext cx="2057400" cy="130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sz="3600" b="1" dirty="0" smtClean="0">
                <a:solidFill>
                  <a:srgbClr val="0033CC"/>
                </a:solidFill>
              </a:rPr>
              <a:t>Eksperiment uticaja nesimetričnog napona na prazan hod asinhronog motora</a:t>
            </a:r>
            <a:endParaRPr lang="en-US" sz="3600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175" y="1828800"/>
            <a:ext cx="9148175" cy="10668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rgbClr val="0033CC"/>
                </a:solidFill>
              </a:rPr>
              <a:t>Kori</a:t>
            </a:r>
            <a:r>
              <a:rPr lang="sr-Latn-ME" sz="2400" b="1" dirty="0" smtClean="0">
                <a:solidFill>
                  <a:srgbClr val="0033CC"/>
                </a:solidFill>
              </a:rPr>
              <a:t>šćen </a:t>
            </a:r>
            <a:r>
              <a:rPr lang="sr-Latn-ME" sz="2400" b="1" dirty="0" smtClean="0">
                <a:solidFill>
                  <a:srgbClr val="0033CC"/>
                </a:solidFill>
              </a:rPr>
              <a:t>je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trofazni</a:t>
            </a:r>
            <a:r>
              <a:rPr lang="sr-Latn-ME" sz="2400" b="1" dirty="0" smtClean="0">
                <a:solidFill>
                  <a:srgbClr val="0033CC"/>
                </a:solidFill>
              </a:rPr>
              <a:t> asinhroni motor </a:t>
            </a:r>
            <a:r>
              <a:rPr lang="en-US" sz="2400" b="1" dirty="0" err="1" smtClean="0">
                <a:solidFill>
                  <a:srgbClr val="0033CC"/>
                </a:solidFill>
              </a:rPr>
              <a:t>nazivnih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podataka</a:t>
            </a:r>
            <a:r>
              <a:rPr lang="en-US" sz="2400" b="1" dirty="0" smtClean="0">
                <a:solidFill>
                  <a:srgbClr val="0033CC"/>
                </a:solidFill>
              </a:rPr>
              <a:t>: 380V; 5.5kW; 1440obr/min; </a:t>
            </a:r>
            <a:r>
              <a:rPr lang="en-US" sz="2400" b="1" dirty="0" smtClean="0">
                <a:solidFill>
                  <a:srgbClr val="0033CC"/>
                </a:solidFill>
                <a:sym typeface="Symbol"/>
              </a:rPr>
              <a:t>50Hz.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D:\Dokumenta\Laboratorije\Rotacione masine\Slike masina\DSC0062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3581400" cy="28956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4" descr="C:\Users\Win 8\Desktop\asinhrona masina\slike\IMAG042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365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ME" sz="2400" b="1" dirty="0" smtClean="0">
                <a:solidFill>
                  <a:srgbClr val="0033CC"/>
                </a:solidFill>
              </a:rPr>
              <a:t>b</a:t>
            </a:r>
            <a:r>
              <a:rPr lang="en-US" sz="2400" b="1" dirty="0" err="1" smtClean="0">
                <a:solidFill>
                  <a:srgbClr val="0033CC"/>
                </a:solidFill>
              </a:rPr>
              <a:t>ez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dodavanja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induktivnosti</a:t>
            </a:r>
            <a:r>
              <a:rPr lang="en-US" sz="2400" b="1" dirty="0" smtClean="0">
                <a:solidFill>
                  <a:srgbClr val="0033CC"/>
                </a:solidFill>
              </a:rPr>
              <a:t> u </a:t>
            </a:r>
            <a:r>
              <a:rPr lang="en-US" sz="2400" b="1" dirty="0" err="1" smtClean="0">
                <a:solidFill>
                  <a:srgbClr val="0033CC"/>
                </a:solidFill>
              </a:rPr>
              <a:t>bilo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kojoj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fazi</a:t>
            </a:r>
            <a:r>
              <a:rPr lang="en-US" sz="2400" b="1" dirty="0" smtClean="0">
                <a:solidFill>
                  <a:srgbClr val="0033CC"/>
                </a:solidFill>
              </a:rPr>
              <a:t>:</a:t>
            </a:r>
          </a:p>
          <a:p>
            <a:pPr>
              <a:buNone/>
            </a:pPr>
            <a:endParaRPr lang="en-US" sz="2400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C:\Users\Win 8\Desktop\asinhrona masina\slike ogled ispravka\PHsimetricn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7467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ME" sz="2400" b="1" dirty="0" smtClean="0">
                <a:solidFill>
                  <a:srgbClr val="0033CC"/>
                </a:solidFill>
              </a:rPr>
              <a:t>s</a:t>
            </a:r>
            <a:r>
              <a:rPr lang="en-US" sz="2400" b="1" dirty="0" smtClean="0">
                <a:solidFill>
                  <a:srgbClr val="0033CC"/>
                </a:solidFill>
              </a:rPr>
              <a:t>a </a:t>
            </a:r>
            <a:r>
              <a:rPr lang="en-US" sz="2400" b="1" dirty="0" err="1" smtClean="0">
                <a:solidFill>
                  <a:srgbClr val="0033CC"/>
                </a:solidFill>
              </a:rPr>
              <a:t>dodatim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kalemom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induktivnosti</a:t>
            </a:r>
            <a:r>
              <a:rPr lang="en-US" sz="2400" b="1" dirty="0" smtClean="0">
                <a:solidFill>
                  <a:srgbClr val="0033CC"/>
                </a:solidFill>
              </a:rPr>
              <a:t> 18.5mH u </a:t>
            </a:r>
            <a:r>
              <a:rPr lang="en-US" sz="2400" b="1" dirty="0" err="1" smtClean="0">
                <a:solidFill>
                  <a:srgbClr val="0033CC"/>
                </a:solidFill>
              </a:rPr>
              <a:t>prvoj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napajanja</a:t>
            </a:r>
            <a:r>
              <a:rPr lang="en-US" sz="2400" b="1" dirty="0" smtClean="0">
                <a:solidFill>
                  <a:srgbClr val="0033CC"/>
                </a:solidFill>
              </a:rPr>
              <a:t>: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C:\Users\Win 8\Desktop\asinhrona masina\slike ogled Popravka\PH18mHprv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/>
          <a:lstStyle/>
          <a:p>
            <a:pPr>
              <a:buFontTx/>
              <a:buChar char="-"/>
            </a:pPr>
            <a:r>
              <a:rPr lang="sr-Latn-ME" sz="2400" b="1" dirty="0" smtClean="0">
                <a:solidFill>
                  <a:srgbClr val="0033CC"/>
                </a:solidFill>
              </a:rPr>
              <a:t>s</a:t>
            </a:r>
            <a:r>
              <a:rPr lang="en-US" sz="2400" b="1" dirty="0" smtClean="0">
                <a:solidFill>
                  <a:srgbClr val="0033CC"/>
                </a:solidFill>
              </a:rPr>
              <a:t>a </a:t>
            </a:r>
            <a:r>
              <a:rPr lang="en-US" sz="2400" b="1" dirty="0" err="1" smtClean="0">
                <a:solidFill>
                  <a:srgbClr val="0033CC"/>
                </a:solidFill>
              </a:rPr>
              <a:t>dodatim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kalemom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induktivnosti</a:t>
            </a:r>
            <a:r>
              <a:rPr lang="en-US" sz="2400" b="1" dirty="0" smtClean="0">
                <a:solidFill>
                  <a:srgbClr val="0033CC"/>
                </a:solidFill>
              </a:rPr>
              <a:t> 39mH u </a:t>
            </a:r>
            <a:r>
              <a:rPr lang="en-US" sz="2400" b="1" dirty="0" err="1" smtClean="0">
                <a:solidFill>
                  <a:srgbClr val="0033CC"/>
                </a:solidFill>
              </a:rPr>
              <a:t>prvoj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napajanja</a:t>
            </a:r>
            <a:r>
              <a:rPr lang="en-US" sz="2400" b="1" dirty="0" smtClean="0">
                <a:solidFill>
                  <a:srgbClr val="0033CC"/>
                </a:solidFill>
              </a:rPr>
              <a:t>: 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C:\Users\Win 8\Desktop\asinhrona masina\slike ogled Popravka\399999mH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ME" sz="2400" b="1" dirty="0" smtClean="0">
                <a:solidFill>
                  <a:srgbClr val="0033CC"/>
                </a:solidFill>
              </a:rPr>
              <a:t>s</a:t>
            </a:r>
            <a:r>
              <a:rPr lang="en-US" sz="2400" b="1" dirty="0" smtClean="0">
                <a:solidFill>
                  <a:srgbClr val="0033CC"/>
                </a:solidFill>
              </a:rPr>
              <a:t>a </a:t>
            </a:r>
            <a:r>
              <a:rPr lang="en-US" sz="2400" b="1" dirty="0" err="1" smtClean="0">
                <a:solidFill>
                  <a:srgbClr val="0033CC"/>
                </a:solidFill>
              </a:rPr>
              <a:t>dodatim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kalemom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induktivnosti</a:t>
            </a:r>
            <a:r>
              <a:rPr lang="en-US" sz="2400" b="1" dirty="0" smtClean="0">
                <a:solidFill>
                  <a:srgbClr val="0033CC"/>
                </a:solidFill>
              </a:rPr>
              <a:t> 39mH u </a:t>
            </a:r>
            <a:r>
              <a:rPr lang="en-US" sz="2400" b="1" dirty="0" err="1" smtClean="0">
                <a:solidFill>
                  <a:srgbClr val="0033CC"/>
                </a:solidFill>
              </a:rPr>
              <a:t>prvoj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</a:t>
            </a:r>
            <a:r>
              <a:rPr lang="en-US" sz="2400" b="1" dirty="0" smtClean="0">
                <a:solidFill>
                  <a:srgbClr val="0033CC"/>
                </a:solidFill>
              </a:rPr>
              <a:t> 18.5mH u </a:t>
            </a:r>
            <a:r>
              <a:rPr lang="en-US" sz="2400" b="1" dirty="0" err="1" smtClean="0">
                <a:solidFill>
                  <a:srgbClr val="0033CC"/>
                </a:solidFill>
              </a:rPr>
              <a:t>drugoj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napajanja</a:t>
            </a:r>
            <a:r>
              <a:rPr lang="en-US" sz="2400" b="1" dirty="0" smtClean="0">
                <a:solidFill>
                  <a:srgbClr val="0033CC"/>
                </a:solidFill>
              </a:rPr>
              <a:t>: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C:\Users\Win 8\Desktop\asinhrona masina\slike ogled Popravka\PH39prva1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399032"/>
          </a:xfrm>
        </p:spPr>
        <p:txBody>
          <a:bodyPr/>
          <a:lstStyle/>
          <a:p>
            <a:pPr algn="ctr"/>
            <a:r>
              <a:rPr lang="sr-Latn-ME" sz="4400" b="1" dirty="0" smtClean="0">
                <a:solidFill>
                  <a:srgbClr val="0033CC"/>
                </a:solidFill>
              </a:rPr>
              <a:t>REZIME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dirty="0" smtClean="0">
                <a:solidFill>
                  <a:srgbClr val="0033CC"/>
                </a:solidFill>
              </a:rPr>
              <a:t>S</a:t>
            </a:r>
            <a:r>
              <a:rPr lang="sr-Latn-ME" sz="2400" b="1" dirty="0" smtClean="0">
                <a:solidFill>
                  <a:srgbClr val="0033CC"/>
                </a:solidFill>
              </a:rPr>
              <a:t>lični rezultati simulacije i </a:t>
            </a:r>
            <a:r>
              <a:rPr lang="sr-Latn-ME" sz="2400" b="1" dirty="0" smtClean="0">
                <a:solidFill>
                  <a:srgbClr val="0033CC"/>
                </a:solidFill>
              </a:rPr>
              <a:t>eksperimenta</a:t>
            </a:r>
            <a:r>
              <a:rPr lang="en-US" sz="2400" b="1" dirty="0" smtClean="0">
                <a:solidFill>
                  <a:srgbClr val="0033CC"/>
                </a:solidFill>
              </a:rPr>
              <a:t>,</a:t>
            </a:r>
            <a:endParaRPr lang="sr-Latn-ME" sz="2400" b="1" dirty="0" smtClean="0">
              <a:solidFill>
                <a:srgbClr val="0033CC"/>
              </a:solidFill>
            </a:endParaRPr>
          </a:p>
          <a:p>
            <a:pPr algn="just"/>
            <a:r>
              <a:rPr lang="sr-Latn-ME" sz="2400" b="1" dirty="0" smtClean="0">
                <a:solidFill>
                  <a:srgbClr val="0033CC"/>
                </a:solidFill>
              </a:rPr>
              <a:t>Veći iznosi struja </a:t>
            </a:r>
            <a:r>
              <a:rPr lang="en-US" sz="2400" b="1" dirty="0" smtClean="0">
                <a:solidFill>
                  <a:srgbClr val="0033CC"/>
                </a:solidFill>
              </a:rPr>
              <a:t>u </a:t>
            </a:r>
            <a:r>
              <a:rPr lang="sr-Latn-ME" sz="2400" b="1" dirty="0" smtClean="0">
                <a:solidFill>
                  <a:srgbClr val="0033CC"/>
                </a:solidFill>
              </a:rPr>
              <a:t>„zdravim“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fazama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sr-Latn-ME" sz="2400" b="1" dirty="0" smtClean="0">
                <a:solidFill>
                  <a:srgbClr val="0033CC"/>
                </a:solidFill>
              </a:rPr>
              <a:t>pri nesimetričnom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napajanju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sr-Latn-ME" sz="2400" b="1" dirty="0" smtClean="0">
                <a:solidFill>
                  <a:srgbClr val="0033CC"/>
                </a:solidFill>
              </a:rPr>
              <a:t>u odnosu na simetrično </a:t>
            </a:r>
            <a:r>
              <a:rPr lang="sr-Latn-ME" sz="2400" b="1" dirty="0" smtClean="0">
                <a:solidFill>
                  <a:srgbClr val="0033CC"/>
                </a:solidFill>
              </a:rPr>
              <a:t>napajanje</a:t>
            </a:r>
            <a:r>
              <a:rPr lang="en-US" sz="2400" b="1" dirty="0" smtClean="0">
                <a:solidFill>
                  <a:srgbClr val="0033CC"/>
                </a:solidFill>
              </a:rPr>
              <a:t>,</a:t>
            </a:r>
            <a:endParaRPr lang="sr-Latn-ME" sz="2400" b="1" dirty="0" smtClean="0">
              <a:solidFill>
                <a:srgbClr val="0033CC"/>
              </a:solidFill>
            </a:endParaRPr>
          </a:p>
          <a:p>
            <a:pPr algn="just"/>
            <a:r>
              <a:rPr lang="sr-Latn-ME" sz="2400" b="1" dirty="0" smtClean="0">
                <a:solidFill>
                  <a:srgbClr val="0033CC"/>
                </a:solidFill>
              </a:rPr>
              <a:t>Neminovno povećanje zagrijevanja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pojedinih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faza</a:t>
            </a:r>
            <a:r>
              <a:rPr lang="sr-Latn-ME" sz="2400" b="1" dirty="0" smtClean="0">
                <a:solidFill>
                  <a:srgbClr val="0033CC"/>
                </a:solidFill>
              </a:rPr>
              <a:t> čime se znatno skraćuje životni vijek mašine</a:t>
            </a:r>
            <a:r>
              <a:rPr lang="en-US" sz="2400" b="1" dirty="0" smtClean="0">
                <a:solidFill>
                  <a:srgbClr val="0033CC"/>
                </a:solidFill>
              </a:rPr>
              <a:t>.</a:t>
            </a:r>
          </a:p>
          <a:p>
            <a:endParaRPr lang="en-US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en-US" sz="3600" b="1" dirty="0" smtClean="0">
                <a:solidFill>
                  <a:srgbClr val="0033CC"/>
                </a:solidFill>
              </a:rPr>
              <a:t>HVALA NA PA</a:t>
            </a:r>
            <a:r>
              <a:rPr lang="sr-Latn-ME" sz="3600" b="1" dirty="0" smtClean="0">
                <a:solidFill>
                  <a:srgbClr val="0033CC"/>
                </a:solidFill>
              </a:rPr>
              <a:t>ŽNJI!</a:t>
            </a:r>
            <a:endParaRPr lang="en-US" sz="3600" b="1" dirty="0" smtClean="0">
              <a:solidFill>
                <a:srgbClr val="0033CC"/>
              </a:solidFill>
            </a:endParaRPr>
          </a:p>
          <a:p>
            <a:pPr marL="64008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</a:rPr>
              <a:t>CILJ RADA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60359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U </a:t>
            </a:r>
            <a:r>
              <a:rPr lang="en-US" sz="2400" b="1" dirty="0" err="1" smtClean="0">
                <a:solidFill>
                  <a:srgbClr val="0033CC"/>
                </a:solidFill>
              </a:rPr>
              <a:t>Kod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ispitivanja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praznog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hoda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asinhrone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</a:rPr>
              <a:t>ma</a:t>
            </a:r>
            <a:r>
              <a:rPr lang="sr-Latn-ME" sz="2400" b="1" dirty="0" smtClean="0">
                <a:solidFill>
                  <a:srgbClr val="0033CC"/>
                </a:solidFill>
              </a:rPr>
              <a:t>š</a:t>
            </a:r>
            <a:r>
              <a:rPr lang="en-US" sz="2400" b="1" dirty="0" err="1" smtClean="0">
                <a:solidFill>
                  <a:srgbClr val="0033CC"/>
                </a:solidFill>
              </a:rPr>
              <a:t>ine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>
                <a:solidFill>
                  <a:srgbClr val="0033CC"/>
                </a:solidFill>
              </a:rPr>
              <a:t>(AM) </a:t>
            </a:r>
            <a:r>
              <a:rPr lang="en-US" sz="2400" b="1" dirty="0" err="1">
                <a:solidFill>
                  <a:srgbClr val="0033CC"/>
                </a:solidFill>
              </a:rPr>
              <a:t>posmatra</a:t>
            </a:r>
            <a:r>
              <a:rPr lang="en-US" sz="2400" b="1" dirty="0">
                <a:solidFill>
                  <a:srgbClr val="0033CC"/>
                </a:solidFill>
              </a:rPr>
              <a:t> se </a:t>
            </a:r>
            <a:r>
              <a:rPr lang="en-US" sz="2400" b="1" dirty="0" err="1">
                <a:solidFill>
                  <a:srgbClr val="0033CC"/>
                </a:solidFill>
              </a:rPr>
              <a:t>samo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jedna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faza</a:t>
            </a:r>
            <a:r>
              <a:rPr lang="en-US" sz="2400" b="1" dirty="0">
                <a:solidFill>
                  <a:srgbClr val="0033CC"/>
                </a:solidFill>
              </a:rPr>
              <a:t>. 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</a:p>
          <a:p>
            <a:pPr marL="64008" indent="0">
              <a:buNone/>
            </a:pPr>
            <a:endParaRPr lang="en-US" sz="2400" b="1" dirty="0">
              <a:solidFill>
                <a:srgbClr val="0033CC"/>
              </a:solidFill>
            </a:endParaRPr>
          </a:p>
          <a:p>
            <a:pPr marL="64008" indent="0">
              <a:buNone/>
            </a:pPr>
            <a:endParaRPr lang="en-US" sz="2400" b="1" dirty="0">
              <a:solidFill>
                <a:srgbClr val="0033CC"/>
              </a:solidFill>
            </a:endParaRPr>
          </a:p>
          <a:p>
            <a:pPr marL="64008" indent="0" algn="ctr">
              <a:buNone/>
            </a:pPr>
            <a:r>
              <a:rPr lang="en-US" sz="2400" b="1" dirty="0" err="1" smtClean="0">
                <a:solidFill>
                  <a:srgbClr val="0033CC"/>
                </a:solidFill>
              </a:rPr>
              <a:t>Analizirati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uticaj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nesimetri</a:t>
            </a:r>
            <a:r>
              <a:rPr lang="sr-Latn-ME" sz="2400" b="1" dirty="0" smtClean="0">
                <a:solidFill>
                  <a:srgbClr val="0033CC"/>
                </a:solidFill>
              </a:rPr>
              <a:t>č</a:t>
            </a:r>
            <a:r>
              <a:rPr lang="en-US" sz="2400" b="1" dirty="0" smtClean="0">
                <a:solidFill>
                  <a:srgbClr val="0033CC"/>
                </a:solidFill>
              </a:rPr>
              <a:t>nog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napon</a:t>
            </a:r>
            <a:r>
              <a:rPr lang="en-US" sz="2400" b="1" dirty="0" smtClean="0">
                <a:solidFill>
                  <a:srgbClr val="0033CC"/>
                </a:solidFill>
              </a:rPr>
              <a:t> – </a:t>
            </a:r>
            <a:r>
              <a:rPr lang="en-US" sz="2400" b="1" dirty="0" err="1" smtClean="0">
                <a:solidFill>
                  <a:srgbClr val="0033CC"/>
                </a:solidFill>
              </a:rPr>
              <a:t>struja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karakteristike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faza</a:t>
            </a:r>
            <a:r>
              <a:rPr lang="en-US" sz="2400" b="1" dirty="0" smtClean="0">
                <a:solidFill>
                  <a:srgbClr val="0033CC"/>
                </a:solidFill>
              </a:rPr>
              <a:t> AM u </a:t>
            </a:r>
            <a:r>
              <a:rPr lang="en-US" sz="2400" b="1" dirty="0" err="1" smtClean="0">
                <a:solidFill>
                  <a:srgbClr val="0033CC"/>
                </a:solidFill>
              </a:rPr>
              <a:t>praznom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hodu</a:t>
            </a:r>
            <a:r>
              <a:rPr lang="en-US" sz="2400" b="1" dirty="0" smtClean="0">
                <a:solidFill>
                  <a:srgbClr val="0033CC"/>
                </a:solidFill>
              </a:rPr>
              <a:t>.</a:t>
            </a:r>
          </a:p>
          <a:p>
            <a:endParaRPr lang="en-US" sz="2400" b="1" dirty="0" smtClean="0">
              <a:solidFill>
                <a:srgbClr val="0033CC"/>
              </a:solidFill>
            </a:endParaRPr>
          </a:p>
          <a:p>
            <a:pPr marL="64008" indent="0">
              <a:buNone/>
            </a:pPr>
            <a:endParaRPr lang="en-US" sz="2400" b="1" dirty="0">
              <a:solidFill>
                <a:srgbClr val="0033CC"/>
              </a:solidFill>
            </a:endParaRPr>
          </a:p>
          <a:p>
            <a:r>
              <a:rPr lang="en-US" sz="2400" b="1" dirty="0" err="1" smtClean="0">
                <a:solidFill>
                  <a:srgbClr val="0033CC"/>
                </a:solidFill>
              </a:rPr>
              <a:t>Sprovesti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simulacionu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eksperimentalnu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analizu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nesimetri</a:t>
            </a:r>
            <a:r>
              <a:rPr lang="sr-Latn-ME" sz="2400" b="1" dirty="0" smtClean="0">
                <a:solidFill>
                  <a:srgbClr val="0033CC"/>
                </a:solidFill>
              </a:rPr>
              <a:t>č</a:t>
            </a:r>
            <a:r>
              <a:rPr lang="en-US" sz="2400" b="1" dirty="0" smtClean="0">
                <a:solidFill>
                  <a:srgbClr val="0033CC"/>
                </a:solidFill>
              </a:rPr>
              <a:t>nog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napajanja</a:t>
            </a:r>
            <a:r>
              <a:rPr lang="en-US" sz="2400" b="1" dirty="0" smtClean="0">
                <a:solidFill>
                  <a:srgbClr val="0033CC"/>
                </a:solidFill>
              </a:rPr>
              <a:t>.</a:t>
            </a:r>
          </a:p>
          <a:p>
            <a:endParaRPr lang="en-US" sz="2400" dirty="0">
              <a:solidFill>
                <a:srgbClr val="0033CC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57600" y="2667000"/>
            <a:ext cx="76200" cy="609600"/>
          </a:xfrm>
          <a:prstGeom prst="straightConnector1">
            <a:avLst/>
          </a:prstGeom>
          <a:ln w="762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9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0033CC"/>
                </a:solidFill>
              </a:rPr>
              <a:t>Nesimetrije napona napajanja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48006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err="1" smtClean="0">
                <a:solidFill>
                  <a:srgbClr val="0033CC"/>
                </a:solidFill>
              </a:rPr>
              <a:t>Simetri</a:t>
            </a:r>
            <a:r>
              <a:rPr lang="sr-Latn-ME" sz="2400" b="1" dirty="0" smtClean="0">
                <a:solidFill>
                  <a:srgbClr val="0033CC"/>
                </a:solidFill>
              </a:rPr>
              <a:t>čni sinusoidalni naponi </a:t>
            </a:r>
            <a:r>
              <a:rPr lang="en-US" sz="2400" b="1" dirty="0" smtClean="0">
                <a:solidFill>
                  <a:srgbClr val="0033CC"/>
                </a:solidFill>
              </a:rPr>
              <a:t>-</a:t>
            </a:r>
            <a:r>
              <a:rPr lang="sr-Latn-ME" sz="2400" b="1" dirty="0" smtClean="0">
                <a:solidFill>
                  <a:srgbClr val="0033CC"/>
                </a:solidFill>
              </a:rPr>
              <a:t>jednaki po </a:t>
            </a:r>
            <a:r>
              <a:rPr lang="en-US" sz="2400" b="1" dirty="0" err="1" smtClean="0">
                <a:solidFill>
                  <a:srgbClr val="0033CC"/>
                </a:solidFill>
              </a:rPr>
              <a:t>amplitudi</a:t>
            </a:r>
            <a:r>
              <a:rPr lang="en-US" sz="2400" b="1" dirty="0" smtClean="0">
                <a:solidFill>
                  <a:srgbClr val="0033CC"/>
                </a:solidFill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</a:rPr>
              <a:t>dok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su</a:t>
            </a:r>
            <a:r>
              <a:rPr lang="sr-Latn-ME" sz="2400" b="1" dirty="0" smtClean="0">
                <a:solidFill>
                  <a:srgbClr val="0033CC"/>
                </a:solidFill>
              </a:rPr>
              <a:t> faz</a:t>
            </a:r>
            <a:r>
              <a:rPr lang="en-US" sz="2400" b="1" dirty="0" smtClean="0">
                <a:solidFill>
                  <a:srgbClr val="0033CC"/>
                </a:solidFill>
              </a:rPr>
              <a:t>e</a:t>
            </a:r>
            <a:r>
              <a:rPr lang="sr-Latn-ME" sz="2400" b="1" dirty="0" smtClean="0">
                <a:solidFill>
                  <a:srgbClr val="0033CC"/>
                </a:solidFill>
              </a:rPr>
              <a:t> pomjeren</a:t>
            </a:r>
            <a:r>
              <a:rPr lang="en-US" sz="2400" b="1" dirty="0" smtClean="0">
                <a:solidFill>
                  <a:srgbClr val="0033CC"/>
                </a:solidFill>
              </a:rPr>
              <a:t>e</a:t>
            </a:r>
            <a:r>
              <a:rPr lang="sr-Latn-ME" sz="2400" b="1" dirty="0" smtClean="0">
                <a:solidFill>
                  <a:srgbClr val="0033CC"/>
                </a:solidFill>
              </a:rPr>
              <a:t> za 120</a:t>
            </a:r>
            <a:r>
              <a:rPr lang="sr-Latn-ME" sz="2400" b="1" dirty="0" smtClean="0">
                <a:solidFill>
                  <a:srgbClr val="0033CC"/>
                </a:solidFill>
                <a:sym typeface="Symbol"/>
              </a:rPr>
              <a:t></a:t>
            </a:r>
            <a:r>
              <a:rPr lang="en-US" sz="2400" b="1" dirty="0" smtClean="0">
                <a:solidFill>
                  <a:srgbClr val="0033CC"/>
                </a:solidFill>
                <a:sym typeface="Symbol"/>
              </a:rPr>
              <a:t>.</a:t>
            </a:r>
            <a:endParaRPr lang="en-US" sz="2400" b="1" dirty="0" smtClean="0">
              <a:solidFill>
                <a:srgbClr val="0033CC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783915"/>
            <a:ext cx="2819400" cy="139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3200400"/>
            <a:ext cx="594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400" b="1" dirty="0">
                <a:solidFill>
                  <a:srgbClr val="0033CC"/>
                </a:solidFill>
              </a:rPr>
              <a:t>Uzroci nesimetrija</a:t>
            </a:r>
            <a:r>
              <a:rPr lang="en-US" sz="2400" b="1" dirty="0" smtClean="0">
                <a:solidFill>
                  <a:srgbClr val="0033CC"/>
                </a:solidFill>
              </a:rPr>
              <a:t>:</a:t>
            </a:r>
            <a:endParaRPr lang="sr-Latn-ME" sz="2400" b="1" dirty="0">
              <a:solidFill>
                <a:srgbClr val="0033CC"/>
              </a:solidFill>
            </a:endParaRPr>
          </a:p>
          <a:p>
            <a:pPr>
              <a:buNone/>
            </a:pPr>
            <a:r>
              <a:rPr lang="sr-Latn-ME" sz="2400" b="1" dirty="0">
                <a:solidFill>
                  <a:srgbClr val="0033CC"/>
                </a:solidFill>
              </a:rPr>
              <a:t>	- nesimetrični namo</a:t>
            </a:r>
            <a:r>
              <a:rPr lang="en-US" sz="2400" b="1" dirty="0">
                <a:solidFill>
                  <a:srgbClr val="0033CC"/>
                </a:solidFill>
              </a:rPr>
              <a:t>t</a:t>
            </a:r>
            <a:r>
              <a:rPr lang="sr-Latn-ME" sz="2400" b="1" dirty="0">
                <a:solidFill>
                  <a:srgbClr val="0033CC"/>
                </a:solidFill>
              </a:rPr>
              <a:t>aji </a:t>
            </a:r>
            <a:r>
              <a:rPr lang="sr-Latn-ME" sz="2400" b="1" dirty="0" smtClean="0">
                <a:solidFill>
                  <a:srgbClr val="0033CC"/>
                </a:solidFill>
              </a:rPr>
              <a:t>transformatora,</a:t>
            </a:r>
            <a:endParaRPr lang="sr-Latn-ME" sz="2400" b="1" dirty="0">
              <a:solidFill>
                <a:srgbClr val="0033CC"/>
              </a:solidFill>
            </a:endParaRPr>
          </a:p>
          <a:p>
            <a:pPr>
              <a:buNone/>
            </a:pPr>
            <a:r>
              <a:rPr lang="sr-Latn-ME" sz="2400" b="1" dirty="0">
                <a:solidFill>
                  <a:srgbClr val="0033CC"/>
                </a:solidFill>
              </a:rPr>
              <a:t>	- neravnomjerna raspodjela opterećenja u </a:t>
            </a:r>
            <a:r>
              <a:rPr lang="en-US" sz="2400" b="1" dirty="0">
                <a:solidFill>
                  <a:srgbClr val="0033CC"/>
                </a:solidFill>
              </a:rPr>
              <a:t>  </a:t>
            </a:r>
            <a:r>
              <a:rPr lang="sr-Latn-ME" sz="2400" b="1" dirty="0">
                <a:solidFill>
                  <a:srgbClr val="0033CC"/>
                </a:solidFill>
              </a:rPr>
              <a:t>jednofaznom sistemu,</a:t>
            </a:r>
          </a:p>
          <a:p>
            <a:pPr>
              <a:buNone/>
            </a:pPr>
            <a:r>
              <a:rPr lang="sr-Latn-ME" sz="2400" b="1" dirty="0">
                <a:solidFill>
                  <a:srgbClr val="0033CC"/>
                </a:solidFill>
              </a:rPr>
              <a:t>	- impedanse u prenosnom sistemu,</a:t>
            </a:r>
          </a:p>
          <a:p>
            <a:pPr>
              <a:buNone/>
            </a:pPr>
            <a:r>
              <a:rPr lang="sr-Latn-ME" sz="2400" b="1" dirty="0">
                <a:solidFill>
                  <a:srgbClr val="0033CC"/>
                </a:solidFill>
              </a:rPr>
              <a:t>	- problemi u prenosnim sistemima ruralnih područja</a:t>
            </a:r>
            <a:r>
              <a:rPr lang="en-US" sz="2400" b="1" dirty="0">
                <a:solidFill>
                  <a:srgbClr val="0033CC"/>
                </a:solidFill>
              </a:rPr>
              <a:t>.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267200"/>
            <a:ext cx="2819400" cy="160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19"/>
            <a:ext cx="8839200" cy="2009111"/>
          </a:xfrm>
        </p:spPr>
        <p:txBody>
          <a:bodyPr>
            <a:normAutofit/>
          </a:bodyPr>
          <a:lstStyle/>
          <a:p>
            <a:pPr algn="ctr"/>
            <a:r>
              <a:rPr lang="sr-Latn-ME" sz="3600" b="1" dirty="0" smtClean="0">
                <a:solidFill>
                  <a:srgbClr val="0033CC"/>
                </a:solidFill>
              </a:rPr>
              <a:t>Simulacija uticaja nesimetičnog napona na karakteristike praznog hoda asinhronog motora</a:t>
            </a:r>
            <a:endParaRPr lang="en-US" sz="3600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3962400" cy="28194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rgbClr val="0033CC"/>
                </a:solidFill>
              </a:rPr>
              <a:t>Kori</a:t>
            </a:r>
            <a:r>
              <a:rPr lang="sr-Latn-ME" sz="2400" b="1" dirty="0" smtClean="0">
                <a:solidFill>
                  <a:srgbClr val="0033CC"/>
                </a:solidFill>
              </a:rPr>
              <a:t>šćen model trofaznog asinhronog motora snage 50KS, nominalnog napona 460V i frekvencije 60Hz sa mogućnošću simulacije </a:t>
            </a:r>
            <a:r>
              <a:rPr lang="sr-Latn-ME" sz="2400" b="1" dirty="0" smtClean="0">
                <a:solidFill>
                  <a:srgbClr val="0033CC"/>
                </a:solidFill>
              </a:rPr>
              <a:t>zasićenja</a:t>
            </a:r>
            <a:r>
              <a:rPr lang="en-US" sz="2400" b="1" dirty="0" smtClean="0">
                <a:solidFill>
                  <a:srgbClr val="0033CC"/>
                </a:solidFill>
              </a:rPr>
              <a:t>.</a:t>
            </a:r>
            <a:endParaRPr lang="sr-Latn-ME" sz="2400" b="1" dirty="0" smtClean="0">
              <a:solidFill>
                <a:srgbClr val="0033CC"/>
              </a:solidFill>
            </a:endParaRPr>
          </a:p>
          <a:p>
            <a:endParaRPr lang="en-US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C:\Users\Win 8\Desktop\asinhrona masina\simulacijeN\simulinkSlike\sema_simulink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286000"/>
            <a:ext cx="472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33CC"/>
                </a:solidFill>
              </a:rPr>
              <a:t>Karakteristike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praznog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hoda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asinhronog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motora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realizovane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su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za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slede</a:t>
            </a:r>
            <a:r>
              <a:rPr lang="sr-Latn-ME" sz="2400" b="1" dirty="0" smtClean="0">
                <a:solidFill>
                  <a:srgbClr val="0033CC"/>
                </a:solidFill>
              </a:rPr>
              <a:t>će slučajeve</a:t>
            </a:r>
            <a:r>
              <a:rPr lang="en-US" sz="2400" b="1" dirty="0" smtClean="0">
                <a:solidFill>
                  <a:srgbClr val="0033CC"/>
                </a:solidFill>
              </a:rPr>
              <a:t>:</a:t>
            </a:r>
          </a:p>
          <a:p>
            <a:pPr>
              <a:buNone/>
            </a:pPr>
            <a:endParaRPr lang="en-US" sz="2400" b="1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33CC"/>
                </a:solidFill>
              </a:rPr>
              <a:t>	- </a:t>
            </a:r>
            <a:r>
              <a:rPr lang="en-US" sz="2400" b="1" dirty="0" err="1" smtClean="0">
                <a:solidFill>
                  <a:srgbClr val="0033CC"/>
                </a:solidFill>
              </a:rPr>
              <a:t>simetri</a:t>
            </a:r>
            <a:r>
              <a:rPr lang="sr-Latn-ME" sz="2400" b="1" dirty="0" smtClean="0">
                <a:solidFill>
                  <a:srgbClr val="0033CC"/>
                </a:solidFill>
              </a:rPr>
              <a:t>čno napajane sve tri </a:t>
            </a:r>
            <a:r>
              <a:rPr lang="sr-Latn-ME" sz="2400" b="1" dirty="0" smtClean="0">
                <a:solidFill>
                  <a:srgbClr val="0033CC"/>
                </a:solidFill>
              </a:rPr>
              <a:t>faze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C:\Users\Win 8\Desktop\asinhrona masina\simulacijeN\slike simulacija ispravka\PHsimetricn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705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CC"/>
                </a:solidFill>
              </a:rPr>
              <a:t>nesimetrično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napajanje</a:t>
            </a:r>
            <a:r>
              <a:rPr lang="en-US" sz="2400" b="1" dirty="0" smtClean="0">
                <a:solidFill>
                  <a:srgbClr val="0033CC"/>
                </a:solidFill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</a:rPr>
              <a:t>sa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dodatim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kalemom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induktivnosti</a:t>
            </a:r>
            <a:r>
              <a:rPr lang="en-US" sz="2400" b="1" dirty="0" smtClean="0">
                <a:solidFill>
                  <a:srgbClr val="0033CC"/>
                </a:solidFill>
              </a:rPr>
              <a:t> 1mH u </a:t>
            </a:r>
            <a:r>
              <a:rPr lang="en-US" sz="2400" b="1" dirty="0" err="1" smtClean="0">
                <a:solidFill>
                  <a:srgbClr val="0033CC"/>
                </a:solidFill>
              </a:rPr>
              <a:t>prvoj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napajanja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C:\Users\Win 8\Desktop\asinhrona masina\simulacijeN\slike simulacija ispravka\PH1mH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010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CC"/>
                </a:solidFill>
              </a:rPr>
              <a:t>nesimetrično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napajanje</a:t>
            </a:r>
            <a:r>
              <a:rPr lang="en-US" sz="2400" b="1" dirty="0" smtClean="0">
                <a:solidFill>
                  <a:srgbClr val="0033CC"/>
                </a:solidFill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</a:rPr>
              <a:t>sa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dodatim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kalemom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induktivnosti</a:t>
            </a:r>
            <a:r>
              <a:rPr lang="en-US" sz="2400" b="1" dirty="0" smtClean="0">
                <a:solidFill>
                  <a:srgbClr val="0033CC"/>
                </a:solidFill>
              </a:rPr>
              <a:t> 10mH u </a:t>
            </a:r>
            <a:r>
              <a:rPr lang="en-US" sz="2400" b="1" dirty="0" err="1" smtClean="0">
                <a:solidFill>
                  <a:srgbClr val="0033CC"/>
                </a:solidFill>
              </a:rPr>
              <a:t>prvoj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napajanja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C:\Users\Win 8\Desktop\asinhrona masina\simulacijeN\slike simulacija ispravka\PH10mH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31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CC"/>
                </a:solidFill>
              </a:rPr>
              <a:t>nesimetrično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napajanje</a:t>
            </a:r>
            <a:r>
              <a:rPr lang="en-US" sz="2400" b="1" dirty="0" smtClean="0">
                <a:solidFill>
                  <a:srgbClr val="0033CC"/>
                </a:solidFill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</a:rPr>
              <a:t>sa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dodatim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kalemom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induktivnosti</a:t>
            </a:r>
            <a:r>
              <a:rPr lang="en-US" sz="2400" b="1" dirty="0" smtClean="0">
                <a:solidFill>
                  <a:srgbClr val="0033CC"/>
                </a:solidFill>
              </a:rPr>
              <a:t> 50mH u </a:t>
            </a:r>
            <a:r>
              <a:rPr lang="en-US" sz="2400" b="1" dirty="0" err="1" smtClean="0">
                <a:solidFill>
                  <a:srgbClr val="0033CC"/>
                </a:solidFill>
              </a:rPr>
              <a:t>prvoj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napajanja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C:\Users\Win 8\Desktop\asinhrona masina\simulacijeN\slike simulacija ispravka\PH50mH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0033CC"/>
                </a:solidFill>
              </a:rPr>
              <a:t>nesimetrično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napajanje</a:t>
            </a:r>
            <a:r>
              <a:rPr lang="en-US" sz="2400" b="1" dirty="0" smtClean="0">
                <a:solidFill>
                  <a:srgbClr val="0033CC"/>
                </a:solidFill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</a:rPr>
              <a:t>sa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dodatim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kalemom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induktivnosti</a:t>
            </a:r>
            <a:r>
              <a:rPr lang="en-US" sz="2400" b="1" dirty="0" smtClean="0">
                <a:solidFill>
                  <a:srgbClr val="0033CC"/>
                </a:solidFill>
              </a:rPr>
              <a:t> 39mH u </a:t>
            </a:r>
            <a:r>
              <a:rPr lang="en-US" sz="2400" b="1" dirty="0" err="1" smtClean="0">
                <a:solidFill>
                  <a:srgbClr val="0033CC"/>
                </a:solidFill>
              </a:rPr>
              <a:t>prvoj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i</a:t>
            </a:r>
            <a:r>
              <a:rPr lang="en-US" sz="2400" b="1" dirty="0" smtClean="0">
                <a:solidFill>
                  <a:srgbClr val="0033CC"/>
                </a:solidFill>
              </a:rPr>
              <a:t> 18.5mH u </a:t>
            </a:r>
            <a:r>
              <a:rPr lang="en-US" sz="2400" b="1" dirty="0" err="1" smtClean="0">
                <a:solidFill>
                  <a:srgbClr val="0033CC"/>
                </a:solidFill>
              </a:rPr>
              <a:t>drugoj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fazi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napajanja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C:\Users\Win 8\Desktop\asinhrona masina\simulacijeN\slike simulacija ispravka\PH39mH18_5mH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262</TotalTime>
  <Words>293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Uticaj nesimetričnog napajanja na karakteristike asinhronog motora</vt:lpstr>
      <vt:lpstr>CILJ RADA</vt:lpstr>
      <vt:lpstr>Nesimetrije napona napajanja</vt:lpstr>
      <vt:lpstr>Simulacija uticaja nesimetičnog napona na karakteristike praznog hoda asinhronog motora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Eksperiment uticaja nesimetričnog napona na prazan hod asinhronog motora</vt:lpstr>
      <vt:lpstr>PowerPoint Presentation</vt:lpstr>
      <vt:lpstr>PowerPoint Presentation</vt:lpstr>
      <vt:lpstr>PowerPoint Presentation</vt:lpstr>
      <vt:lpstr>PowerPoint Presentation</vt:lpstr>
      <vt:lpstr>REZIME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nesimetričnog napajanja na karakteristike asinhronog motora</dc:title>
  <dc:creator>Lazar Dulovic</dc:creator>
  <cp:lastModifiedBy>Martin</cp:lastModifiedBy>
  <cp:revision>33</cp:revision>
  <dcterms:created xsi:type="dcterms:W3CDTF">2006-08-16T00:00:00Z</dcterms:created>
  <dcterms:modified xsi:type="dcterms:W3CDTF">2017-05-10T21:38:21Z</dcterms:modified>
</cp:coreProperties>
</file>