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5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29C05-B9F1-425E-BC7F-2FF14A3CCFF7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6C01A-FAAD-4C91-A0C4-96FFB1F30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6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C6FAA-2019-4DB4-B597-C68EF5402900}" type="datetimeFigureOut">
              <a:rPr lang="en-US" smtClean="0"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0431C-9CB5-4DC7-9DD7-E931C70CA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8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0431C-9CB5-4DC7-9DD7-E931C70CAC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2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7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0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90506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881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66184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03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68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4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85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6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9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7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9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0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5/11/2017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1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7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684" y="3143790"/>
            <a:ext cx="8179097" cy="1096899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Complex" panose="00000400000000000000" pitchFamily="2" charset="0"/>
              </a:rPr>
              <a:t>TURBINSKI REGULATOR AGREGATA G1-G4 U HE”PERUĆICA” </a:t>
            </a:r>
            <a:endParaRPr lang="en-US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Complex" panose="00000400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023510" y="1454091"/>
            <a:ext cx="3147444" cy="333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Complex" panose="00000400000000000000" pitchFamily="2" charset="0"/>
              </a:rPr>
              <a:t>Studijski</a:t>
            </a:r>
            <a:r>
              <a:rPr lang="en-US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Complex" panose="00000400000000000000" pitchFamily="2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Complex" panose="00000400000000000000" pitchFamily="2" charset="0"/>
              </a:rPr>
              <a:t>komitet</a:t>
            </a:r>
            <a:r>
              <a:rPr lang="en-US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Complex" panose="00000400000000000000" pitchFamily="2" charset="0"/>
              </a:rPr>
              <a:t> A1</a:t>
            </a:r>
            <a:endParaRPr lang="en-US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Complex" panose="00000400000000000000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97394" y="754397"/>
            <a:ext cx="3399676" cy="699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Complex" panose="00000400000000000000" pitchFamily="2" charset="0"/>
              </a:rPr>
              <a:t>CG CO CIGRE - V </a:t>
            </a:r>
            <a:r>
              <a:rPr lang="en-US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Complex" panose="00000400000000000000" pitchFamily="2" charset="0"/>
              </a:rPr>
              <a:t>Savjetovanje</a:t>
            </a:r>
            <a:endParaRPr lang="en-US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Complex" panose="00000400000000000000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2151" y="6053280"/>
            <a:ext cx="4510890" cy="707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Complex" panose="00000400000000000000" pitchFamily="2" charset="0"/>
              </a:rPr>
              <a:t>Đordan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Complex" panose="00000400000000000000" pitchFamily="2" charset="0"/>
              </a:rPr>
              <a:t> Bojan , Borislav </a:t>
            </a:r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Complex" panose="00000400000000000000" pitchFamily="2" charset="0"/>
              </a:rPr>
              <a:t>Manojlović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Complex" panose="00000400000000000000" pitchFamily="2" charset="0"/>
              </a:rPr>
              <a:t> – EPCG</a:t>
            </a:r>
          </a:p>
          <a:p>
            <a:pPr algn="l"/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Complex" panose="00000400000000000000" pitchFamily="2" charset="0"/>
              </a:rPr>
              <a:t>Martin </a:t>
            </a:r>
            <a:r>
              <a:rPr lang="en-US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Complex" panose="00000400000000000000" pitchFamily="2" charset="0"/>
              </a:rPr>
              <a:t>Ćalasan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Complex" panose="00000400000000000000" pitchFamily="2" charset="0"/>
              </a:rPr>
              <a:t> - ETF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Complex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692887" cy="617621"/>
          </a:xfrm>
        </p:spPr>
        <p:txBody>
          <a:bodyPr>
            <a:normAutofit/>
          </a:bodyPr>
          <a:lstStyle/>
          <a:p>
            <a:r>
              <a:rPr lang="en-US" sz="25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Pitanja</a:t>
            </a:r>
            <a:endParaRPr lang="en-US" sz="250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1673"/>
            <a:ext cx="8596668" cy="150904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Opisati</a:t>
            </a:r>
            <a:r>
              <a:rPr lang="en-US" dirty="0" smtClean="0"/>
              <a:t> rad </a:t>
            </a:r>
            <a:r>
              <a:rPr lang="en-US" dirty="0" err="1" smtClean="0"/>
              <a:t>turbinskog</a:t>
            </a:r>
            <a:r>
              <a:rPr lang="en-US" dirty="0" smtClean="0"/>
              <a:t> </a:t>
            </a:r>
            <a:r>
              <a:rPr lang="en-US" dirty="0" err="1" smtClean="0"/>
              <a:t>refulatora</a:t>
            </a:r>
            <a:r>
              <a:rPr lang="en-US" dirty="0" smtClean="0"/>
              <a:t> u </a:t>
            </a:r>
            <a:r>
              <a:rPr lang="en-US" dirty="0" err="1" smtClean="0"/>
              <a:t>slučaju</a:t>
            </a:r>
            <a:r>
              <a:rPr lang="en-US" dirty="0" smtClean="0"/>
              <a:t> </a:t>
            </a:r>
            <a:r>
              <a:rPr lang="en-US" dirty="0" err="1" smtClean="0"/>
              <a:t>naglog</a:t>
            </a:r>
            <a:r>
              <a:rPr lang="en-US" dirty="0" smtClean="0"/>
              <a:t> </a:t>
            </a:r>
            <a:r>
              <a:rPr lang="en-US" dirty="0" err="1" smtClean="0"/>
              <a:t>ispada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mreže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Da li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snimane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kojim</a:t>
            </a:r>
            <a:r>
              <a:rPr lang="en-US" dirty="0" smtClean="0"/>
              <a:t> </a:t>
            </a:r>
            <a:r>
              <a:rPr lang="en-US" dirty="0" err="1" smtClean="0"/>
              <a:t>režimima</a:t>
            </a:r>
            <a:r>
              <a:rPr lang="en-US" dirty="0" smtClean="0"/>
              <a:t> k-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r>
              <a:rPr lang="en-US" dirty="0" smtClean="0"/>
              <a:t> </a:t>
            </a:r>
            <a:r>
              <a:rPr lang="en-US" dirty="0" err="1" smtClean="0"/>
              <a:t>turbinskog</a:t>
            </a:r>
            <a:r>
              <a:rPr lang="en-US" dirty="0" smtClean="0"/>
              <a:t> </a:t>
            </a:r>
            <a:r>
              <a:rPr lang="en-US" dirty="0" err="1" smtClean="0"/>
              <a:t>reglatora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74073"/>
            <a:ext cx="8148012" cy="903884"/>
          </a:xfrm>
        </p:spPr>
        <p:txBody>
          <a:bodyPr anchor="ctr">
            <a:noAutofit/>
          </a:bodyPr>
          <a:lstStyle/>
          <a:p>
            <a:r>
              <a:rPr 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Tipovi</a:t>
            </a:r>
            <a:r>
              <a:rPr 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turbinskih</a:t>
            </a:r>
            <a:r>
              <a:rPr 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regulatora</a:t>
            </a:r>
            <a:r>
              <a:rPr 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u </a:t>
            </a:r>
            <a:r>
              <a:rPr 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HE”Perućica</a:t>
            </a:r>
            <a:r>
              <a:rPr 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” od </a:t>
            </a:r>
            <a:r>
              <a:rPr 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izgradnje</a:t>
            </a:r>
            <a:r>
              <a:rPr lang="en-US" sz="2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do </a:t>
            </a:r>
            <a:r>
              <a:rPr lang="en-US" sz="25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danas</a:t>
            </a:r>
            <a:endParaRPr lang="en-US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71255" y="1269211"/>
            <a:ext cx="1580957" cy="497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ATE-10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495309" y="1269212"/>
            <a:ext cx="1858047" cy="497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T2000-S4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1796137"/>
            <a:ext cx="5375124" cy="4147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72" y="1796137"/>
            <a:ext cx="5375123" cy="414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1"/>
            <a:ext cx="5150588" cy="503104"/>
          </a:xfrm>
        </p:spPr>
        <p:txBody>
          <a:bodyPr anchor="ctr">
            <a:normAutofit fontScale="90000"/>
          </a:bodyPr>
          <a:lstStyle/>
          <a:p>
            <a:r>
              <a:rPr lang="en-US" sz="28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Osnovne</a:t>
            </a:r>
            <a:r>
              <a:rPr lang="en-US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n-US" sz="28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karakteristike</a:t>
            </a:r>
            <a:r>
              <a:rPr lang="en-US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T2000-S4</a:t>
            </a:r>
            <a:endParaRPr lang="en-US" sz="280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60" y="1855784"/>
            <a:ext cx="9090121" cy="388077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i="1" dirty="0" err="1"/>
              <a:t>b</a:t>
            </a:r>
            <a:r>
              <a:rPr lang="en-US" sz="2000" i="1" dirty="0" err="1" smtClean="0"/>
              <a:t>aziran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mikroprocesorskoj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programabilnoj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jedinici</a:t>
            </a:r>
            <a:r>
              <a:rPr lang="en-US" sz="2000" i="1" dirty="0"/>
              <a:t> </a:t>
            </a:r>
            <a:r>
              <a:rPr lang="en-US" sz="2000" i="1" dirty="0" smtClean="0"/>
              <a:t>– PLC</a:t>
            </a:r>
          </a:p>
          <a:p>
            <a:pPr>
              <a:lnSpc>
                <a:spcPct val="200000"/>
              </a:lnSpc>
            </a:pPr>
            <a:r>
              <a:rPr lang="en-US" sz="2000" i="1" dirty="0" err="1"/>
              <a:t>r</a:t>
            </a:r>
            <a:r>
              <a:rPr lang="en-US" sz="2000" i="1" dirty="0" err="1" smtClean="0"/>
              <a:t>edudantni</a:t>
            </a:r>
            <a:r>
              <a:rPr lang="en-US" sz="2000" i="1" dirty="0" smtClean="0"/>
              <a:t> PLC</a:t>
            </a:r>
          </a:p>
          <a:p>
            <a:pPr>
              <a:lnSpc>
                <a:spcPct val="200000"/>
              </a:lnSpc>
            </a:pPr>
            <a:r>
              <a:rPr lang="en-US" sz="2000" i="1" dirty="0" err="1"/>
              <a:t>u</a:t>
            </a:r>
            <a:r>
              <a:rPr lang="en-US" sz="2000" i="1" dirty="0" err="1" smtClean="0"/>
              <a:t>potreba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upravljačkih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elektromagnetskih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ventila</a:t>
            </a:r>
            <a:r>
              <a:rPr lang="en-US" sz="2000" i="1" dirty="0" smtClean="0"/>
              <a:t>  </a:t>
            </a:r>
          </a:p>
          <a:p>
            <a:pPr>
              <a:lnSpc>
                <a:spcPct val="200000"/>
              </a:lnSpc>
            </a:pPr>
            <a:r>
              <a:rPr lang="en-US" sz="2000" i="1" dirty="0" err="1">
                <a:solidFill>
                  <a:schemeClr val="tx1"/>
                </a:solidFill>
              </a:rPr>
              <a:t>u</a:t>
            </a:r>
            <a:r>
              <a:rPr lang="en-US" sz="2000" i="1" dirty="0" err="1" smtClean="0">
                <a:solidFill>
                  <a:schemeClr val="tx1"/>
                </a:solidFill>
              </a:rPr>
              <a:t>potreba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proporcionalnih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ventila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za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upravljanje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servomotorima</a:t>
            </a:r>
            <a:endParaRPr lang="en-US" sz="2000" i="1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000" i="1" dirty="0" err="1" smtClean="0">
                <a:solidFill>
                  <a:schemeClr val="tx1"/>
                </a:solidFill>
              </a:rPr>
              <a:t>akumulatori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pritiska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punjeni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stišljivim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gasom</a:t>
            </a:r>
            <a:r>
              <a:rPr lang="en-US" sz="2000" i="1" dirty="0" smtClean="0">
                <a:solidFill>
                  <a:schemeClr val="tx1"/>
                </a:solidFill>
              </a:rPr>
              <a:t> – N</a:t>
            </a:r>
            <a:r>
              <a:rPr lang="en-US" sz="1200" i="1" dirty="0" smtClean="0">
                <a:solidFill>
                  <a:schemeClr val="tx1"/>
                </a:solidFill>
              </a:rPr>
              <a:t>2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6792102" cy="492087"/>
          </a:xfrm>
        </p:spPr>
        <p:txBody>
          <a:bodyPr>
            <a:normAutofit fontScale="90000"/>
          </a:bodyPr>
          <a:lstStyle/>
          <a:p>
            <a:r>
              <a:rPr lang="en-US" sz="28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Turbinski</a:t>
            </a:r>
            <a:r>
              <a:rPr lang="en-US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regulator T2000-S4 - </a:t>
            </a:r>
            <a:r>
              <a:rPr lang="en-US" sz="28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krakteristike</a:t>
            </a:r>
            <a:endParaRPr lang="en-US" sz="28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6516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Regulacioni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je </a:t>
            </a:r>
            <a:r>
              <a:rPr lang="en-US" dirty="0" err="1"/>
              <a:t>sastavljen</a:t>
            </a:r>
            <a:r>
              <a:rPr lang="en-US" dirty="0"/>
              <a:t> od </a:t>
            </a:r>
            <a:r>
              <a:rPr lang="en-US" dirty="0" err="1"/>
              <a:t>sledećih</a:t>
            </a:r>
            <a:r>
              <a:rPr lang="en-US" dirty="0"/>
              <a:t> </a:t>
            </a:r>
            <a:r>
              <a:rPr lang="en-US" dirty="0" err="1" smtClean="0"/>
              <a:t>elemenata-jedinica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1149350" indent="-234950">
              <a:lnSpc>
                <a:spcPct val="200000"/>
              </a:lnSpc>
            </a:pPr>
            <a:r>
              <a:rPr lang="en-US" dirty="0" err="1"/>
              <a:t>e</a:t>
            </a:r>
            <a:r>
              <a:rPr lang="en-US" dirty="0" err="1" smtClean="0"/>
              <a:t>lektronski</a:t>
            </a:r>
            <a:r>
              <a:rPr lang="en-US" dirty="0" smtClean="0"/>
              <a:t> </a:t>
            </a:r>
            <a:r>
              <a:rPr lang="en-US" dirty="0" err="1" smtClean="0"/>
              <a:t>digitalni</a:t>
            </a:r>
            <a:r>
              <a:rPr lang="en-US" dirty="0" smtClean="0"/>
              <a:t> </a:t>
            </a:r>
            <a:r>
              <a:rPr lang="en-US" dirty="0" err="1" smtClean="0"/>
              <a:t>turb</a:t>
            </a:r>
            <a:r>
              <a:rPr lang="en-US" dirty="0" smtClean="0"/>
              <a:t>. reg. T2000_s7</a:t>
            </a:r>
          </a:p>
          <a:p>
            <a:pPr marL="1149350" indent="-234950">
              <a:lnSpc>
                <a:spcPct val="200000"/>
              </a:lnSpc>
            </a:pPr>
            <a:r>
              <a:rPr lang="en-US" dirty="0" err="1" smtClean="0"/>
              <a:t>hidraulični</a:t>
            </a:r>
            <a:r>
              <a:rPr lang="en-US" dirty="0" smtClean="0"/>
              <a:t> </a:t>
            </a:r>
            <a:r>
              <a:rPr lang="en-US" dirty="0" err="1" smtClean="0"/>
              <a:t>dio</a:t>
            </a:r>
            <a:r>
              <a:rPr lang="en-US" dirty="0" smtClean="0"/>
              <a:t> </a:t>
            </a:r>
            <a:r>
              <a:rPr lang="en-US" dirty="0" err="1" smtClean="0"/>
              <a:t>regulatora</a:t>
            </a:r>
            <a:endParaRPr lang="en-US" dirty="0" smtClean="0"/>
          </a:p>
          <a:p>
            <a:pPr marL="1149350" indent="-234950">
              <a:lnSpc>
                <a:spcPct val="200000"/>
              </a:lnSpc>
            </a:pPr>
            <a:r>
              <a:rPr lang="en-US" dirty="0" err="1"/>
              <a:t>u</a:t>
            </a:r>
            <a:r>
              <a:rPr lang="en-US" dirty="0" err="1" smtClean="0"/>
              <a:t>ređaj</a:t>
            </a:r>
            <a:r>
              <a:rPr lang="en-US" dirty="0" smtClean="0"/>
              <a:t> pod </a:t>
            </a:r>
            <a:r>
              <a:rPr lang="en-US" dirty="0" err="1" smtClean="0"/>
              <a:t>pritiskom</a:t>
            </a:r>
            <a:endParaRPr lang="en-US" dirty="0" smtClean="0"/>
          </a:p>
          <a:p>
            <a:pPr marL="1149350" indent="-234950">
              <a:lnSpc>
                <a:spcPct val="200000"/>
              </a:lnSpc>
            </a:pPr>
            <a:r>
              <a:rPr lang="en-US" dirty="0" err="1"/>
              <a:t>z</a:t>
            </a:r>
            <a:r>
              <a:rPr lang="en-US" dirty="0" err="1" smtClean="0"/>
              <a:t>aštitni</a:t>
            </a:r>
            <a:r>
              <a:rPr lang="en-US" dirty="0" smtClean="0"/>
              <a:t> </a:t>
            </a:r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regulatora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57195"/>
            <a:ext cx="8596668" cy="748150"/>
          </a:xfrm>
        </p:spPr>
        <p:txBody>
          <a:bodyPr>
            <a:normAutofit/>
          </a:bodyPr>
          <a:lstStyle/>
          <a:p>
            <a:r>
              <a:rPr lang="en-US" sz="28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Elektronski</a:t>
            </a:r>
            <a:r>
              <a:rPr lang="en-US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n-US" sz="28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digitalni</a:t>
            </a:r>
            <a:r>
              <a:rPr lang="en-US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n-US" sz="28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turbinski</a:t>
            </a:r>
            <a:r>
              <a:rPr lang="en-US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regulator T2000-s7</a:t>
            </a:r>
            <a:endParaRPr lang="en-US" sz="2800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78" y="1364938"/>
            <a:ext cx="6346922" cy="1330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Osnovni</a:t>
            </a:r>
            <a:r>
              <a:rPr lang="en-US" sz="20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zadatak</a:t>
            </a:r>
            <a:r>
              <a:rPr lang="en-US" sz="20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je: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2000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ω</a:t>
            </a:r>
            <a:r>
              <a:rPr lang="en-US" sz="2000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=</a:t>
            </a:r>
            <a:r>
              <a:rPr lang="en-US" sz="2000" i="1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const</a:t>
            </a:r>
            <a:r>
              <a:rPr lang="en-US" sz="2000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, u </a:t>
            </a:r>
            <a:r>
              <a:rPr lang="en-US" sz="2000" i="1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p.h</a:t>
            </a:r>
            <a:r>
              <a:rPr lang="en-US" sz="2000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pri</a:t>
            </a:r>
            <a:r>
              <a:rPr lang="en-US" sz="2000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radu</a:t>
            </a:r>
            <a:r>
              <a:rPr lang="en-US" sz="2000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u </a:t>
            </a:r>
            <a:r>
              <a:rPr lang="en-US" sz="2000" i="1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izolovanoj</a:t>
            </a:r>
            <a:r>
              <a:rPr lang="en-US" sz="2000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mreži</a:t>
            </a:r>
            <a:r>
              <a:rPr lang="en-US" sz="2000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endParaRPr lang="en-US" sz="2000" i="1" u="sng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P=</a:t>
            </a:r>
            <a:r>
              <a:rPr lang="en-US" sz="2000" i="1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const</a:t>
            </a:r>
            <a:r>
              <a:rPr lang="en-US" sz="2000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ili</a:t>
            </a:r>
            <a:r>
              <a:rPr lang="en-US" sz="2000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otvor</a:t>
            </a:r>
            <a:r>
              <a:rPr lang="en-US" sz="2000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=</a:t>
            </a:r>
            <a:r>
              <a:rPr lang="en-US" sz="2000" i="1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const</a:t>
            </a:r>
            <a:r>
              <a:rPr lang="en-US" sz="2000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, </a:t>
            </a:r>
            <a:r>
              <a:rPr lang="en-US" sz="2000" i="1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pri</a:t>
            </a:r>
            <a:r>
              <a:rPr lang="en-US" sz="2000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paralelnom</a:t>
            </a:r>
            <a:r>
              <a:rPr lang="en-US" sz="2000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radu</a:t>
            </a:r>
            <a:r>
              <a:rPr lang="en-US" sz="2000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s </a:t>
            </a:r>
            <a:r>
              <a:rPr lang="en-US" sz="2000" i="1" dirty="0" err="1" smtClean="0">
                <a:solidFill>
                  <a:schemeClr val="tx1"/>
                </a:solidFill>
                <a:latin typeface="Corbel" panose="020B0503020204020204" pitchFamily="34" charset="0"/>
              </a:rPr>
              <a:t>mrežom</a:t>
            </a:r>
            <a:r>
              <a:rPr lang="en-US" sz="2000" i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endParaRPr lang="en-US" sz="2000" u="sng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000" u="sng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334" y="2811748"/>
            <a:ext cx="48229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rbel" panose="020B0503020204020204" pitchFamily="34" charset="0"/>
              </a:rPr>
              <a:t>Osnovne</a:t>
            </a:r>
            <a:r>
              <a:rPr lang="en-US" b="1" dirty="0">
                <a:latin typeface="Corbel" panose="020B0503020204020204" pitchFamily="34" charset="0"/>
              </a:rPr>
              <a:t> </a:t>
            </a:r>
            <a:r>
              <a:rPr lang="en-US" b="1" dirty="0" err="1">
                <a:latin typeface="Corbel" panose="020B0503020204020204" pitchFamily="34" charset="0"/>
              </a:rPr>
              <a:t>funkcije</a:t>
            </a:r>
            <a:r>
              <a:rPr lang="en-US" b="1" dirty="0">
                <a:latin typeface="Corbel" panose="020B0503020204020204" pitchFamily="34" charset="0"/>
              </a:rPr>
              <a:t> </a:t>
            </a:r>
            <a:r>
              <a:rPr lang="en-US" b="1" dirty="0" err="1">
                <a:latin typeface="Corbel" panose="020B0503020204020204" pitchFamily="34" charset="0"/>
              </a:rPr>
              <a:t>su</a:t>
            </a:r>
            <a:r>
              <a:rPr lang="en-US" b="1" dirty="0">
                <a:latin typeface="Corbel" panose="020B0503020204020204" pitchFamily="34" charset="0"/>
              </a:rPr>
              <a:t>:</a:t>
            </a:r>
          </a:p>
          <a:p>
            <a:pPr marL="290513" indent="-290513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i="1" dirty="0" err="1">
                <a:latin typeface="Corbel" panose="020B0503020204020204" pitchFamily="34" charset="0"/>
              </a:rPr>
              <a:t>mjerenje</a:t>
            </a:r>
            <a:r>
              <a:rPr lang="en-US" i="1" dirty="0">
                <a:latin typeface="Corbel" panose="020B0503020204020204" pitchFamily="34" charset="0"/>
              </a:rPr>
              <a:t> </a:t>
            </a:r>
            <a:r>
              <a:rPr lang="en-US" i="1" dirty="0" err="1">
                <a:latin typeface="Corbel" panose="020B0503020204020204" pitchFamily="34" charset="0"/>
              </a:rPr>
              <a:t>brzine</a:t>
            </a:r>
            <a:r>
              <a:rPr lang="en-US" i="1" dirty="0">
                <a:latin typeface="Corbel" panose="020B0503020204020204" pitchFamily="34" charset="0"/>
              </a:rPr>
              <a:t> </a:t>
            </a:r>
            <a:r>
              <a:rPr lang="el-GR" i="1" dirty="0">
                <a:latin typeface="Corbel" panose="020B0503020204020204" pitchFamily="34" charset="0"/>
              </a:rPr>
              <a:t>ω</a:t>
            </a:r>
            <a:endParaRPr lang="en-US" i="1" dirty="0">
              <a:latin typeface="Corbel" panose="020B0503020204020204" pitchFamily="34" charset="0"/>
            </a:endParaRPr>
          </a:p>
          <a:p>
            <a:pPr marL="290513" indent="-290513">
              <a:buFont typeface="Courier New" panose="02070309020205020404" pitchFamily="49" charset="0"/>
              <a:buChar char="o"/>
            </a:pPr>
            <a:r>
              <a:rPr lang="en-US" i="1" dirty="0">
                <a:latin typeface="Corbel" panose="020B0503020204020204" pitchFamily="34" charset="0"/>
              </a:rPr>
              <a:t>PID </a:t>
            </a:r>
            <a:r>
              <a:rPr lang="en-US" i="1" dirty="0" smtClean="0">
                <a:latin typeface="Corbel" panose="020B0503020204020204" pitchFamily="34" charset="0"/>
              </a:rPr>
              <a:t>regulator </a:t>
            </a:r>
            <a:r>
              <a:rPr lang="en-US" i="1" dirty="0" err="1" smtClean="0">
                <a:latin typeface="Corbel" panose="020B0503020204020204" pitchFamily="34" charset="0"/>
              </a:rPr>
              <a:t>igala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>
                <a:latin typeface="Corbel" panose="020B0503020204020204" pitchFamily="34" charset="0"/>
              </a:rPr>
              <a:t>s </a:t>
            </a:r>
            <a:r>
              <a:rPr lang="en-US" i="1" dirty="0" err="1">
                <a:latin typeface="Corbel" panose="020B0503020204020204" pitchFamily="34" charset="0"/>
              </a:rPr>
              <a:t>kompenzacijom</a:t>
            </a:r>
            <a:r>
              <a:rPr lang="en-US" i="1" dirty="0">
                <a:latin typeface="Corbel" panose="020B0503020204020204" pitchFamily="34" charset="0"/>
              </a:rPr>
              <a:t> </a:t>
            </a:r>
            <a:r>
              <a:rPr lang="en-US" i="1" dirty="0" err="1">
                <a:latin typeface="Corbel" panose="020B0503020204020204" pitchFamily="34" charset="0"/>
              </a:rPr>
              <a:t>vodenog</a:t>
            </a:r>
            <a:r>
              <a:rPr lang="en-US" i="1" dirty="0">
                <a:latin typeface="Corbel" panose="020B0503020204020204" pitchFamily="34" charset="0"/>
              </a:rPr>
              <a:t> </a:t>
            </a:r>
            <a:r>
              <a:rPr lang="en-US" i="1" dirty="0" err="1">
                <a:latin typeface="Corbel" panose="020B0503020204020204" pitchFamily="34" charset="0"/>
              </a:rPr>
              <a:t>udara</a:t>
            </a:r>
            <a:endParaRPr lang="en-US" i="1" dirty="0">
              <a:latin typeface="Corbel" panose="020B0503020204020204" pitchFamily="34" charset="0"/>
            </a:endParaRPr>
          </a:p>
          <a:p>
            <a:pPr marL="290513" indent="-290513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i="1" dirty="0" smtClean="0">
                <a:latin typeface="Corbel" panose="020B0503020204020204" pitchFamily="34" charset="0"/>
              </a:rPr>
              <a:t>PID </a:t>
            </a:r>
            <a:r>
              <a:rPr lang="en-US" i="1" dirty="0">
                <a:latin typeface="Corbel" panose="020B0503020204020204" pitchFamily="34" charset="0"/>
              </a:rPr>
              <a:t>regulator </a:t>
            </a:r>
            <a:r>
              <a:rPr lang="en-US" i="1" dirty="0" err="1" smtClean="0">
                <a:latin typeface="Corbel" panose="020B0503020204020204" pitchFamily="34" charset="0"/>
              </a:rPr>
              <a:t>odrezača</a:t>
            </a:r>
            <a:endParaRPr lang="en-US" i="1" dirty="0" smtClean="0">
              <a:latin typeface="Corbel" panose="020B0503020204020204" pitchFamily="34" charset="0"/>
            </a:endParaRPr>
          </a:p>
          <a:p>
            <a:pPr marL="290513" indent="-290513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i="1" dirty="0" err="1" smtClean="0">
                <a:latin typeface="Corbel" panose="020B0503020204020204" pitchFamily="34" charset="0"/>
              </a:rPr>
              <a:t>funkcije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>
                <a:latin typeface="Corbel" panose="020B0503020204020204" pitchFamily="34" charset="0"/>
              </a:rPr>
              <a:t>pokretanja</a:t>
            </a:r>
            <a:r>
              <a:rPr lang="en-US" i="1" dirty="0">
                <a:latin typeface="Corbel" panose="020B0503020204020204" pitchFamily="34" charset="0"/>
              </a:rPr>
              <a:t> </a:t>
            </a:r>
            <a:r>
              <a:rPr lang="en-US" i="1" dirty="0" err="1">
                <a:latin typeface="Corbel" panose="020B0503020204020204" pitchFamily="34" charset="0"/>
              </a:rPr>
              <a:t>i</a:t>
            </a:r>
            <a:r>
              <a:rPr lang="en-US" i="1" dirty="0">
                <a:latin typeface="Corbel" panose="020B0503020204020204" pitchFamily="34" charset="0"/>
              </a:rPr>
              <a:t> </a:t>
            </a:r>
            <a:r>
              <a:rPr lang="en-US" i="1" dirty="0" err="1">
                <a:latin typeface="Corbel" panose="020B0503020204020204" pitchFamily="34" charset="0"/>
              </a:rPr>
              <a:t>zaustavljanja</a:t>
            </a:r>
            <a:endParaRPr lang="en-US" i="1" dirty="0">
              <a:latin typeface="Corbel" panose="020B0503020204020204" pitchFamily="34" charset="0"/>
            </a:endParaRPr>
          </a:p>
          <a:p>
            <a:pPr marL="290513" indent="-290513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i="1" dirty="0" err="1">
                <a:latin typeface="Corbel" panose="020B0503020204020204" pitchFamily="34" charset="0"/>
              </a:rPr>
              <a:t>obrada</a:t>
            </a:r>
            <a:r>
              <a:rPr lang="en-US" i="1" dirty="0">
                <a:latin typeface="Corbel" panose="020B0503020204020204" pitchFamily="34" charset="0"/>
              </a:rPr>
              <a:t> </a:t>
            </a:r>
            <a:r>
              <a:rPr lang="en-US" i="1" dirty="0" err="1">
                <a:latin typeface="Corbel" panose="020B0503020204020204" pitchFamily="34" charset="0"/>
              </a:rPr>
              <a:t>signala</a:t>
            </a:r>
            <a:r>
              <a:rPr lang="en-US" i="1" dirty="0">
                <a:latin typeface="Corbel" panose="020B0503020204020204" pitchFamily="34" charset="0"/>
              </a:rPr>
              <a:t> </a:t>
            </a:r>
            <a:r>
              <a:rPr lang="en-US" i="1" dirty="0" err="1">
                <a:latin typeface="Corbel" panose="020B0503020204020204" pitchFamily="34" charset="0"/>
              </a:rPr>
              <a:t>za</a:t>
            </a:r>
            <a:r>
              <a:rPr lang="en-US" i="1" dirty="0">
                <a:latin typeface="Corbel" panose="020B0503020204020204" pitchFamily="34" charset="0"/>
              </a:rPr>
              <a:t> </a:t>
            </a:r>
            <a:r>
              <a:rPr lang="en-US" i="1" dirty="0" err="1">
                <a:latin typeface="Corbel" panose="020B0503020204020204" pitchFamily="34" charset="0"/>
              </a:rPr>
              <a:t>prikaz</a:t>
            </a:r>
            <a:r>
              <a:rPr lang="en-US" i="1" dirty="0">
                <a:latin typeface="Corbel" panose="020B0503020204020204" pitchFamily="34" charset="0"/>
              </a:rPr>
              <a:t> </a:t>
            </a:r>
            <a:r>
              <a:rPr lang="en-US" i="1" dirty="0" err="1">
                <a:latin typeface="Corbel" panose="020B0503020204020204" pitchFamily="34" charset="0"/>
              </a:rPr>
              <a:t>na</a:t>
            </a:r>
            <a:r>
              <a:rPr lang="en-US" i="1" dirty="0">
                <a:latin typeface="Corbel" panose="020B0503020204020204" pitchFamily="34" charset="0"/>
              </a:rPr>
              <a:t> HMI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67055" y="2811748"/>
            <a:ext cx="4822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rbel" panose="020B0503020204020204" pitchFamily="34" charset="0"/>
              </a:rPr>
              <a:t>Osnovni</a:t>
            </a:r>
            <a:r>
              <a:rPr lang="en-US" b="1" dirty="0" smtClean="0">
                <a:latin typeface="Corbel" panose="020B0503020204020204" pitchFamily="34" charset="0"/>
              </a:rPr>
              <a:t> </a:t>
            </a:r>
            <a:r>
              <a:rPr lang="en-US" b="1" dirty="0" err="1" smtClean="0">
                <a:latin typeface="Corbel" panose="020B0503020204020204" pitchFamily="34" charset="0"/>
              </a:rPr>
              <a:t>režimi</a:t>
            </a:r>
            <a:r>
              <a:rPr lang="en-US" b="1" dirty="0" smtClean="0">
                <a:latin typeface="Corbel" panose="020B0503020204020204" pitchFamily="34" charset="0"/>
              </a:rPr>
              <a:t> </a:t>
            </a:r>
            <a:r>
              <a:rPr lang="en-US" b="1" dirty="0" err="1" smtClean="0">
                <a:latin typeface="Corbel" panose="020B0503020204020204" pitchFamily="34" charset="0"/>
              </a:rPr>
              <a:t>rada</a:t>
            </a:r>
            <a:r>
              <a:rPr lang="en-US" b="1" dirty="0" smtClean="0">
                <a:latin typeface="Corbel" panose="020B0503020204020204" pitchFamily="34" charset="0"/>
              </a:rPr>
              <a:t> </a:t>
            </a:r>
            <a:r>
              <a:rPr lang="en-US" b="1" dirty="0" err="1" smtClean="0">
                <a:latin typeface="Corbel" panose="020B0503020204020204" pitchFamily="34" charset="0"/>
              </a:rPr>
              <a:t>regulatora</a:t>
            </a:r>
            <a:r>
              <a:rPr lang="en-US" b="1" dirty="0" smtClean="0">
                <a:latin typeface="Corbel" panose="020B0503020204020204" pitchFamily="34" charset="0"/>
              </a:rPr>
              <a:t> :</a:t>
            </a:r>
            <a:endParaRPr lang="en-US" b="1" dirty="0">
              <a:latin typeface="Corbel" panose="020B0503020204020204" pitchFamily="34" charset="0"/>
            </a:endParaRPr>
          </a:p>
          <a:p>
            <a:pPr marL="290513" indent="-290513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i="1" dirty="0" err="1">
                <a:latin typeface="Corbel" panose="020B0503020204020204" pitchFamily="34" charset="0"/>
              </a:rPr>
              <a:t>p</a:t>
            </a:r>
            <a:r>
              <a:rPr lang="en-US" i="1" dirty="0" err="1" smtClean="0">
                <a:latin typeface="Corbel" panose="020B0503020204020204" pitchFamily="34" charset="0"/>
              </a:rPr>
              <a:t>aralelan</a:t>
            </a:r>
            <a:r>
              <a:rPr lang="en-US" i="1" dirty="0" smtClean="0">
                <a:latin typeface="Corbel" panose="020B0503020204020204" pitchFamily="34" charset="0"/>
              </a:rPr>
              <a:t> rad </a:t>
            </a:r>
            <a:r>
              <a:rPr lang="en-US" i="1" dirty="0" err="1" smtClean="0">
                <a:latin typeface="Corbel" panose="020B0503020204020204" pitchFamily="34" charset="0"/>
              </a:rPr>
              <a:t>na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mreži</a:t>
            </a:r>
            <a:endParaRPr lang="en-US" i="1" dirty="0">
              <a:latin typeface="Corbel" panose="020B0503020204020204" pitchFamily="34" charset="0"/>
            </a:endParaRPr>
          </a:p>
          <a:p>
            <a:pPr marL="290513" indent="-290513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i="1" dirty="0">
                <a:latin typeface="Corbel" panose="020B0503020204020204" pitchFamily="34" charset="0"/>
              </a:rPr>
              <a:t>r</a:t>
            </a:r>
            <a:r>
              <a:rPr lang="en-US" i="1" dirty="0" smtClean="0">
                <a:latin typeface="Corbel" panose="020B0503020204020204" pitchFamily="34" charset="0"/>
              </a:rPr>
              <a:t>ad </a:t>
            </a:r>
            <a:r>
              <a:rPr lang="en-US" i="1" dirty="0" err="1" smtClean="0">
                <a:latin typeface="Corbel" panose="020B0503020204020204" pitchFamily="34" charset="0"/>
              </a:rPr>
              <a:t>na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izolovanoj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mreži</a:t>
            </a:r>
            <a:endParaRPr lang="en-US" i="1" dirty="0" smtClean="0">
              <a:latin typeface="Corbel" panose="020B0503020204020204" pitchFamily="34" charset="0"/>
            </a:endParaRPr>
          </a:p>
          <a:p>
            <a:pPr marL="290513" indent="-290513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i="1" dirty="0">
                <a:latin typeface="Corbel" panose="020B0503020204020204" pitchFamily="34" charset="0"/>
              </a:rPr>
              <a:t>r</a:t>
            </a:r>
            <a:r>
              <a:rPr lang="en-US" i="1" dirty="0" smtClean="0">
                <a:latin typeface="Corbel" panose="020B0503020204020204" pitchFamily="34" charset="0"/>
              </a:rPr>
              <a:t>ad u </a:t>
            </a:r>
            <a:r>
              <a:rPr lang="en-US" i="1" dirty="0" err="1" smtClean="0">
                <a:latin typeface="Corbel" panose="020B0503020204020204" pitchFamily="34" charset="0"/>
              </a:rPr>
              <a:t>praznom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hodu</a:t>
            </a:r>
            <a:endParaRPr lang="en-US" i="1" dirty="0">
              <a:latin typeface="Corbel" panose="020B05030202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000" y="152456"/>
            <a:ext cx="3866957" cy="526473"/>
          </a:xfrm>
        </p:spPr>
        <p:txBody>
          <a:bodyPr anchor="ctr">
            <a:normAutofit/>
          </a:bodyPr>
          <a:lstStyle/>
          <a:p>
            <a:r>
              <a:rPr lang="en-US" sz="2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Paralelan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rad </a:t>
            </a:r>
            <a:r>
              <a:rPr lang="en-US" sz="2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na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mreži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endParaRPr lang="en-US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891611"/>
              </p:ext>
            </p:extLst>
          </p:nvPr>
        </p:nvGraphicFramePr>
        <p:xfrm>
          <a:off x="4311892" y="3267242"/>
          <a:ext cx="2601428" cy="716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r:id="rId3" imgW="1612900" imgH="444500" progId="Equation.DSMT4">
                  <p:embed/>
                </p:oleObj>
              </mc:Choice>
              <mc:Fallback>
                <p:oleObj r:id="rId3" imgW="1612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892" y="3267242"/>
                        <a:ext cx="2601428" cy="7169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760" y="1401952"/>
            <a:ext cx="5775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i="1" dirty="0" err="1" smtClean="0">
                <a:latin typeface="Corbel" panose="020B0503020204020204" pitchFamily="34" charset="0"/>
              </a:rPr>
              <a:t>Radi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kao</a:t>
            </a:r>
            <a:r>
              <a:rPr lang="en-US" i="1" dirty="0" smtClean="0">
                <a:latin typeface="Corbel" panose="020B0503020204020204" pitchFamily="34" charset="0"/>
              </a:rPr>
              <a:t> regulator </a:t>
            </a:r>
            <a:r>
              <a:rPr lang="en-US" i="1" dirty="0" err="1" smtClean="0">
                <a:latin typeface="Corbel" panose="020B0503020204020204" pitchFamily="34" charset="0"/>
              </a:rPr>
              <a:t>snage</a:t>
            </a:r>
            <a:r>
              <a:rPr lang="en-US" i="1" dirty="0" smtClean="0">
                <a:latin typeface="Corbel" panose="020B0503020204020204" pitchFamily="34" charset="0"/>
              </a:rPr>
              <a:t> - P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i="1" dirty="0" err="1" smtClean="0">
                <a:latin typeface="Corbel" panose="020B0503020204020204" pitchFamily="34" charset="0"/>
              </a:rPr>
              <a:t>Zadatak</a:t>
            </a:r>
            <a:r>
              <a:rPr lang="en-US" i="1" dirty="0" smtClean="0">
                <a:latin typeface="Corbel" panose="020B0503020204020204" pitchFamily="34" charset="0"/>
              </a:rPr>
              <a:t> regulator je </a:t>
            </a:r>
            <a:r>
              <a:rPr lang="en-US" i="1" dirty="0" err="1" smtClean="0">
                <a:latin typeface="Corbel" panose="020B0503020204020204" pitchFamily="34" charset="0"/>
              </a:rPr>
              <a:t>primarna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regulacija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frekvence</a:t>
            </a:r>
            <a:r>
              <a:rPr lang="en-US" i="1" dirty="0" smtClean="0">
                <a:latin typeface="Corbel" panose="020B0503020204020204" pitchFamily="34" charset="0"/>
              </a:rPr>
              <a:t> – f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i="1" dirty="0" err="1" smtClean="0">
                <a:latin typeface="Corbel" panose="020B0503020204020204" pitchFamily="34" charset="0"/>
              </a:rPr>
              <a:t>Agregat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mijenja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snagu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po</a:t>
            </a:r>
            <a:r>
              <a:rPr lang="en-US" i="1" dirty="0" smtClean="0">
                <a:latin typeface="Corbel" panose="020B0503020204020204" pitchFamily="34" charset="0"/>
              </a:rPr>
              <a:t> static - </a:t>
            </a:r>
            <a:r>
              <a:rPr lang="en-US" i="1" dirty="0" err="1" smtClean="0">
                <a:latin typeface="Corbel" panose="020B0503020204020204" pitchFamily="34" charset="0"/>
              </a:rPr>
              <a:t>statika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>
                <a:latin typeface="Corbel" panose="020B0503020204020204" pitchFamily="34" charset="0"/>
              </a:rPr>
              <a:t>linearna</a:t>
            </a:r>
            <a:r>
              <a:rPr lang="en-US" i="1" dirty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snazi</a:t>
            </a:r>
            <a:endParaRPr lang="en-US" i="1" dirty="0" smtClean="0"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2905" y="1401952"/>
            <a:ext cx="5640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i="1" dirty="0" err="1" smtClean="0">
                <a:latin typeface="Corbel" panose="020B0503020204020204" pitchFamily="34" charset="0"/>
              </a:rPr>
              <a:t>Radi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kao</a:t>
            </a:r>
            <a:r>
              <a:rPr lang="en-US" i="1" dirty="0" smtClean="0">
                <a:latin typeface="Corbel" panose="020B0503020204020204" pitchFamily="34" charset="0"/>
              </a:rPr>
              <a:t> regulator </a:t>
            </a:r>
            <a:r>
              <a:rPr lang="en-US" i="1" dirty="0" err="1" smtClean="0">
                <a:latin typeface="Corbel" panose="020B0503020204020204" pitchFamily="34" charset="0"/>
              </a:rPr>
              <a:t>otvora</a:t>
            </a:r>
            <a:endParaRPr lang="en-US" i="1" dirty="0" smtClean="0">
              <a:latin typeface="Corbel" panose="020B0503020204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i="1" dirty="0" err="1" smtClean="0">
                <a:latin typeface="Corbel" panose="020B0503020204020204" pitchFamily="34" charset="0"/>
              </a:rPr>
              <a:t>Zadatak</a:t>
            </a:r>
            <a:r>
              <a:rPr lang="en-US" i="1" dirty="0" smtClean="0">
                <a:latin typeface="Corbel" panose="020B0503020204020204" pitchFamily="34" charset="0"/>
              </a:rPr>
              <a:t> regulator je </a:t>
            </a:r>
            <a:r>
              <a:rPr lang="en-US" i="1" dirty="0" err="1" smtClean="0">
                <a:latin typeface="Corbel" panose="020B0503020204020204" pitchFamily="34" charset="0"/>
              </a:rPr>
              <a:t>primarna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regulacija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frekvence</a:t>
            </a:r>
            <a:r>
              <a:rPr lang="en-US" i="1" dirty="0" smtClean="0">
                <a:latin typeface="Corbel" panose="020B0503020204020204" pitchFamily="34" charset="0"/>
              </a:rPr>
              <a:t> – f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i="1" dirty="0" err="1">
                <a:latin typeface="Corbel" panose="020B0503020204020204" pitchFamily="34" charset="0"/>
              </a:rPr>
              <a:t>Agregat</a:t>
            </a:r>
            <a:r>
              <a:rPr lang="en-US" i="1" dirty="0">
                <a:latin typeface="Corbel" panose="020B0503020204020204" pitchFamily="34" charset="0"/>
              </a:rPr>
              <a:t> </a:t>
            </a:r>
            <a:r>
              <a:rPr lang="en-US" i="1" dirty="0" err="1">
                <a:latin typeface="Corbel" panose="020B0503020204020204" pitchFamily="34" charset="0"/>
              </a:rPr>
              <a:t>mijenja</a:t>
            </a:r>
            <a:r>
              <a:rPr lang="en-US" i="1" dirty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otvor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>
                <a:latin typeface="Corbel" panose="020B0503020204020204" pitchFamily="34" charset="0"/>
              </a:rPr>
              <a:t>po</a:t>
            </a:r>
            <a:r>
              <a:rPr lang="en-US" i="1" dirty="0">
                <a:latin typeface="Corbel" panose="020B0503020204020204" pitchFamily="34" charset="0"/>
              </a:rPr>
              <a:t> </a:t>
            </a:r>
            <a:r>
              <a:rPr lang="en-US" i="1" dirty="0" smtClean="0">
                <a:latin typeface="Corbel" panose="020B0503020204020204" pitchFamily="34" charset="0"/>
              </a:rPr>
              <a:t>static - </a:t>
            </a:r>
            <a:r>
              <a:rPr lang="en-US" i="1" dirty="0" err="1" smtClean="0">
                <a:latin typeface="Corbel" panose="020B0503020204020204" pitchFamily="34" charset="0"/>
              </a:rPr>
              <a:t>statika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>
                <a:latin typeface="Corbel" panose="020B0503020204020204" pitchFamily="34" charset="0"/>
              </a:rPr>
              <a:t>linearna</a:t>
            </a:r>
            <a:r>
              <a:rPr lang="en-US" i="1" dirty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otvoru</a:t>
            </a:r>
            <a:endParaRPr lang="en-US" i="1" dirty="0"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8020" y="876299"/>
            <a:ext cx="314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>
                <a:latin typeface="Corbel" panose="020B0503020204020204" pitchFamily="34" charset="0"/>
              </a:rPr>
              <a:t>Regulator </a:t>
            </a:r>
            <a:r>
              <a:rPr lang="en-US" b="1" i="1" u="sng" dirty="0" err="1" smtClean="0">
                <a:latin typeface="Corbel" panose="020B0503020204020204" pitchFamily="34" charset="0"/>
              </a:rPr>
              <a:t>snage</a:t>
            </a:r>
            <a:endParaRPr lang="en-US" b="1" i="1" u="sng" dirty="0"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5957" y="812348"/>
            <a:ext cx="359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smtClean="0">
                <a:latin typeface="Corbel" panose="020B0503020204020204" pitchFamily="34" charset="0"/>
              </a:rPr>
              <a:t>Regulator </a:t>
            </a:r>
            <a:r>
              <a:rPr lang="en-US" b="1" i="1" u="sng" dirty="0" err="1" smtClean="0">
                <a:latin typeface="Corbel" panose="020B0503020204020204" pitchFamily="34" charset="0"/>
              </a:rPr>
              <a:t>otvora</a:t>
            </a:r>
            <a:endParaRPr lang="en-US" b="1" i="1" u="sng" dirty="0">
              <a:latin typeface="Corbel" panose="020B0503020204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45755"/>
              </p:ext>
            </p:extLst>
          </p:nvPr>
        </p:nvGraphicFramePr>
        <p:xfrm>
          <a:off x="4469917" y="5949461"/>
          <a:ext cx="2606040" cy="83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r:id="rId5" imgW="1270000" imgH="457200" progId="Equation.DSMT4">
                  <p:embed/>
                </p:oleObj>
              </mc:Choice>
              <mc:Fallback>
                <p:oleObj r:id="rId5" imgW="12700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9917" y="5949461"/>
                        <a:ext cx="2606040" cy="832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3679127" y="4018933"/>
            <a:ext cx="3866957" cy="526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ad </a:t>
            </a:r>
            <a:r>
              <a:rPr lang="en-US" sz="2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na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izolovanoj</a:t>
            </a:r>
            <a:r>
              <a:rPr lang="en-US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mreži</a:t>
            </a:r>
            <a:endParaRPr lang="en-US" sz="2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92" y="4587456"/>
            <a:ext cx="67223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err="1" smtClean="0">
                <a:latin typeface="Corbel" panose="020B0503020204020204" pitchFamily="34" charset="0"/>
              </a:rPr>
              <a:t>Posebno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definisani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parametri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regulatora</a:t>
            </a:r>
            <a:endParaRPr lang="en-US" i="1" dirty="0" smtClean="0">
              <a:latin typeface="Corbel" panose="020B05030202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err="1" smtClean="0">
                <a:latin typeface="Corbel" panose="020B0503020204020204" pitchFamily="34" charset="0"/>
              </a:rPr>
              <a:t>Parametri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podešeni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za</a:t>
            </a:r>
            <a:r>
              <a:rPr lang="en-US" i="1" dirty="0" smtClean="0">
                <a:latin typeface="Corbel" panose="020B0503020204020204" pitchFamily="34" charset="0"/>
              </a:rPr>
              <a:t> rad </a:t>
            </a:r>
            <a:r>
              <a:rPr lang="en-US" i="1" dirty="0" err="1" smtClean="0">
                <a:latin typeface="Corbel" panose="020B0503020204020204" pitchFamily="34" charset="0"/>
              </a:rPr>
              <a:t>jednog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agregata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na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izolovanoj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mreži</a:t>
            </a:r>
            <a:endParaRPr lang="en-US" i="1" dirty="0" smtClean="0">
              <a:latin typeface="Corbel" panose="020B05030202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 err="1" smtClean="0">
                <a:latin typeface="Corbel" panose="020B0503020204020204" pitchFamily="34" charset="0"/>
              </a:rPr>
              <a:t>Agregat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mijenja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snagu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po</a:t>
            </a:r>
            <a:r>
              <a:rPr lang="en-US" i="1" dirty="0" smtClean="0">
                <a:latin typeface="Corbel" panose="020B0503020204020204" pitchFamily="34" charset="0"/>
              </a:rPr>
              <a:t> static - </a:t>
            </a:r>
            <a:r>
              <a:rPr lang="en-US" i="1" dirty="0" err="1" smtClean="0">
                <a:latin typeface="Corbel" panose="020B0503020204020204" pitchFamily="34" charset="0"/>
              </a:rPr>
              <a:t>statika</a:t>
            </a:r>
            <a:r>
              <a:rPr lang="en-US" i="1" dirty="0" smtClean="0">
                <a:latin typeface="Corbel" panose="020B0503020204020204" pitchFamily="34" charset="0"/>
              </a:rPr>
              <a:t> </a:t>
            </a:r>
            <a:r>
              <a:rPr lang="en-US" i="1" dirty="0" err="1">
                <a:latin typeface="Corbel" panose="020B0503020204020204" pitchFamily="34" charset="0"/>
              </a:rPr>
              <a:t>linearna</a:t>
            </a:r>
            <a:r>
              <a:rPr lang="en-US" i="1" dirty="0">
                <a:latin typeface="Corbel" panose="020B0503020204020204" pitchFamily="34" charset="0"/>
              </a:rPr>
              <a:t> </a:t>
            </a:r>
            <a:r>
              <a:rPr lang="en-US" i="1" dirty="0" err="1" smtClean="0">
                <a:latin typeface="Corbel" panose="020B0503020204020204" pitchFamily="34" charset="0"/>
              </a:rPr>
              <a:t>snazi</a:t>
            </a:r>
            <a:endParaRPr lang="en-US" i="1" dirty="0" smtClean="0">
              <a:latin typeface="Corbel" panose="020B0503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88625" y="340722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     e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= 2-7%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8624" y="6111144"/>
            <a:ext cx="2982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    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= 1-3%  </a:t>
            </a:r>
            <a:r>
              <a:rPr lang="en-US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ili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ep=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0% 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267" y="378246"/>
            <a:ext cx="3233654" cy="613272"/>
          </a:xfrm>
        </p:spPr>
        <p:txBody>
          <a:bodyPr>
            <a:normAutofit/>
          </a:bodyPr>
          <a:lstStyle/>
          <a:p>
            <a:r>
              <a:rPr lang="en-US" sz="25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Statika</a:t>
            </a:r>
            <a:r>
              <a:rPr lang="en-US" sz="25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r>
              <a:rPr lang="en-US" sz="25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regulatora</a:t>
            </a:r>
            <a:endParaRPr lang="en-US" sz="2500" u="sng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7" y="1141132"/>
            <a:ext cx="4626428" cy="45738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318612" y="637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315761"/>
              </p:ext>
            </p:extLst>
          </p:nvPr>
        </p:nvGraphicFramePr>
        <p:xfrm>
          <a:off x="6294659" y="3103996"/>
          <a:ext cx="2842519" cy="794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r:id="rId4" imgW="1536700" imgH="431800" progId="Equation.DSMT4">
                  <p:embed/>
                </p:oleObj>
              </mc:Choice>
              <mc:Fallback>
                <p:oleObj r:id="rId4" imgW="15367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659" y="3103996"/>
                        <a:ext cx="2842519" cy="7944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08886" y="1750234"/>
            <a:ext cx="180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Paralelani</a:t>
            </a:r>
            <a:r>
              <a:rPr lang="en-US" dirty="0" smtClean="0"/>
              <a:t> rad s </a:t>
            </a:r>
            <a:r>
              <a:rPr lang="en-US" dirty="0" err="1" smtClean="0"/>
              <a:t>mre</a:t>
            </a:r>
            <a:r>
              <a:rPr lang="en-US" dirty="0" err="1"/>
              <a:t>ž</a:t>
            </a:r>
            <a:r>
              <a:rPr lang="en-US" dirty="0" err="1" smtClean="0"/>
              <a:t>om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808445" y="2042801"/>
            <a:ext cx="548640" cy="10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67114" y="1868261"/>
            <a:ext cx="70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sz="1200" dirty="0" smtClean="0"/>
              <a:t>p </a:t>
            </a:r>
            <a:r>
              <a:rPr lang="en-US" dirty="0" smtClean="0"/>
              <a:t>&gt;0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592" y="138545"/>
            <a:ext cx="3021830" cy="568036"/>
          </a:xfrm>
        </p:spPr>
        <p:txBody>
          <a:bodyPr>
            <a:normAutofit/>
          </a:bodyPr>
          <a:lstStyle/>
          <a:p>
            <a:r>
              <a:rPr lang="en-US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PID regulator</a:t>
            </a:r>
            <a:endParaRPr lang="en-US" sz="280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5" y="706581"/>
            <a:ext cx="11381222" cy="55556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675857"/>
              </p:ext>
            </p:extLst>
          </p:nvPr>
        </p:nvGraphicFramePr>
        <p:xfrm>
          <a:off x="7857177" y="5456305"/>
          <a:ext cx="3813899" cy="72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r:id="rId4" imgW="2260600" imgH="431800" progId="Equation.DSMT4">
                  <p:embed/>
                </p:oleObj>
              </mc:Choice>
              <mc:Fallback>
                <p:oleObj r:id="rId4" imgW="22606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177" y="5456305"/>
                        <a:ext cx="3813899" cy="7241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1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620698" cy="641684"/>
          </a:xfrm>
        </p:spPr>
        <p:txBody>
          <a:bodyPr>
            <a:normAutofit/>
          </a:bodyPr>
          <a:lstStyle/>
          <a:p>
            <a:r>
              <a:rPr lang="en-US" sz="2500" b="1" i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Zaključak</a:t>
            </a:r>
            <a:endParaRPr lang="en-US" sz="250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9674"/>
            <a:ext cx="9116371" cy="4920916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en-US" i="1" dirty="0" err="1"/>
              <a:t>m</a:t>
            </a:r>
            <a:r>
              <a:rPr lang="en-US" i="1" dirty="0" err="1" smtClean="0"/>
              <a:t>ikroprocesorksa</a:t>
            </a:r>
            <a:r>
              <a:rPr lang="en-US" i="1" dirty="0" smtClean="0"/>
              <a:t> </a:t>
            </a:r>
            <a:r>
              <a:rPr lang="en-US" i="1" dirty="0" err="1" smtClean="0"/>
              <a:t>tehnologija</a:t>
            </a:r>
            <a:endParaRPr lang="en-US" i="1" dirty="0" smtClean="0"/>
          </a:p>
          <a:p>
            <a:pPr>
              <a:lnSpc>
                <a:spcPct val="160000"/>
              </a:lnSpc>
            </a:pPr>
            <a:r>
              <a:rPr lang="en-US" i="1" dirty="0" err="1"/>
              <a:t>m</a:t>
            </a:r>
            <a:r>
              <a:rPr lang="en-US" i="1" dirty="0" err="1" smtClean="0"/>
              <a:t>anja</a:t>
            </a:r>
            <a:r>
              <a:rPr lang="en-US" i="1" dirty="0" smtClean="0"/>
              <a:t> </a:t>
            </a:r>
            <a:r>
              <a:rPr lang="en-US" i="1" dirty="0" err="1" smtClean="0"/>
              <a:t>upotreba</a:t>
            </a:r>
            <a:r>
              <a:rPr lang="en-US" i="1" dirty="0" smtClean="0"/>
              <a:t> </a:t>
            </a:r>
            <a:r>
              <a:rPr lang="en-US" i="1" dirty="0" err="1" smtClean="0"/>
              <a:t>elektornskih</a:t>
            </a:r>
            <a:r>
              <a:rPr lang="en-US" i="1" dirty="0" smtClean="0"/>
              <a:t> </a:t>
            </a:r>
            <a:r>
              <a:rPr lang="en-US" i="1" dirty="0" err="1" smtClean="0"/>
              <a:t>komponenti</a:t>
            </a:r>
            <a:r>
              <a:rPr lang="en-US" i="1" dirty="0" smtClean="0"/>
              <a:t> – </a:t>
            </a:r>
            <a:r>
              <a:rPr lang="en-US" i="1" dirty="0" err="1" smtClean="0"/>
              <a:t>kartica</a:t>
            </a:r>
            <a:r>
              <a:rPr lang="en-US" i="1" dirty="0" smtClean="0"/>
              <a:t>, </a:t>
            </a:r>
            <a:r>
              <a:rPr lang="en-US" i="1" dirty="0" err="1" smtClean="0"/>
              <a:t>pretvarača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sl.</a:t>
            </a:r>
          </a:p>
          <a:p>
            <a:pPr>
              <a:lnSpc>
                <a:spcPct val="160000"/>
              </a:lnSpc>
            </a:pPr>
            <a:r>
              <a:rPr lang="en-US" i="1" dirty="0" err="1"/>
              <a:t>m</a:t>
            </a:r>
            <a:r>
              <a:rPr lang="en-US" i="1" dirty="0" err="1" smtClean="0"/>
              <a:t>anja</a:t>
            </a:r>
            <a:r>
              <a:rPr lang="en-US" i="1" dirty="0" smtClean="0"/>
              <a:t> </a:t>
            </a:r>
            <a:r>
              <a:rPr lang="en-US" i="1" dirty="0" err="1" smtClean="0"/>
              <a:t>upotreba</a:t>
            </a:r>
            <a:r>
              <a:rPr lang="en-US" i="1" dirty="0" smtClean="0"/>
              <a:t> </a:t>
            </a:r>
            <a:r>
              <a:rPr lang="en-US" i="1" dirty="0" err="1" smtClean="0"/>
              <a:t>relejne</a:t>
            </a:r>
            <a:r>
              <a:rPr lang="en-US" i="1" dirty="0" smtClean="0"/>
              <a:t> </a:t>
            </a:r>
            <a:r>
              <a:rPr lang="en-US" i="1" dirty="0" err="1" smtClean="0"/>
              <a:t>automatike</a:t>
            </a:r>
            <a:endParaRPr lang="en-US" i="1" dirty="0" smtClean="0"/>
          </a:p>
          <a:p>
            <a:pPr>
              <a:lnSpc>
                <a:spcPct val="160000"/>
              </a:lnSpc>
            </a:pPr>
            <a:r>
              <a:rPr lang="en-US" i="1" dirty="0" err="1"/>
              <a:t>m</a:t>
            </a:r>
            <a:r>
              <a:rPr lang="en-US" i="1" dirty="0" err="1" smtClean="0"/>
              <a:t>anje</a:t>
            </a:r>
            <a:r>
              <a:rPr lang="en-US" i="1" dirty="0" smtClean="0"/>
              <a:t> </a:t>
            </a:r>
            <a:r>
              <a:rPr lang="en-US" i="1" dirty="0" err="1" smtClean="0"/>
              <a:t>ožičenja</a:t>
            </a:r>
            <a:endParaRPr lang="en-US" i="1" dirty="0" smtClean="0"/>
          </a:p>
          <a:p>
            <a:pPr>
              <a:lnSpc>
                <a:spcPct val="160000"/>
              </a:lnSpc>
            </a:pPr>
            <a:r>
              <a:rPr lang="en-US" i="1" dirty="0" err="1"/>
              <a:t>k</a:t>
            </a:r>
            <a:r>
              <a:rPr lang="en-US" i="1" dirty="0" err="1" smtClean="0"/>
              <a:t>orišćenje</a:t>
            </a:r>
            <a:r>
              <a:rPr lang="en-US" i="1" dirty="0" smtClean="0"/>
              <a:t> </a:t>
            </a:r>
            <a:r>
              <a:rPr lang="en-US" i="1" dirty="0" err="1" smtClean="0"/>
              <a:t>proporcionalnih</a:t>
            </a:r>
            <a:r>
              <a:rPr lang="en-US" i="1" dirty="0" smtClean="0"/>
              <a:t> </a:t>
            </a:r>
            <a:r>
              <a:rPr lang="en-US" i="1" dirty="0" err="1" smtClean="0"/>
              <a:t>ventila</a:t>
            </a:r>
            <a:endParaRPr lang="en-US" i="1" dirty="0" smtClean="0"/>
          </a:p>
          <a:p>
            <a:pPr>
              <a:lnSpc>
                <a:spcPct val="160000"/>
              </a:lnSpc>
            </a:pPr>
            <a:r>
              <a:rPr lang="en-US" i="1" dirty="0" err="1"/>
              <a:t>z</a:t>
            </a:r>
            <a:r>
              <a:rPr lang="en-US" i="1" dirty="0" err="1" smtClean="0"/>
              <a:t>amjena</a:t>
            </a:r>
            <a:r>
              <a:rPr lang="en-US" i="1" dirty="0" smtClean="0"/>
              <a:t> </a:t>
            </a:r>
            <a:r>
              <a:rPr lang="en-US" i="1" dirty="0" err="1" smtClean="0"/>
              <a:t>uljno</a:t>
            </a:r>
            <a:r>
              <a:rPr lang="en-US" i="1" dirty="0" smtClean="0"/>
              <a:t>/</a:t>
            </a:r>
            <a:r>
              <a:rPr lang="en-US" i="1" dirty="0" err="1" smtClean="0"/>
              <a:t>vodnog</a:t>
            </a:r>
            <a:r>
              <a:rPr lang="en-US" i="1" dirty="0" smtClean="0"/>
              <a:t> </a:t>
            </a:r>
            <a:r>
              <a:rPr lang="en-US" i="1" dirty="0" err="1" smtClean="0"/>
              <a:t>uljno</a:t>
            </a:r>
            <a:r>
              <a:rPr lang="en-US" i="1" dirty="0" smtClean="0"/>
              <a:t>/</a:t>
            </a:r>
            <a:r>
              <a:rPr lang="en-US" i="1" dirty="0" err="1" smtClean="0"/>
              <a:t>gasnim</a:t>
            </a:r>
            <a:r>
              <a:rPr lang="en-US" i="1" dirty="0" smtClean="0"/>
              <a:t> </a:t>
            </a:r>
            <a:r>
              <a:rPr lang="en-US" i="1" dirty="0" err="1" smtClean="0"/>
              <a:t>rezervoarom</a:t>
            </a:r>
            <a:endParaRPr lang="en-US" i="1" dirty="0" smtClean="0"/>
          </a:p>
          <a:p>
            <a:pPr>
              <a:lnSpc>
                <a:spcPct val="160000"/>
              </a:lnSpc>
            </a:pPr>
            <a:r>
              <a:rPr lang="en-US" i="1" dirty="0" err="1"/>
              <a:t>z</a:t>
            </a:r>
            <a:r>
              <a:rPr lang="en-US" i="1" dirty="0" err="1" smtClean="0"/>
              <a:t>amjena</a:t>
            </a:r>
            <a:r>
              <a:rPr lang="en-US" i="1" dirty="0" smtClean="0"/>
              <a:t> </a:t>
            </a:r>
            <a:r>
              <a:rPr lang="en-US" i="1" dirty="0" err="1" smtClean="0"/>
              <a:t>mehaničkih</a:t>
            </a:r>
            <a:r>
              <a:rPr lang="en-US" i="1" dirty="0" smtClean="0"/>
              <a:t> </a:t>
            </a:r>
            <a:r>
              <a:rPr lang="en-US" i="1" dirty="0" err="1" smtClean="0"/>
              <a:t>povratnih</a:t>
            </a:r>
            <a:r>
              <a:rPr lang="en-US" i="1" dirty="0" smtClean="0"/>
              <a:t> </a:t>
            </a:r>
            <a:r>
              <a:rPr lang="en-US" i="1" dirty="0" err="1" smtClean="0"/>
              <a:t>veza</a:t>
            </a:r>
            <a:r>
              <a:rPr lang="en-US" i="1" dirty="0" smtClean="0"/>
              <a:t> </a:t>
            </a:r>
            <a:r>
              <a:rPr lang="en-US" i="1" dirty="0" err="1" smtClean="0"/>
              <a:t>induktivnim</a:t>
            </a:r>
            <a:r>
              <a:rPr lang="en-US" i="1" dirty="0" smtClean="0"/>
              <a:t> </a:t>
            </a:r>
            <a:r>
              <a:rPr lang="en-US" i="1" dirty="0" err="1" smtClean="0"/>
              <a:t>davačima</a:t>
            </a:r>
            <a:endParaRPr lang="en-US" i="1" dirty="0" smtClean="0"/>
          </a:p>
          <a:p>
            <a:pPr>
              <a:lnSpc>
                <a:spcPct val="160000"/>
              </a:lnSpc>
            </a:pPr>
            <a:r>
              <a:rPr lang="en-US" i="1" dirty="0" err="1"/>
              <a:t>m</a:t>
            </a:r>
            <a:r>
              <a:rPr lang="en-US" i="1" dirty="0" err="1" smtClean="0"/>
              <a:t>anje</a:t>
            </a:r>
            <a:r>
              <a:rPr lang="en-US" i="1" dirty="0" smtClean="0"/>
              <a:t> </a:t>
            </a:r>
            <a:r>
              <a:rPr lang="en-US" i="1" dirty="0" err="1" smtClean="0"/>
              <a:t>zagrijavanje</a:t>
            </a:r>
            <a:r>
              <a:rPr lang="en-US" i="1" dirty="0" smtClean="0"/>
              <a:t> </a:t>
            </a:r>
            <a:r>
              <a:rPr lang="en-US" i="1" dirty="0" err="1" smtClean="0"/>
              <a:t>ulja</a:t>
            </a:r>
            <a:endParaRPr lang="en-US" i="1" dirty="0" smtClean="0"/>
          </a:p>
          <a:p>
            <a:pPr>
              <a:lnSpc>
                <a:spcPct val="160000"/>
              </a:lnSpc>
            </a:pPr>
            <a:r>
              <a:rPr lang="en-US" i="1" dirty="0" err="1"/>
              <a:t>m</a:t>
            </a:r>
            <a:r>
              <a:rPr lang="en-US" i="1" dirty="0" err="1" smtClean="0"/>
              <a:t>anja</a:t>
            </a:r>
            <a:r>
              <a:rPr lang="en-US" i="1" dirty="0" smtClean="0"/>
              <a:t> </a:t>
            </a:r>
            <a:r>
              <a:rPr lang="en-US" i="1" dirty="0" err="1" smtClean="0"/>
              <a:t>potrošnja</a:t>
            </a:r>
            <a:r>
              <a:rPr lang="en-US" i="1" dirty="0" smtClean="0"/>
              <a:t> </a:t>
            </a:r>
            <a:r>
              <a:rPr lang="en-US" i="1" dirty="0" err="1" smtClean="0"/>
              <a:t>električne</a:t>
            </a:r>
            <a:r>
              <a:rPr lang="en-US" i="1" dirty="0" smtClean="0"/>
              <a:t> </a:t>
            </a:r>
            <a:r>
              <a:rPr lang="en-US" i="1" dirty="0" err="1" smtClean="0"/>
              <a:t>energije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801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599</TotalTime>
  <Words>344</Words>
  <Application>Microsoft Office PowerPoint</Application>
  <PresentationFormat>Widescreen</PresentationFormat>
  <Paragraphs>69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Complex</vt:lpstr>
      <vt:lpstr>Corbel</vt:lpstr>
      <vt:lpstr>Courier New</vt:lpstr>
      <vt:lpstr>Trebuchet MS</vt:lpstr>
      <vt:lpstr>Wingdings 3</vt:lpstr>
      <vt:lpstr>Facet</vt:lpstr>
      <vt:lpstr>Equation.DSMT4</vt:lpstr>
      <vt:lpstr>PowerPoint Presentation</vt:lpstr>
      <vt:lpstr>Tipovi turbinskih regulatora u HE”Perućica” od izgradnje do danas</vt:lpstr>
      <vt:lpstr>Osnovne karakteristike T2000-S4</vt:lpstr>
      <vt:lpstr>Turbinski regulator T2000-S4 - krakteristike</vt:lpstr>
      <vt:lpstr>Elektronski digitalni turbinski regulator T2000-s7</vt:lpstr>
      <vt:lpstr>Paralelan rad na mreži </vt:lpstr>
      <vt:lpstr>Statika regulatora</vt:lpstr>
      <vt:lpstr>PID regulator</vt:lpstr>
      <vt:lpstr>Zaključak</vt:lpstr>
      <vt:lpstr>Pitanja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 Djordan</dc:creator>
  <cp:lastModifiedBy>Bojan Djordan</cp:lastModifiedBy>
  <cp:revision>40</cp:revision>
  <dcterms:created xsi:type="dcterms:W3CDTF">2017-05-05T10:31:18Z</dcterms:created>
  <dcterms:modified xsi:type="dcterms:W3CDTF">2017-05-11T06:48:07Z</dcterms:modified>
</cp:coreProperties>
</file>