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1" r:id="rId2"/>
  </p:sldMasterIdLst>
  <p:notesMasterIdLst>
    <p:notesMasterId r:id="rId18"/>
  </p:notesMasterIdLst>
  <p:sldIdLst>
    <p:sldId id="256" r:id="rId3"/>
    <p:sldId id="257" r:id="rId4"/>
    <p:sldId id="268" r:id="rId5"/>
    <p:sldId id="269" r:id="rId6"/>
    <p:sldId id="270" r:id="rId7"/>
    <p:sldId id="276" r:id="rId8"/>
    <p:sldId id="283" r:id="rId9"/>
    <p:sldId id="278" r:id="rId10"/>
    <p:sldId id="279" r:id="rId11"/>
    <p:sldId id="277" r:id="rId12"/>
    <p:sldId id="272" r:id="rId13"/>
    <p:sldId id="281" r:id="rId14"/>
    <p:sldId id="28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09CF0-246A-4B9A-81C5-4D88021A9AF1}" type="datetimeFigureOut">
              <a:rPr lang="hr-HR" smtClean="0"/>
              <a:pPr/>
              <a:t>11.5.2017.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4518-B0F6-4EAE-B2DD-FE68E6828F0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6407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4518-B0F6-4EAE-B2DD-FE68E6828F09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635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4518-B0F6-4EAE-B2DD-FE68E6828F09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142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24EA-F2D8-423A-ADEE-EF1C96C09DAF}" type="datetimeFigureOut">
              <a:rPr lang="en-ZA"/>
              <a:pPr>
                <a:defRPr/>
              </a:pPr>
              <a:t>2017/05/11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C929-8B2A-471A-907C-ECA83B5152F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85800" y="228600"/>
            <a:ext cx="67865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hr-H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r-HR" sz="1600" b="1" dirty="0" smtClean="0">
                <a:solidFill>
                  <a:srgbClr val="40904D"/>
                </a:solidFill>
              </a:rPr>
              <a:t>5. savjetovanje CGK CIGRÉ</a:t>
            </a:r>
            <a:r>
              <a:rPr lang="hr-HR" sz="1600" b="1" dirty="0" smtClean="0">
                <a:solidFill>
                  <a:srgbClr val="40904D"/>
                </a:solidFill>
                <a:cs typeface="Arial" panose="020B0604020202020204" pitchFamily="34" charset="0"/>
              </a:rPr>
              <a:t>, Bečići,  09. – 12. svibnja 2017.</a:t>
            </a:r>
            <a:endParaRPr lang="hr-HR" sz="1600" b="1" dirty="0">
              <a:solidFill>
                <a:srgbClr val="4090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685800" y="228600"/>
            <a:ext cx="67865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hr-H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r-HR" sz="1600" b="1" dirty="0" smtClean="0">
                <a:solidFill>
                  <a:srgbClr val="40904D"/>
                </a:solidFill>
              </a:rPr>
              <a:t>5. savjetovanje CGK CIGRÉ</a:t>
            </a:r>
            <a:r>
              <a:rPr lang="hr-HR" sz="1600" b="1" dirty="0" smtClean="0">
                <a:solidFill>
                  <a:srgbClr val="40904D"/>
                </a:solidFill>
                <a:cs typeface="Arial" panose="020B0604020202020204" pitchFamily="34" charset="0"/>
              </a:rPr>
              <a:t>, Bečići,  09. – 12. svibnja 2017.</a:t>
            </a:r>
            <a:endParaRPr lang="hr-HR" sz="1600" b="1" dirty="0">
              <a:solidFill>
                <a:srgbClr val="4090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49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56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31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24EA-F2D8-423A-ADEE-EF1C96C09DAF}" type="datetimeFigureOut">
              <a:rPr lang="en-ZA"/>
              <a:pPr>
                <a:defRPr/>
              </a:pPr>
              <a:t>2017/05/11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C929-8B2A-471A-907C-ECA83B5152F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0142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377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en-ZA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en-ZA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77080-3AF6-409F-9EBF-15FAEC73CC5E}" type="datetimeFigureOut">
              <a:rPr lang="en-ZA"/>
              <a:pPr>
                <a:defRPr/>
              </a:pPr>
              <a:t>2017/05/11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7A2362-ED5F-4CBE-B2CC-4E007CED2F3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pic>
        <p:nvPicPr>
          <p:cNvPr id="7" name="Picture 2" descr="logo CG KO CIGR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451"/>
            <a:ext cx="1131887" cy="71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85800" y="228600"/>
            <a:ext cx="67865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hr-H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hr-HR" sz="1600" b="1" dirty="0" smtClean="0">
                <a:solidFill>
                  <a:srgbClr val="40904D"/>
                </a:solidFill>
              </a:rPr>
              <a:t>5. savjetovanje CGK CIGRÉ</a:t>
            </a:r>
            <a:r>
              <a:rPr lang="hr-HR" sz="1600" b="1" dirty="0" smtClean="0">
                <a:solidFill>
                  <a:srgbClr val="40904D"/>
                </a:solidFill>
                <a:cs typeface="Arial" panose="020B0604020202020204" pitchFamily="34" charset="0"/>
              </a:rPr>
              <a:t>, Bečići,  09. – 12. svibnja 2017.</a:t>
            </a:r>
            <a:endParaRPr lang="hr-HR" sz="1600" b="1" dirty="0">
              <a:solidFill>
                <a:srgbClr val="4090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en-ZA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en-ZA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77080-3AF6-409F-9EBF-15FAEC73CC5E}" type="datetimeFigureOut">
              <a:rPr lang="en-ZA"/>
              <a:pPr>
                <a:defRPr/>
              </a:pPr>
              <a:t>2017/05/11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7A2362-ED5F-4CBE-B2CC-4E007CED2F3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633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de-DE" sz="2800" b="1" dirty="0"/>
              <a:t>POBOLJŠANJE KARAKTERISTIKA REVITALIZIRANIH HIDROGENERATORA PROMJENOM SHEME </a:t>
            </a:r>
            <a:r>
              <a:rPr lang="de-DE" sz="2800" b="1" dirty="0" smtClean="0"/>
              <a:t>NAMOTA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550487"/>
          </a:xfrm>
        </p:spPr>
        <p:txBody>
          <a:bodyPr>
            <a:normAutofit/>
          </a:bodyPr>
          <a:lstStyle/>
          <a:p>
            <a:pPr lvl="0"/>
            <a:r>
              <a:rPr lang="sl-SI" sz="2400" b="1" cap="all" dirty="0">
                <a:solidFill>
                  <a:sysClr val="windowText" lastClr="000000"/>
                </a:solidFill>
              </a:rPr>
              <a:t>ZORAN MILOJKOVIĆ</a:t>
            </a:r>
            <a:r>
              <a:rPr lang="sl-SI" sz="2400" b="1" cap="all" baseline="30000" dirty="0">
                <a:solidFill>
                  <a:sysClr val="windowText" lastClr="000000"/>
                </a:solidFill>
              </a:rPr>
              <a:t>1</a:t>
            </a:r>
            <a:r>
              <a:rPr lang="sl-SI" sz="2400" b="1" cap="all" dirty="0">
                <a:solidFill>
                  <a:sysClr val="windowText" lastClr="000000"/>
                </a:solidFill>
              </a:rPr>
              <a:t>, VLADIMIR </a:t>
            </a:r>
            <a:r>
              <a:rPr lang="sl-SI" sz="2400" b="1" cap="all" dirty="0" smtClean="0">
                <a:solidFill>
                  <a:sysClr val="windowText" lastClr="000000"/>
                </a:solidFill>
              </a:rPr>
              <a:t>POLJANČIĆ</a:t>
            </a:r>
            <a:r>
              <a:rPr lang="sl-SI" sz="2400" b="1" cap="all" baseline="30000" dirty="0" smtClean="0">
                <a:solidFill>
                  <a:sysClr val="windowText" lastClr="000000"/>
                </a:solidFill>
              </a:rPr>
              <a:t>2</a:t>
            </a:r>
          </a:p>
          <a:p>
            <a:pPr lvl="0"/>
            <a:endParaRPr lang="sl-SI" sz="2400" b="1" cap="all" baseline="300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sl-SI" sz="2000" baseline="30000" dirty="0">
                <a:solidFill>
                  <a:prstClr val="black"/>
                </a:solidFill>
              </a:rPr>
              <a:t>1</a:t>
            </a:r>
            <a:r>
              <a:rPr lang="sl-SI" sz="2000" dirty="0">
                <a:solidFill>
                  <a:prstClr val="black"/>
                </a:solidFill>
              </a:rPr>
              <a:t>KONČAR – </a:t>
            </a:r>
            <a:r>
              <a:rPr lang="sl-SI" sz="2000" dirty="0" err="1">
                <a:solidFill>
                  <a:prstClr val="black"/>
                </a:solidFill>
              </a:rPr>
              <a:t>Generatori</a:t>
            </a:r>
            <a:r>
              <a:rPr lang="sl-SI" sz="2000" dirty="0">
                <a:solidFill>
                  <a:prstClr val="black"/>
                </a:solidFill>
              </a:rPr>
              <a:t> i </a:t>
            </a:r>
            <a:r>
              <a:rPr lang="sl-SI" sz="2000" dirty="0" err="1">
                <a:solidFill>
                  <a:prstClr val="black"/>
                </a:solidFill>
              </a:rPr>
              <a:t>motori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d.d</a:t>
            </a:r>
            <a:r>
              <a:rPr lang="sl-SI" sz="2000" dirty="0">
                <a:solidFill>
                  <a:prstClr val="black"/>
                </a:solidFill>
              </a:rPr>
              <a:t>., </a:t>
            </a:r>
            <a:r>
              <a:rPr lang="sl-SI" sz="2000" dirty="0" err="1">
                <a:solidFill>
                  <a:prstClr val="black"/>
                </a:solidFill>
              </a:rPr>
              <a:t>Fallerovo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šetalište</a:t>
            </a:r>
            <a:r>
              <a:rPr lang="sl-SI" sz="2000" dirty="0">
                <a:solidFill>
                  <a:prstClr val="black"/>
                </a:solidFill>
              </a:rPr>
              <a:t> 22, Zagreb</a:t>
            </a:r>
          </a:p>
          <a:p>
            <a:pPr lvl="0">
              <a:spcBef>
                <a:spcPts val="0"/>
              </a:spcBef>
              <a:defRPr/>
            </a:pPr>
            <a:r>
              <a:rPr lang="sl-SI" sz="2000" baseline="30000" dirty="0">
                <a:solidFill>
                  <a:prstClr val="black"/>
                </a:solidFill>
              </a:rPr>
              <a:t>2</a:t>
            </a:r>
            <a:r>
              <a:rPr lang="sl-SI" sz="2000" dirty="0">
                <a:solidFill>
                  <a:prstClr val="black"/>
                </a:solidFill>
              </a:rPr>
              <a:t>KONČAR – </a:t>
            </a:r>
            <a:r>
              <a:rPr lang="sl-SI" sz="2000" dirty="0" err="1">
                <a:solidFill>
                  <a:prstClr val="black"/>
                </a:solidFill>
              </a:rPr>
              <a:t>Generatori</a:t>
            </a:r>
            <a:r>
              <a:rPr lang="sl-SI" sz="2000" dirty="0">
                <a:solidFill>
                  <a:prstClr val="black"/>
                </a:solidFill>
              </a:rPr>
              <a:t> i </a:t>
            </a:r>
            <a:r>
              <a:rPr lang="sl-SI" sz="2000" dirty="0" err="1">
                <a:solidFill>
                  <a:prstClr val="black"/>
                </a:solidFill>
              </a:rPr>
              <a:t>motori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d.d</a:t>
            </a:r>
            <a:r>
              <a:rPr lang="sl-SI" sz="2000" dirty="0">
                <a:solidFill>
                  <a:prstClr val="black"/>
                </a:solidFill>
              </a:rPr>
              <a:t>., </a:t>
            </a:r>
            <a:r>
              <a:rPr lang="sl-SI" sz="2000" dirty="0" err="1">
                <a:solidFill>
                  <a:prstClr val="black"/>
                </a:solidFill>
              </a:rPr>
              <a:t>Fallerovo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sl-SI" sz="2000" dirty="0" err="1">
                <a:solidFill>
                  <a:prstClr val="black"/>
                </a:solidFill>
              </a:rPr>
              <a:t>šetalište</a:t>
            </a:r>
            <a:r>
              <a:rPr lang="sl-SI" sz="2000" dirty="0">
                <a:solidFill>
                  <a:prstClr val="black"/>
                </a:solidFill>
              </a:rPr>
              <a:t> 22, Zagreb</a:t>
            </a:r>
          </a:p>
          <a:p>
            <a:pPr algn="l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3237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733800"/>
            <a:ext cx="6248399" cy="254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6248399" cy="2209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248399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sz="3200" dirty="0" smtClean="0"/>
              <a:t>SHEMA NAMOTA – PRIMJER 4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2286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827" y="838200"/>
            <a:ext cx="7886700" cy="4681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3200" dirty="0" smtClean="0"/>
              <a:t>ZVIJEZDA VEKTORA </a:t>
            </a:r>
            <a:endParaRPr lang="hr-H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4854" y="1342233"/>
            <a:ext cx="1662546" cy="38792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b="0" cap="none" dirty="0" smtClean="0"/>
              <a:t>Primjer</a:t>
            </a:r>
            <a:r>
              <a:rPr lang="hr-HR" sz="2000" b="0" cap="none" dirty="0" smtClean="0"/>
              <a:t> 5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561216"/>
            <a:ext cx="8257309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Fazne zone: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jednake = 60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°, standardni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slijed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≠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60° 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koje se prekrivaju</a:t>
            </a:r>
            <a:endParaRPr lang="hr-H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02" y="5165175"/>
            <a:ext cx="443346" cy="5501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b="0" cap="none" baseline="0" dirty="0" smtClean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3507" y="5165175"/>
            <a:ext cx="443346" cy="5501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b</a:t>
            </a:r>
            <a:r>
              <a:rPr lang="hr-HR" sz="2000" b="0" cap="none" baseline="0" dirty="0" smtClean="0"/>
              <a:t>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82" y="1737518"/>
            <a:ext cx="3857064" cy="358096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038" y="1730162"/>
            <a:ext cx="3962182" cy="35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4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0"/>
            <a:ext cx="8763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sz="3200" dirty="0" smtClean="0"/>
              <a:t>SHEMA NAMOTA – PRIMJER 5 – Preklopive zone</a:t>
            </a:r>
            <a:endParaRPr lang="hr-H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54" y="1295400"/>
            <a:ext cx="834489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" y="762000"/>
            <a:ext cx="8763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sz="3200" dirty="0" smtClean="0"/>
              <a:t>SHEMA NAMOTA – PRIMJER 5 – jednake zone</a:t>
            </a:r>
            <a:endParaRPr lang="hr-H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841" y="1295400"/>
            <a:ext cx="8058318" cy="49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9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5" y="838200"/>
            <a:ext cx="7886700" cy="5101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3200" dirty="0" smtClean="0"/>
              <a:t>GUBICI I KORISNOST AKTIVNIH DIJELOVA </a:t>
            </a:r>
            <a:endParaRPr lang="hr-HR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635944"/>
              </p:ext>
            </p:extLst>
          </p:nvPr>
        </p:nvGraphicFramePr>
        <p:xfrm>
          <a:off x="556685" y="1524000"/>
          <a:ext cx="7886701" cy="4616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352"/>
                <a:gridCol w="783349"/>
                <a:gridCol w="1254449"/>
                <a:gridCol w="1018899"/>
                <a:gridCol w="1018899"/>
                <a:gridCol w="1018899"/>
                <a:gridCol w="1019427"/>
                <a:gridCol w="1019427"/>
              </a:tblGrid>
              <a:tr h="636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Primjer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Gubici (kW)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P</a:t>
                      </a:r>
                      <a:r>
                        <a:rPr lang="hr-HR" sz="2000" baseline="-25000">
                          <a:effectLst/>
                        </a:rPr>
                        <a:t>Fe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</a:rPr>
                        <a:t>P</a:t>
                      </a:r>
                      <a:r>
                        <a:rPr lang="hr-HR" sz="2000" baseline="-25000" dirty="0" err="1">
                          <a:effectLst/>
                        </a:rPr>
                        <a:t>cu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P</a:t>
                      </a:r>
                      <a:r>
                        <a:rPr lang="hr-HR" sz="2000" baseline="-25000">
                          <a:effectLst/>
                        </a:rPr>
                        <a:t>dod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P</a:t>
                      </a:r>
                      <a:r>
                        <a:rPr lang="hr-HR" sz="2000" baseline="-25000">
                          <a:effectLst/>
                        </a:rPr>
                        <a:t>UZ.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P</a:t>
                      </a:r>
                      <a:r>
                        <a:rPr lang="hr-HR" sz="2000" baseline="-25000">
                          <a:effectLst/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hr-HR" sz="2000" baseline="-25000">
                          <a:effectLst/>
                        </a:rPr>
                        <a:t>AD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hr-HR" sz="2000">
                          <a:effectLst/>
                        </a:rPr>
                        <a:t>(%)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Prije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173,3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78,3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85,2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110,2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447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98,245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Sada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147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131,6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67,5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79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425,1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98,867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Prije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149,7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135,1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48,8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101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434,6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98,177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Sada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94,5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122,6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41,2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76,4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334,7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98,844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Prije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215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203,3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18,7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177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614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98,775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Sada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187,8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310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64,4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259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821,2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98,713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Prije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394,2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270,8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305,6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270,2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1240,8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98,491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Sada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185,6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328,7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125,6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223,4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863,4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99,143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Prije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178,3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135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68,4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157,3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539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98,315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  <a:tr h="39796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Sada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149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123,6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56,1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127,5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456,2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98,570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016" marR="570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3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6972300" cy="4730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3200" dirty="0" smtClean="0"/>
              <a:t>ZAGRIJAVANJE AKTIVNIH DIJELOVA</a:t>
            </a:r>
            <a:endParaRPr lang="hr-HR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2587830"/>
              </p:ext>
            </p:extLst>
          </p:nvPr>
        </p:nvGraphicFramePr>
        <p:xfrm>
          <a:off x="990600" y="1295400"/>
          <a:ext cx="7033895" cy="4792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145"/>
                <a:gridCol w="1225550"/>
                <a:gridCol w="1225550"/>
                <a:gridCol w="1225550"/>
                <a:gridCol w="1225550"/>
                <a:gridCol w="1225550"/>
              </a:tblGrid>
              <a:tr h="81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</a:rPr>
                        <a:t>Primjer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</a:rPr>
                        <a:t>Δϑ</a:t>
                      </a:r>
                      <a:r>
                        <a:rPr lang="hr-HR" sz="1800" dirty="0">
                          <a:effectLst/>
                        </a:rPr>
                        <a:t> (K)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St. </a:t>
                      </a:r>
                      <a:r>
                        <a:rPr lang="hr-HR" sz="2400" dirty="0" err="1">
                          <a:effectLst/>
                        </a:rPr>
                        <a:t>namot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St. paket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Uzb. namot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Rashladni zrak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Prije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&lt; 80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&lt; 60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&lt; 80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-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Sada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48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23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2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Prije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68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23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Sada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53,8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37,6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35,7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Prije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56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39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24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Sada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42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26,7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43,3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26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Prije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58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45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69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34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Sada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53,4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39,6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59,6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30,1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Prije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65,5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50,5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66,5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31,5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80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Sada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48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61,3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28,6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15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57200" y="685801"/>
            <a:ext cx="7620000" cy="5804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200" dirty="0" smtClean="0"/>
              <a:t>TABLICA UTORA ZA IZRADU SHEME NAMOTA</a:t>
            </a:r>
            <a:endParaRPr lang="sl-SI" sz="3200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457200" y="1295400"/>
            <a:ext cx="8409709" cy="48490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900" dirty="0" smtClean="0"/>
              <a:t>Broj utora </a:t>
            </a:r>
            <a:r>
              <a:rPr lang="hr-HR" sz="1900" i="1" dirty="0" smtClean="0"/>
              <a:t>N </a:t>
            </a:r>
            <a:r>
              <a:rPr lang="hr-HR" sz="1900" dirty="0" smtClean="0"/>
              <a:t>– uvjeti simetrije faza, štancanja i </a:t>
            </a:r>
            <a:r>
              <a:rPr lang="hr-HR" sz="1900" dirty="0" err="1" smtClean="0"/>
              <a:t>paketiranja</a:t>
            </a:r>
            <a:endParaRPr lang="hr-HR" sz="1900" dirty="0" smtClean="0"/>
          </a:p>
          <a:p>
            <a:r>
              <a:rPr lang="hr-HR" sz="1900" dirty="0" smtClean="0"/>
              <a:t>broj utora na pol i fazu: </a:t>
            </a:r>
            <a:r>
              <a:rPr lang="hr-HR" sz="1900" i="1" dirty="0" smtClean="0"/>
              <a:t>q = b + c/d </a:t>
            </a:r>
            <a:r>
              <a:rPr lang="hr-HR" sz="1900" dirty="0" smtClean="0"/>
              <a:t>(2 </a:t>
            </a:r>
            <a:r>
              <a:rPr lang="hr-HR" sz="1900" i="1" dirty="0" smtClean="0"/>
              <a:t>p</a:t>
            </a:r>
            <a:r>
              <a:rPr lang="hr-HR" sz="1900" dirty="0" smtClean="0"/>
              <a:t> /(</a:t>
            </a:r>
            <a:r>
              <a:rPr lang="hr-HR" sz="1900" i="1" dirty="0" err="1" smtClean="0"/>
              <a:t>a</a:t>
            </a:r>
            <a:r>
              <a:rPr lang="hr-HR" sz="1900" dirty="0" err="1" smtClean="0"/>
              <a:t>×</a:t>
            </a:r>
            <a:r>
              <a:rPr lang="hr-HR" sz="1900" i="1" dirty="0" err="1" smtClean="0"/>
              <a:t>d</a:t>
            </a:r>
            <a:r>
              <a:rPr lang="hr-HR" sz="1900" dirty="0" smtClean="0"/>
              <a:t>) = cijeli broj)</a:t>
            </a:r>
          </a:p>
          <a:p>
            <a:pPr marL="0" indent="0">
              <a:buFont typeface="Arial" charset="0"/>
              <a:buNone/>
            </a:pPr>
            <a:r>
              <a:rPr lang="hr-HR" sz="1900" dirty="0" smtClean="0"/>
              <a:t>                                    , </a:t>
            </a:r>
            <a:r>
              <a:rPr lang="hr-HR" sz="1900" i="1" dirty="0" smtClean="0"/>
              <a:t>N</a:t>
            </a:r>
            <a:r>
              <a:rPr lang="hr-HR" sz="1900" i="1" baseline="-25000" dirty="0" smtClean="0"/>
              <a:t>0</a:t>
            </a:r>
            <a:r>
              <a:rPr lang="hr-HR" sz="1900" dirty="0" smtClean="0"/>
              <a:t> – Broj utora za </a:t>
            </a:r>
            <a:r>
              <a:rPr lang="hr-HR" sz="1900" dirty="0" err="1" smtClean="0"/>
              <a:t>pra</a:t>
            </a:r>
            <a:r>
              <a:rPr lang="hr-HR" sz="1900" dirty="0" smtClean="0"/>
              <a:t>-stroj </a:t>
            </a:r>
            <a:r>
              <a:rPr lang="hr-HR" sz="1900" smtClean="0"/>
              <a:t>= </a:t>
            </a:r>
            <a:r>
              <a:rPr lang="hr-HR" sz="1900" smtClean="0"/>
              <a:t>3 (6) ×(</a:t>
            </a:r>
            <a:r>
              <a:rPr lang="hr-HR" sz="1900" i="1" dirty="0" err="1" smtClean="0"/>
              <a:t>bd</a:t>
            </a:r>
            <a:r>
              <a:rPr lang="hr-HR" sz="1900" i="1" dirty="0" smtClean="0"/>
              <a:t> + c</a:t>
            </a:r>
            <a:r>
              <a:rPr lang="hr-HR" sz="1900" dirty="0" smtClean="0"/>
              <a:t>)</a:t>
            </a:r>
          </a:p>
          <a:p>
            <a:pPr marL="0" indent="0">
              <a:buFont typeface="Arial" charset="0"/>
              <a:buNone/>
            </a:pPr>
            <a:endParaRPr lang="hr-HR" sz="1900" i="1" dirty="0" smtClean="0"/>
          </a:p>
          <a:p>
            <a:pPr marL="0" indent="0">
              <a:buFont typeface="Arial" charset="0"/>
              <a:buNone/>
            </a:pPr>
            <a:r>
              <a:rPr lang="hr-HR" sz="1900" i="1" dirty="0" smtClean="0"/>
              <a:t>q</a:t>
            </a:r>
            <a:r>
              <a:rPr lang="hr-HR" sz="1900" dirty="0" smtClean="0"/>
              <a:t> = 2 ¼, </a:t>
            </a:r>
            <a:r>
              <a:rPr lang="hr-HR" sz="1900" i="1" dirty="0" smtClean="0"/>
              <a:t>b</a:t>
            </a:r>
            <a:r>
              <a:rPr lang="hr-HR" sz="1900" dirty="0" smtClean="0"/>
              <a:t> = 2, </a:t>
            </a:r>
            <a:r>
              <a:rPr lang="hr-HR" sz="1900" i="1" dirty="0" smtClean="0"/>
              <a:t>c</a:t>
            </a:r>
            <a:r>
              <a:rPr lang="hr-HR" sz="1900" dirty="0" smtClean="0"/>
              <a:t> = 1, </a:t>
            </a:r>
            <a:r>
              <a:rPr lang="hr-HR" sz="1900" i="1" dirty="0" smtClean="0"/>
              <a:t>d</a:t>
            </a:r>
            <a:r>
              <a:rPr lang="hr-HR" sz="1900" dirty="0" smtClean="0"/>
              <a:t> = 4, 	       </a:t>
            </a:r>
            <a:r>
              <a:rPr lang="hr-HR" sz="1900" i="1" dirty="0" smtClean="0"/>
              <a:t>q</a:t>
            </a:r>
            <a:r>
              <a:rPr lang="hr-HR" sz="1900" dirty="0" smtClean="0"/>
              <a:t> = 3 ¾, </a:t>
            </a:r>
            <a:r>
              <a:rPr lang="hr-HR" sz="1900" i="1" dirty="0" smtClean="0"/>
              <a:t>b</a:t>
            </a:r>
            <a:r>
              <a:rPr lang="hr-HR" sz="1900" dirty="0" smtClean="0"/>
              <a:t> = 3, </a:t>
            </a:r>
            <a:r>
              <a:rPr lang="hr-HR" sz="1900" i="1" dirty="0" smtClean="0"/>
              <a:t>c</a:t>
            </a:r>
            <a:r>
              <a:rPr lang="hr-HR" sz="1900" dirty="0" smtClean="0"/>
              <a:t> = 3, </a:t>
            </a:r>
            <a:r>
              <a:rPr lang="hr-HR" sz="1900" i="1" dirty="0" smtClean="0"/>
              <a:t>d</a:t>
            </a:r>
            <a:r>
              <a:rPr lang="hr-HR" sz="1900" dirty="0" smtClean="0"/>
              <a:t> = 4</a:t>
            </a:r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r>
              <a:rPr lang="hr-HR" sz="2000" dirty="0" smtClean="0"/>
              <a:t>                                                                                                                               </a:t>
            </a:r>
            <a:r>
              <a:rPr lang="hr-HR" sz="2000" dirty="0" err="1" smtClean="0"/>
              <a:t>itd</a:t>
            </a:r>
            <a:endParaRPr lang="hr-HR" sz="2000" dirty="0" smtClean="0"/>
          </a:p>
          <a:p>
            <a:pPr marL="0" indent="0">
              <a:buFont typeface="Arial" charset="0"/>
              <a:buNone/>
            </a:pPr>
            <a:r>
              <a:rPr lang="hr-HR" sz="2000" dirty="0" smtClean="0"/>
              <a:t>                                                      </a:t>
            </a:r>
            <a:r>
              <a:rPr lang="hr-HR" sz="2000" dirty="0" err="1" smtClean="0"/>
              <a:t>itd</a:t>
            </a: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hr-HR" sz="2000" dirty="0" smtClean="0"/>
          </a:p>
          <a:p>
            <a:pPr marL="0" indent="0">
              <a:buFont typeface="Arial" charset="0"/>
              <a:buNone/>
            </a:pPr>
            <a:endParaRPr lang="sl-SI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2317886"/>
              </p:ext>
            </p:extLst>
          </p:nvPr>
        </p:nvGraphicFramePr>
        <p:xfrm>
          <a:off x="457200" y="3339947"/>
          <a:ext cx="3039894" cy="2642825"/>
        </p:xfrm>
        <a:graphic>
          <a:graphicData uri="http://schemas.openxmlformats.org/drawingml/2006/table">
            <a:tbl>
              <a:tblPr firstRow="1" firstCol="1" bandRow="1"/>
              <a:tblGrid>
                <a:gridCol w="1013074"/>
                <a:gridCol w="1013410"/>
                <a:gridCol w="1013410"/>
              </a:tblGrid>
              <a:tr h="48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2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3</a:t>
                      </a:r>
                    </a:p>
                  </a:txBody>
                  <a:tcPr marL="68580" marR="68580" marT="72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0901004"/>
              </p:ext>
            </p:extLst>
          </p:nvPr>
        </p:nvGraphicFramePr>
        <p:xfrm>
          <a:off x="4528460" y="3429000"/>
          <a:ext cx="3061704" cy="2150511"/>
        </p:xfrm>
        <a:graphic>
          <a:graphicData uri="http://schemas.openxmlformats.org/drawingml/2006/table">
            <a:tbl>
              <a:tblPr firstRow="1" firstCol="1" bandRow="1"/>
              <a:tblGrid>
                <a:gridCol w="765426"/>
                <a:gridCol w="765426"/>
                <a:gridCol w="765426"/>
                <a:gridCol w="765426"/>
              </a:tblGrid>
              <a:tr h="716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6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6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hr-HR" sz="2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180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0097942"/>
              </p:ext>
            </p:extLst>
          </p:nvPr>
        </p:nvGraphicFramePr>
        <p:xfrm>
          <a:off x="628650" y="1981200"/>
          <a:ext cx="1655086" cy="672947"/>
        </p:xfrm>
        <a:graphic>
          <a:graphicData uri="http://schemas.openxmlformats.org/presentationml/2006/ole">
            <p:oleObj spid="_x0000_s3085" name="Equation" r:id="rId3" imgW="1040948" imgH="43161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462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86700" cy="67627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sz="3200" dirty="0" smtClean="0"/>
              <a:t>PRIMJERI REVITALIZIRANIH GENERATORA</a:t>
            </a:r>
            <a:endParaRPr lang="hr-HR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698902"/>
              </p:ext>
            </p:extLst>
          </p:nvPr>
        </p:nvGraphicFramePr>
        <p:xfrm>
          <a:off x="728134" y="1524000"/>
          <a:ext cx="7787216" cy="4651219"/>
        </p:xfrm>
        <a:graphic>
          <a:graphicData uri="http://schemas.openxmlformats.org/drawingml/2006/table">
            <a:tbl>
              <a:tblPr firstRow="1" firstCol="1" bandRow="1"/>
              <a:tblGrid>
                <a:gridCol w="1560889"/>
                <a:gridCol w="1283857"/>
                <a:gridCol w="1283857"/>
                <a:gridCol w="1214944"/>
                <a:gridCol w="1214944"/>
                <a:gridCol w="1228725"/>
              </a:tblGrid>
              <a:tr h="448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Gen. -primjer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MVA-</a:t>
                      </a: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orig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27.8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MVA – </a:t>
                      </a: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41.2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31.8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Povećanje %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48.2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22,2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kV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12,25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0,85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Hz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hr-HR" sz="1800" baseline="30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375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272,73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7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Br. utora </a:t>
                      </a: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orig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414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 – (br. Grana)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r-HR" sz="1800" baseline="30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(2) 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hr-HR" sz="1800" baseline="30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(1)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r-HR" sz="1800" baseline="30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(2)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hr-HR" sz="1800" baseline="30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r-HR" sz="1800" baseline="30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Br. utora </a:t>
                      </a: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orig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8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 – (br. grana)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hr-HR" sz="1800" baseline="30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(1) 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(5)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r-HR" sz="1800" baseline="30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hr-HR" sz="1800" baseline="30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r-HR" sz="1800" baseline="30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r-HR" sz="1800" baseline="-25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r-HR" sz="1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marL="46468" marR="46468" marT="64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9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Namot</a:t>
                      </a: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orig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revtializirani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Petljasti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Štapni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Štapni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Petljasti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Štapni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Štapni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Štapni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Štapni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Štpani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Štapni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88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3200" dirty="0" smtClean="0"/>
              <a:t>STANDARDNI SLIJED I PRIPADAJUĆA TABLICA </a:t>
            </a:r>
            <a:endParaRPr lang="hr-HR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783932"/>
              </p:ext>
            </p:extLst>
          </p:nvPr>
        </p:nvGraphicFramePr>
        <p:xfrm>
          <a:off x="2493819" y="1735524"/>
          <a:ext cx="3319896" cy="1174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987"/>
                <a:gridCol w="414987"/>
                <a:gridCol w="414987"/>
                <a:gridCol w="414987"/>
                <a:gridCol w="414987"/>
                <a:gridCol w="414987"/>
                <a:gridCol w="414987"/>
                <a:gridCol w="414987"/>
              </a:tblGrid>
              <a:tr h="3641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6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1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1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723644"/>
              </p:ext>
            </p:extLst>
          </p:nvPr>
        </p:nvGraphicFramePr>
        <p:xfrm>
          <a:off x="457201" y="3200400"/>
          <a:ext cx="8229598" cy="2641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920"/>
                <a:gridCol w="2807086"/>
                <a:gridCol w="2459796"/>
                <a:gridCol w="245979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Pol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Faza A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Faza C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Faza B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N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1,2,3,4,5,6,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7,8,9,10,11,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12,13,14,15,16,17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18,19,20,21,22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23,24,25,26,27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28,29,30,31,32,33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N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34,35,36,37,38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39,40,41,42,43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44,45,46,47,48,49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50,51,52,53,54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55,56,57,58,59,60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61,62,63,64,65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N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66,67,68,69,70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71,72,73,74,75,76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77,78,79,80,81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82,83,84,85,86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87,88,89,90,91,92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93,94,95,96,97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N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98,99,100,101,102.103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104,105,106,107,108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109,110,111,112,113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S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114,115,116,117,118,119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120,121,122,123,124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125,126,127,128,129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26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134350" cy="67627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r-HR" sz="2800" dirty="0" smtClean="0"/>
              <a:t>TABLIČNI PRIKAZ FAZNIH ZONA ZA STANDARDNI SLIJED</a:t>
            </a:r>
            <a:endParaRPr lang="hr-HR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9450" y="1659469"/>
          <a:ext cx="8483616" cy="37507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  <a:gridCol w="265113"/>
              </a:tblGrid>
              <a:tr h="375073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C'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A'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B'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6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886700" cy="6046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sz="2800" dirty="0" smtClean="0"/>
              <a:t>NESTANDARDNI SLIJED I PRIPADAJUĆA TABLICA </a:t>
            </a:r>
            <a:endParaRPr lang="hr-HR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00089" y="1502250"/>
          <a:ext cx="2918112" cy="1174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64"/>
                <a:gridCol w="364764"/>
                <a:gridCol w="364764"/>
                <a:gridCol w="364764"/>
                <a:gridCol w="364764"/>
                <a:gridCol w="364764"/>
                <a:gridCol w="364764"/>
                <a:gridCol w="364764"/>
              </a:tblGrid>
              <a:tr h="34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8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8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8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8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0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8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8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3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38668" y="3123339"/>
          <a:ext cx="8534400" cy="2348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154"/>
                <a:gridCol w="2441997"/>
                <a:gridCol w="2997648"/>
                <a:gridCol w="264160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Pol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Faza 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Faza C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Faza B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1,2,3,4,5,6,7,8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9,10,11,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12,13,14,15,16,17,18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19,20,21,22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23,24,25,26,27,28,29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30,31,32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33,34,35,36,37,38,39,40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41,42,43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44,45,46,47,48,49,50,51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52,53,54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55,56,57,58,59,60,61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62,63, 64,65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66,67,68,69,70,71,72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73,74,75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76,77,78,79,80,81,82,83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84,85,86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87,88,89,90,91,92,93,94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95,96,97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98,99,100,101,102,103,104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105,106,107,108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109,110,111,112,113,114,115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116,117,118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119,120,121,122,123,124,125,126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127,128,129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680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2162"/>
            <a:ext cx="7886700" cy="590838"/>
          </a:xfrm>
        </p:spPr>
        <p:txBody>
          <a:bodyPr/>
          <a:lstStyle/>
          <a:p>
            <a:r>
              <a:rPr lang="hr-HR" dirty="0" smtClean="0"/>
              <a:t>Zvijezda vektora </a:t>
            </a:r>
            <a:endParaRPr lang="hr-HR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29" y="1551709"/>
            <a:ext cx="4153507" cy="358425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109" y="1551709"/>
            <a:ext cx="4116620" cy="3584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1163781"/>
            <a:ext cx="1662546" cy="38792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b="0" cap="none" dirty="0" smtClean="0"/>
              <a:t>Primjer</a:t>
            </a:r>
            <a:r>
              <a:rPr lang="hr-HR" sz="2000" b="0" cap="none" dirty="0" smtClean="0"/>
              <a:t> 4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" y="5240996"/>
            <a:ext cx="8257309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Fazne zone: 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promjenljive ≠ 60° nestandardni slijed, b) jednake = 60°, standardni </a:t>
            </a:r>
            <a:r>
              <a:rPr lang="hr-H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slijed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hr-H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526" y="4690886"/>
            <a:ext cx="443346" cy="5501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b="0" cap="none" baseline="0" dirty="0" smtClean="0"/>
              <a:t>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651" y="4690886"/>
            <a:ext cx="443346" cy="5501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000" dirty="0"/>
              <a:t>b</a:t>
            </a:r>
            <a:r>
              <a:rPr lang="hr-HR" sz="2000" b="0" cap="none" baseline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2755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0"/>
            <a:ext cx="8763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sz="3200" dirty="0" smtClean="0"/>
              <a:t>SHEMA NAMOTA – PRIMJER 4 – Promjenljive zone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1676400"/>
            <a:ext cx="8763000" cy="45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5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419600"/>
            <a:ext cx="8839200" cy="158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637000"/>
            <a:ext cx="8839200" cy="158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" y="762000"/>
            <a:ext cx="8763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sz="3200" dirty="0" smtClean="0"/>
              <a:t>SHEMA NAMOTA – PRIMJER 4 – jednake zone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9097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965</Words>
  <Application>Microsoft Office PowerPoint</Application>
  <PresentationFormat>On-screen Show (4:3)</PresentationFormat>
  <Paragraphs>713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2_Office Theme</vt:lpstr>
      <vt:lpstr>1_Office Theme</vt:lpstr>
      <vt:lpstr>Equation</vt:lpstr>
      <vt:lpstr>POBOLJŠANJE KARAKTERISTIKA REVITALIZIRANIH HIDROGENERATORA PROMJENOM SHEME NAMOTA</vt:lpstr>
      <vt:lpstr>Slide 2</vt:lpstr>
      <vt:lpstr>PRIMJERI REVITALIZIRANIH GENERATORA</vt:lpstr>
      <vt:lpstr>STANDARDNI SLIJED I PRIPADAJUĆA TABLICA </vt:lpstr>
      <vt:lpstr>TABLIČNI PRIKAZ FAZNIH ZONA ZA STANDARDNI SLIJED</vt:lpstr>
      <vt:lpstr>NESTANDARDNI SLIJED I PRIPADAJUĆA TABLICA </vt:lpstr>
      <vt:lpstr>Zvijezda vektora </vt:lpstr>
      <vt:lpstr>SHEMA NAMOTA – PRIMJER 4 – Promjenljive zone</vt:lpstr>
      <vt:lpstr>SHEMA NAMOTA – PRIMJER 4 – jednake zone</vt:lpstr>
      <vt:lpstr>SHEMA NAMOTA – PRIMJER 4</vt:lpstr>
      <vt:lpstr>ZVIJEZDA VEKTORA </vt:lpstr>
      <vt:lpstr>SHEMA NAMOTA – PRIMJER 5 – Preklopive zone</vt:lpstr>
      <vt:lpstr>SHEMA NAMOTA – PRIMJER 5 – jednake zone</vt:lpstr>
      <vt:lpstr>GUBICI I KORISNOST AKTIVNIH DIJELOVA </vt:lpstr>
      <vt:lpstr>ZAGRIJAVANJE AKTIVNIH DIJELOVA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POBOLJŠANJE KARAKTERISTIKA REVITALIZIRANIH HIDROGENERATORA PROMJENOM SHEME NAMOTA</dc:title>
  <dc:creator>Zoran Milojković</dc:creator>
  <cp:lastModifiedBy>zmilojkovic</cp:lastModifiedBy>
  <cp:revision>29</cp:revision>
  <dcterms:created xsi:type="dcterms:W3CDTF">2006-08-16T00:00:00Z</dcterms:created>
  <dcterms:modified xsi:type="dcterms:W3CDTF">2017-05-11T05:22:40Z</dcterms:modified>
</cp:coreProperties>
</file>