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ME" sz="3600" dirty="0" smtClean="0"/>
              <a:t>Numerički proračun parametara modela sinhronog turbogeneratora korišćenjem koncepta funkcije namotaja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4953000" cy="1371600"/>
          </a:xfrm>
        </p:spPr>
        <p:txBody>
          <a:bodyPr/>
          <a:lstStyle/>
          <a:p>
            <a:pPr algn="just"/>
            <a:r>
              <a:rPr lang="sr-Latn-ME" dirty="0" smtClean="0">
                <a:latin typeface="Trebuchet MS" pitchFamily="34" charset="0"/>
              </a:rPr>
              <a:t>Nikola Beljkaš, Gojko Joksimović</a:t>
            </a:r>
          </a:p>
          <a:p>
            <a:pPr algn="just"/>
            <a:r>
              <a:rPr lang="sr-Latn-ME" dirty="0" smtClean="0">
                <a:latin typeface="Trebuchet MS" pitchFamily="34" charset="0"/>
              </a:rPr>
              <a:t>Elektrotehnički fakultet</a:t>
            </a:r>
          </a:p>
          <a:p>
            <a:pPr algn="just"/>
            <a:r>
              <a:rPr lang="sr-Latn-ME" dirty="0" smtClean="0">
                <a:latin typeface="Trebuchet MS" pitchFamily="34" charset="0"/>
              </a:rPr>
              <a:t>Univerzitet Crne Gore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62484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2000" dirty="0" smtClean="0">
                <a:latin typeface="Trebuchet MS" pitchFamily="34" charset="0"/>
              </a:rPr>
              <a:t>V Savjetovanje CG KO CIGRE, Bečići, maj 2017.</a:t>
            </a:r>
            <a:endParaRPr lang="en-US" sz="2000" dirty="0">
              <a:latin typeface="Trebuchet MS" pitchFamily="34" charset="0"/>
            </a:endParaRPr>
          </a:p>
        </p:txBody>
      </p:sp>
      <p:pic>
        <p:nvPicPr>
          <p:cNvPr id="5" name="Picture 4" descr="LOGO_U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</p:spPr>
      </p:pic>
      <p:pic>
        <p:nvPicPr>
          <p:cNvPr id="6" name="Picture 5" descr="LOGO_ET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0"/>
            <a:ext cx="1981200" cy="130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Proračun induktivnosti rotora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Proračun preko analitičkog izraza: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Proračun putem numeričke integracije:</a:t>
            </a:r>
          </a:p>
          <a:p>
            <a:pPr algn="just"/>
            <a:endParaRPr lang="sr-Latn-ME" dirty="0" smtClean="0"/>
          </a:p>
          <a:p>
            <a:pPr algn="just"/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76600"/>
            <a:ext cx="775855" cy="5334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048000"/>
            <a:ext cx="1974272" cy="914400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276599"/>
            <a:ext cx="2057400" cy="486697"/>
          </a:xfrm>
          <a:prstGeom prst="rect">
            <a:avLst/>
          </a:prstGeom>
          <a:noFill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724400"/>
            <a:ext cx="4310922" cy="1295400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5105400"/>
            <a:ext cx="2036618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Proračun međusobnih induktivnosti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Prethodno računate induktivnosti su konstantne, dok su međusobne induktivnosti između statora i rotora funkcija položaja rotora</a:t>
            </a:r>
          </a:p>
          <a:p>
            <a:pPr algn="just"/>
            <a:r>
              <a:rPr lang="sr-Latn-ME" dirty="0" smtClean="0"/>
              <a:t>Za sve uglove rotora iz intervala </a:t>
            </a:r>
            <a:r>
              <a:rPr lang="en-US" dirty="0" smtClean="0"/>
              <a:t>[</a:t>
            </a:r>
            <a:r>
              <a:rPr lang="sr-Latn-ME" dirty="0" smtClean="0"/>
              <a:t>0,2</a:t>
            </a:r>
            <a:r>
              <a:rPr lang="el-GR" dirty="0" smtClean="0"/>
              <a:t>π</a:t>
            </a:r>
            <a:r>
              <a:rPr lang="en-US" dirty="0" smtClean="0"/>
              <a:t>]</a:t>
            </a:r>
            <a:r>
              <a:rPr lang="sr-Latn-ME" dirty="0" smtClean="0"/>
              <a:t> računaju se vrijednosti međusobnih induktivnosti i  upisuju u </a:t>
            </a:r>
            <a:r>
              <a:rPr lang="sr-Latn-ME" i="1" dirty="0" smtClean="0"/>
              <a:t>look-up</a:t>
            </a:r>
            <a:r>
              <a:rPr lang="sr-Latn-ME" dirty="0" smtClean="0"/>
              <a:t> tabele</a:t>
            </a:r>
          </a:p>
          <a:p>
            <a:pPr algn="just"/>
            <a:r>
              <a:rPr lang="sr-Latn-ME" dirty="0" smtClean="0"/>
              <a:t>Numerički integralni obrazac za </a:t>
            </a:r>
            <a:r>
              <a:rPr lang="sr-Latn-ME" i="1" dirty="0" smtClean="0"/>
              <a:t>L</a:t>
            </a:r>
            <a:r>
              <a:rPr lang="en-US" baseline="-25000" dirty="0" smtClean="0"/>
              <a:t>𝑠𝑟</a:t>
            </a:r>
            <a:r>
              <a:rPr lang="sr-Latn-ME" dirty="0" smtClean="0"/>
              <a:t>:</a:t>
            </a:r>
            <a:endParaRPr lang="sr-Latn-ME" baseline="-25000" dirty="0" smtClean="0"/>
          </a:p>
          <a:p>
            <a:pPr algn="just"/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410200"/>
            <a:ext cx="3602636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Proračun međusobnih induktivnosti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Proračun maksimalne vrijednosti međusobne induktivnosti preko analitičkog izraza:</a:t>
            </a:r>
            <a:endParaRPr lang="sr-Latn-ME" baseline="-25000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Proračun putem numeričke integracije: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657600"/>
            <a:ext cx="1530626" cy="5334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505200"/>
            <a:ext cx="2133600" cy="857428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657600"/>
            <a:ext cx="2036618" cy="533400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486400"/>
            <a:ext cx="1530626" cy="533400"/>
          </a:xfrm>
          <a:prstGeom prst="rect">
            <a:avLst/>
          </a:prstGeom>
          <a:noFill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486400"/>
            <a:ext cx="727364" cy="533400"/>
          </a:xfrm>
          <a:prstGeom prst="rect">
            <a:avLst/>
          </a:prstGeom>
          <a:noFill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86400"/>
            <a:ext cx="630382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Zavisnost </a:t>
            </a:r>
            <a:r>
              <a:rPr lang="sr-Latn-ME" i="1" dirty="0" smtClean="0"/>
              <a:t>L</a:t>
            </a:r>
            <a:r>
              <a:rPr lang="en-US" baseline="-25000" dirty="0" smtClean="0"/>
              <a:t>𝑠𝑟</a:t>
            </a:r>
            <a:r>
              <a:rPr lang="sr-Latn-ME" dirty="0" smtClean="0"/>
              <a:t> i </a:t>
            </a:r>
            <a:r>
              <a:rPr lang="sr-Latn-ME" i="1" dirty="0" smtClean="0"/>
              <a:t>DL</a:t>
            </a:r>
            <a:r>
              <a:rPr lang="en-US" baseline="-25000" dirty="0" smtClean="0"/>
              <a:t>𝑠𝑟</a:t>
            </a:r>
            <a:r>
              <a:rPr lang="sr-Latn-ME" dirty="0" smtClean="0"/>
              <a:t> od ugla rotora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716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Prikazan numerički proračun parametara dinamičkog modela sinhronog generatora korišćenjem koncepta funkcije namotaja</a:t>
            </a:r>
          </a:p>
          <a:p>
            <a:pPr algn="just"/>
            <a:r>
              <a:rPr lang="sr-Latn-ME" dirty="0" smtClean="0"/>
              <a:t>Izvršeno poređenje rezultata dobijenih analitičkim i numeričkim putem</a:t>
            </a:r>
          </a:p>
          <a:p>
            <a:pPr algn="just"/>
            <a:r>
              <a:rPr lang="sr-Latn-ME" dirty="0" smtClean="0"/>
              <a:t>Numerički dobijene vrijednosti se minimalno razlikuju od očekivanih rezultata</a:t>
            </a:r>
          </a:p>
          <a:p>
            <a:pPr algn="just"/>
            <a:r>
              <a:rPr lang="sr-Latn-ME" dirty="0" smtClean="0"/>
              <a:t>Veoma pouzdano i efikasno računanje parametara modela sinhrone mašine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143000"/>
            <a:ext cx="619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M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Hvala na pažnji!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Značaj matematičkog modelovanja sinhronih generatora</a:t>
            </a:r>
          </a:p>
          <a:p>
            <a:pPr algn="just"/>
            <a:r>
              <a:rPr lang="sr-Latn-ME" dirty="0" smtClean="0"/>
              <a:t>Dinamički modeli služe za analizu prelaznih procesa u mašini</a:t>
            </a:r>
          </a:p>
          <a:p>
            <a:pPr algn="just"/>
            <a:r>
              <a:rPr lang="sr-Latn-ME" dirty="0" smtClean="0"/>
              <a:t>Proračun induktivnosti mašine od izuzetnog značaja</a:t>
            </a:r>
          </a:p>
          <a:p>
            <a:pPr algn="just"/>
            <a:r>
              <a:rPr lang="sr-Latn-ME" dirty="0" smtClean="0"/>
              <a:t>Koncept funkcije namotaja</a:t>
            </a:r>
          </a:p>
          <a:p>
            <a:pPr algn="just"/>
            <a:r>
              <a:rPr lang="sr-Latn-ME" dirty="0" smtClean="0"/>
              <a:t>Turbogenerator TE Pljevlja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Koncept funkcije namotaja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Izraz za funkciju namotaja (</a:t>
            </a:r>
            <a:r>
              <a:rPr lang="sr-Latn-ME" i="1" dirty="0" smtClean="0"/>
              <a:t>winding</a:t>
            </a:r>
            <a:r>
              <a:rPr lang="sr-Latn-ME" dirty="0" smtClean="0"/>
              <a:t>):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Izraz za međusobnu induktivnost između dva proizvoljna namotaja mašine: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419600" cy="643916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648200"/>
            <a:ext cx="4699416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Koncept funkcije namotaja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Prethodni izraz važi i za sopstvene induktivnosti namotaja mašine: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Koncept omogućava proračun induktivnosti pomoću geometrijskih parametara mašine uz uzimanje u obzir svih viših harmonika mms namotaja </a:t>
            </a:r>
          </a:p>
          <a:p>
            <a:pPr algn="just"/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200400"/>
            <a:ext cx="316992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Generator iz TE Pljevlja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Sprega tzv. dvostruka zvijezda na statoru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Pobudni namotaj izveden u paralelnoj vezi</a:t>
            </a:r>
            <a:endParaRPr lang="en-US" dirty="0"/>
          </a:p>
        </p:txBody>
      </p:sp>
      <p:pic>
        <p:nvPicPr>
          <p:cNvPr id="6" name="Picture 5" descr="D:\Ktbffh\ETF\Godina 5\Mr\Šema statorovih namotaja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905000" y="2743200"/>
            <a:ext cx="536998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Jednačine dinamičkog modela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133600"/>
            <a:ext cx="2484123" cy="6096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1766276" cy="6096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505200"/>
            <a:ext cx="2819400" cy="358537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038600"/>
            <a:ext cx="2459182" cy="381000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495800"/>
            <a:ext cx="2209800" cy="659871"/>
          </a:xfrm>
          <a:prstGeom prst="rect">
            <a:avLst/>
          </a:prstGeom>
          <a:noFill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181600"/>
            <a:ext cx="2893646" cy="593959"/>
          </a:xfrm>
          <a:prstGeom prst="rect">
            <a:avLst/>
          </a:prstGeom>
          <a:noFill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867400"/>
            <a:ext cx="1049215" cy="639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Svođenje dvostruke zvijezde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Matrice otpornosti i sopstvenih induktivnosti dimenzija 6x6</a:t>
            </a:r>
          </a:p>
          <a:p>
            <a:pPr algn="just"/>
            <a:r>
              <a:rPr lang="sr-Latn-ME" dirty="0" smtClean="0"/>
              <a:t>Svođenje ovih matrica na dimenzije 3x3 uz nepromijenjene fazne struje i mms namotaja</a:t>
            </a:r>
          </a:p>
          <a:p>
            <a:pPr algn="just"/>
            <a:r>
              <a:rPr lang="sr-Latn-ME" dirty="0" smtClean="0"/>
              <a:t>Analogno prethodnom, paralelna veza na pobudnom namotaju svedena na fiktivnu rednu vezu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Proračun sinhrone reaktanse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Poređenje vrijednosti dobijenih numeričkim putem sa vrijednostima izračunatih preko analitičkih izraza</a:t>
            </a:r>
          </a:p>
          <a:p>
            <a:pPr algn="just"/>
            <a:r>
              <a:rPr lang="sr-Latn-ME" dirty="0" smtClean="0"/>
              <a:t>Nominalni podaci dati u </a:t>
            </a:r>
            <a:r>
              <a:rPr lang="sr-Latn-ME" dirty="0" smtClean="0"/>
              <a:t>„</a:t>
            </a:r>
            <a:r>
              <a:rPr lang="sr-Latn-ME" dirty="0" smtClean="0"/>
              <a:t>pasošu</a:t>
            </a:r>
            <a:r>
              <a:rPr lang="sr-Latn-ME" dirty="0" smtClean="0"/>
              <a:t>” generatora: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Proračun preko analitičkog izraza: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343400"/>
            <a:ext cx="3054928" cy="457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638800"/>
            <a:ext cx="3678382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Proračun sinhrone reaktanse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Proračun putem numeričke integracije:</a:t>
            </a:r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r>
              <a:rPr lang="sr-Latn-ME" dirty="0" smtClean="0"/>
              <a:t>Preko gore dobijenih podataka:</a:t>
            </a:r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19400"/>
            <a:ext cx="3429000" cy="1051100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19400"/>
            <a:ext cx="3276600" cy="999363"/>
          </a:xfrm>
          <a:prstGeom prst="rect">
            <a:avLst/>
          </a:prstGeom>
          <a:noFill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962400"/>
            <a:ext cx="7162801" cy="958403"/>
          </a:xfrm>
          <a:prstGeom prst="rect">
            <a:avLst/>
          </a:prstGeom>
          <a:noFill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746044"/>
            <a:ext cx="4405923" cy="838200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943600"/>
            <a:ext cx="1295400" cy="527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356</TotalTime>
  <Words>334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Numerički proračun parametara modela sinhronog turbogeneratora korišćenjem koncepta funkcije namotaja</vt:lpstr>
      <vt:lpstr>Uvod</vt:lpstr>
      <vt:lpstr>Koncept funkcije namotaja</vt:lpstr>
      <vt:lpstr>Koncept funkcije namotaja</vt:lpstr>
      <vt:lpstr>Generator iz TE Pljevlja</vt:lpstr>
      <vt:lpstr>Jednačine dinamičkog modela</vt:lpstr>
      <vt:lpstr>Svođenje dvostruke zvijezde</vt:lpstr>
      <vt:lpstr>Proračun sinhrone reaktanse</vt:lpstr>
      <vt:lpstr>Proračun sinhrone reaktanse</vt:lpstr>
      <vt:lpstr>Proračun induktivnosti rotora</vt:lpstr>
      <vt:lpstr>Proračun međusobnih induktivnosti</vt:lpstr>
      <vt:lpstr>Proračun međusobnih induktivnosti</vt:lpstr>
      <vt:lpstr>Zavisnost L𝑠𝑟 i DL𝑠𝑟 od ugla rotora</vt:lpstr>
      <vt:lpstr>Zaključak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Numerički proračun parametara modela sinhronog turbogeneratora korišćenjem koncepta funkcije namotaja</dc:title>
  <dc:creator>User</dc:creator>
  <cp:lastModifiedBy>User</cp:lastModifiedBy>
  <cp:revision>31</cp:revision>
  <dcterms:created xsi:type="dcterms:W3CDTF">2006-08-16T00:00:00Z</dcterms:created>
  <dcterms:modified xsi:type="dcterms:W3CDTF">2017-04-26T17:21:08Z</dcterms:modified>
</cp:coreProperties>
</file>