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60" r:id="rId3"/>
    <p:sldId id="263" r:id="rId4"/>
    <p:sldId id="258" r:id="rId5"/>
    <p:sldId id="261" r:id="rId6"/>
    <p:sldId id="262" r:id="rId7"/>
    <p:sldId id="266" r:id="rId8"/>
    <p:sldId id="268" r:id="rId9"/>
    <p:sldId id="269" r:id="rId10"/>
    <p:sldId id="270" r:id="rId11"/>
    <p:sldId id="271" r:id="rId12"/>
    <p:sldId id="272" r:id="rId13"/>
    <p:sldId id="273" r:id="rId14"/>
    <p:sldId id="275" r:id="rId15"/>
    <p:sldId id="276" r:id="rId16"/>
    <p:sldId id="277" r:id="rId17"/>
    <p:sldId id="278" r:id="rId18"/>
    <p:sldId id="280" r:id="rId19"/>
    <p:sldId id="281" r:id="rId20"/>
    <p:sldId id="282" r:id="rId21"/>
    <p:sldId id="283" r:id="rId22"/>
    <p:sldId id="284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533848917045899"/>
          <c:y val="0.22014750843904615"/>
          <c:w val="0.83870969765194991"/>
          <c:h val="0.7778549925727851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0000"/>
                    </a:schemeClr>
                  </a:gs>
                  <a:gs pos="78000">
                    <a:schemeClr val="accent1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332-4510-9C89-4BE7216EA38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0000"/>
                    </a:schemeClr>
                  </a:gs>
                  <a:gs pos="78000">
                    <a:schemeClr val="accent2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332-4510-9C89-4BE7216EA38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0000"/>
                    </a:schemeClr>
                  </a:gs>
                  <a:gs pos="78000">
                    <a:schemeClr val="accent3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332-4510-9C89-4BE7216EA389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0000"/>
                    </a:schemeClr>
                  </a:gs>
                  <a:gs pos="78000">
                    <a:schemeClr val="accent4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332-4510-9C89-4BE7216EA389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0000"/>
                    </a:schemeClr>
                  </a:gs>
                  <a:gs pos="78000">
                    <a:schemeClr val="accent5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332-4510-9C89-4BE7216EA389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96000"/>
                      <a:lumMod val="100000"/>
                    </a:schemeClr>
                  </a:gs>
                  <a:gs pos="78000">
                    <a:schemeClr val="accent6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332-4510-9C89-4BE7216EA389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6000"/>
                      <a:lumMod val="100000"/>
                    </a:schemeClr>
                  </a:gs>
                  <a:gs pos="78000">
                    <a:schemeClr val="accent1">
                      <a:lumMod val="6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E332-4510-9C89-4BE7216EA389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6000"/>
                      <a:lumMod val="100000"/>
                    </a:schemeClr>
                  </a:gs>
                  <a:gs pos="78000">
                    <a:schemeClr val="accent2">
                      <a:lumMod val="6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E332-4510-9C89-4BE7216EA389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96000"/>
                      <a:lumMod val="100000"/>
                    </a:schemeClr>
                  </a:gs>
                  <a:gs pos="78000">
                    <a:schemeClr val="accent3">
                      <a:lumMod val="6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E332-4510-9C89-4BE7216EA389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tint val="96000"/>
                      <a:lumMod val="100000"/>
                    </a:schemeClr>
                  </a:gs>
                  <a:gs pos="78000">
                    <a:schemeClr val="accent4">
                      <a:lumMod val="6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E332-4510-9C89-4BE7216EA389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tint val="96000"/>
                      <a:lumMod val="100000"/>
                    </a:schemeClr>
                  </a:gs>
                  <a:gs pos="78000">
                    <a:schemeClr val="accent5">
                      <a:lumMod val="6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E332-4510-9C89-4BE7216EA389}"/>
              </c:ext>
            </c:extLst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96000"/>
                      <a:lumMod val="100000"/>
                    </a:schemeClr>
                  </a:gs>
                  <a:gs pos="78000">
                    <a:schemeClr val="accent6">
                      <a:lumMod val="6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E332-4510-9C89-4BE7216EA389}"/>
              </c:ext>
            </c:extLst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tint val="96000"/>
                      <a:lumMod val="100000"/>
                    </a:schemeClr>
                  </a:gs>
                  <a:gs pos="78000">
                    <a:schemeClr val="accent1">
                      <a:lumMod val="80000"/>
                      <a:lumOff val="2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E332-4510-9C89-4BE7216EA389}"/>
              </c:ext>
            </c:extLst>
          </c:dPt>
          <c:dPt>
            <c:idx val="13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tint val="96000"/>
                      <a:lumMod val="100000"/>
                    </a:schemeClr>
                  </a:gs>
                  <a:gs pos="78000">
                    <a:schemeClr val="accent2">
                      <a:lumMod val="80000"/>
                      <a:lumOff val="2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E332-4510-9C89-4BE7216EA389}"/>
              </c:ext>
            </c:extLst>
          </c:dPt>
          <c:dLbls>
            <c:dLbl>
              <c:idx val="5"/>
              <c:layout>
                <c:manualLayout>
                  <c:x val="-4.783395381172096E-2"/>
                  <c:y val="4.1144688126387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E332-4510-9C89-4BE7216EA389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5.9204651994792648E-2"/>
                  <c:y val="-5.6686575802977505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E332-4510-9C89-4BE7216EA389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7.7123301796355806E-2"/>
                  <c:y val="-5.482016101732023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E332-4510-9C89-4BE7216EA389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0.10510441423185662"/>
                  <c:y val="-0.1046091982131968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E332-4510-9C89-4BE7216EA389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0.10201439924654464"/>
                  <c:y val="-0.1643430145201784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E332-4510-9C89-4BE7216EA389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4.5017402581046251E-2"/>
                  <c:y val="-0.1170365679539437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E332-4510-9C89-4BE7216EA389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4.1586561439152514E-3"/>
                  <c:y val="-0.153230224439648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E332-4510-9C89-4BE7216EA389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0.15866718281904998"/>
                  <c:y val="-0.1247758753808383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E332-4510-9C89-4BE7216EA389}"/>
                </c:ex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0.19617226040853153"/>
                  <c:y val="-3.642825896762904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B-E332-4510-9C89-4BE7216EA38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, </c:separator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Sheet1!$C$7:$C$20</c:f>
              <c:strCache>
                <c:ptCount val="14"/>
                <c:pt idx="0">
                  <c:v>Njemačka</c:v>
                </c:pt>
                <c:pt idx="1">
                  <c:v>Španija</c:v>
                </c:pt>
                <c:pt idx="2">
                  <c:v>UK</c:v>
                </c:pt>
                <c:pt idx="3">
                  <c:v>Francuska</c:v>
                </c:pt>
                <c:pt idx="4">
                  <c:v>Italija</c:v>
                </c:pt>
                <c:pt idx="5">
                  <c:v>Austrija</c:v>
                </c:pt>
                <c:pt idx="6">
                  <c:v>Belgija</c:v>
                </c:pt>
                <c:pt idx="7">
                  <c:v>Grčka</c:v>
                </c:pt>
                <c:pt idx="8">
                  <c:v>Irska</c:v>
                </c:pt>
                <c:pt idx="9">
                  <c:v>Holandija</c:v>
                </c:pt>
                <c:pt idx="10">
                  <c:v>Poljska</c:v>
                </c:pt>
                <c:pt idx="11">
                  <c:v>Portugal </c:v>
                </c:pt>
                <c:pt idx="12">
                  <c:v>Rumunija</c:v>
                </c:pt>
                <c:pt idx="13">
                  <c:v>Švedska</c:v>
                </c:pt>
              </c:strCache>
            </c:strRef>
          </c:cat>
          <c:val>
            <c:numRef>
              <c:f>Sheet1!$D$7:$D$20</c:f>
              <c:numCache>
                <c:formatCode>General</c:formatCode>
                <c:ptCount val="14"/>
                <c:pt idx="0">
                  <c:v>39165</c:v>
                </c:pt>
                <c:pt idx="1">
                  <c:v>22986</c:v>
                </c:pt>
                <c:pt idx="2">
                  <c:v>12440</c:v>
                </c:pt>
                <c:pt idx="3">
                  <c:v>9285</c:v>
                </c:pt>
                <c:pt idx="4">
                  <c:v>8662</c:v>
                </c:pt>
                <c:pt idx="5">
                  <c:v>2095</c:v>
                </c:pt>
                <c:pt idx="6">
                  <c:v>1959</c:v>
                </c:pt>
                <c:pt idx="7">
                  <c:v>1978</c:v>
                </c:pt>
                <c:pt idx="8">
                  <c:v>2271</c:v>
                </c:pt>
                <c:pt idx="9">
                  <c:v>2805</c:v>
                </c:pt>
                <c:pt idx="10">
                  <c:v>3833</c:v>
                </c:pt>
                <c:pt idx="11">
                  <c:v>4914</c:v>
                </c:pt>
                <c:pt idx="12">
                  <c:v>2953</c:v>
                </c:pt>
                <c:pt idx="13">
                  <c:v>5424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C-E332-4510-9C89-4BE7216EA3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4352315404097328E-2"/>
          <c:y val="5.7646875223603657E-2"/>
          <c:w val="0.94136307702589939"/>
          <c:h val="0.92299616436723231"/>
        </c:manualLayout>
      </c:layout>
      <c:pie3DChart>
        <c:varyColors val="1"/>
        <c:ser>
          <c:idx val="0"/>
          <c:order val="0"/>
          <c:tx>
            <c:strRef>
              <c:f>Sheet1!$D$25</c:f>
              <c:strCache>
                <c:ptCount val="1"/>
                <c:pt idx="0">
                  <c:v>TWh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938-415D-9B56-83B5253EC57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938-415D-9B56-83B5253EC57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938-415D-9B56-83B5253EC57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938-415D-9B56-83B5253EC57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938-415D-9B56-83B5253EC57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938-415D-9B56-83B5253EC57D}"/>
              </c:ext>
            </c:extLst>
          </c:dPt>
          <c:dLbls>
            <c:dLbl>
              <c:idx val="0"/>
              <c:layout>
                <c:manualLayout>
                  <c:x val="-3.5980929338454315E-2"/>
                  <c:y val="8.8130685701455491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938-415D-9B56-83B5253EC57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Sheet1!$C$26:$C$31</c:f>
              <c:strCache>
                <c:ptCount val="6"/>
                <c:pt idx="0">
                  <c:v>Priobalne vjetroelektrane</c:v>
                </c:pt>
                <c:pt idx="1">
                  <c:v>Kopnene vjetroelektrane</c:v>
                </c:pt>
                <c:pt idx="2">
                  <c:v>Solarne elektrane</c:v>
                </c:pt>
                <c:pt idx="3">
                  <c:v>Hidroelektrane</c:v>
                </c:pt>
                <c:pt idx="4">
                  <c:v>TE na bio masu</c:v>
                </c:pt>
                <c:pt idx="5">
                  <c:v>Geotermalne</c:v>
                </c:pt>
              </c:strCache>
            </c:strRef>
          </c:cat>
          <c:val>
            <c:numRef>
              <c:f>Sheet1!$D$26:$D$31</c:f>
              <c:numCache>
                <c:formatCode>General</c:formatCode>
                <c:ptCount val="6"/>
                <c:pt idx="0">
                  <c:v>16</c:v>
                </c:pt>
                <c:pt idx="1">
                  <c:v>67</c:v>
                </c:pt>
                <c:pt idx="2">
                  <c:v>38</c:v>
                </c:pt>
                <c:pt idx="3">
                  <c:v>22</c:v>
                </c:pt>
                <c:pt idx="4">
                  <c:v>52</c:v>
                </c:pt>
                <c:pt idx="5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9938-415D-9B56-83B5253EC57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sr-Latn-ME" dirty="0">
                <a:latin typeface="Arial Narrow" panose="020B0606020202030204" pitchFamily="34" charset="0"/>
              </a:rPr>
              <a:t>Instalisana snaga mHE po godinama</a:t>
            </a:r>
            <a:endParaRPr lang="en-US" dirty="0">
              <a:latin typeface="Arial Narrow" panose="020B060602020203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9299032403246975E-2"/>
          <c:y val="0.18300939069665861"/>
          <c:w val="0.95337107422654765"/>
          <c:h val="0.6705270599648753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Sheet1!$E$31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Sheet1!$D$32</c:f>
              <c:strCache>
                <c:ptCount val="1"/>
                <c:pt idx="0">
                  <c:v>∑Pins mHE [MW]</c:v>
                </c:pt>
              </c:strCache>
            </c:strRef>
          </c:cat>
          <c:val>
            <c:numRef>
              <c:f>Sheet1!$E$32</c:f>
              <c:numCache>
                <c:formatCode>General</c:formatCode>
                <c:ptCount val="1"/>
                <c:pt idx="0">
                  <c:v>8.92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50-4CDE-B103-A4768FB4C602}"/>
            </c:ext>
          </c:extLst>
        </c:ser>
        <c:ser>
          <c:idx val="1"/>
          <c:order val="1"/>
          <c:tx>
            <c:strRef>
              <c:f>Sheet1!$F$31</c:f>
              <c:strCache>
                <c:ptCount val="1"/>
                <c:pt idx="0">
                  <c:v>2015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Sheet1!$D$32</c:f>
              <c:strCache>
                <c:ptCount val="1"/>
                <c:pt idx="0">
                  <c:v>∑Pins mHE [MW]</c:v>
                </c:pt>
              </c:strCache>
            </c:strRef>
          </c:cat>
          <c:val>
            <c:numRef>
              <c:f>Sheet1!$F$32</c:f>
              <c:numCache>
                <c:formatCode>General</c:formatCode>
                <c:ptCount val="1"/>
                <c:pt idx="0">
                  <c:v>19.380000000000003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350-4CDE-B103-A4768FB4C602}"/>
            </c:ext>
          </c:extLst>
        </c:ser>
        <c:ser>
          <c:idx val="2"/>
          <c:order val="2"/>
          <c:tx>
            <c:strRef>
              <c:f>Sheet1!$G$31</c:f>
              <c:strCache>
                <c:ptCount val="1"/>
                <c:pt idx="0">
                  <c:v>2016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Sheet1!$D$32</c:f>
              <c:strCache>
                <c:ptCount val="1"/>
                <c:pt idx="0">
                  <c:v>∑Pins mHE [MW]</c:v>
                </c:pt>
              </c:strCache>
            </c:strRef>
          </c:cat>
          <c:val>
            <c:numRef>
              <c:f>Sheet1!$G$32</c:f>
              <c:numCache>
                <c:formatCode>General</c:formatCode>
                <c:ptCount val="1"/>
                <c:pt idx="0">
                  <c:v>29.130000000000003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350-4CDE-B103-A4768FB4C602}"/>
            </c:ext>
          </c:extLst>
        </c:ser>
        <c:ser>
          <c:idx val="3"/>
          <c:order val="3"/>
          <c:tx>
            <c:strRef>
              <c:f>Sheet1!$H$31</c:f>
              <c:strCache>
                <c:ptCount val="1"/>
                <c:pt idx="0">
                  <c:v>2017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6000"/>
                    <a:lumMod val="100000"/>
                  </a:schemeClr>
                </a:gs>
                <a:gs pos="78000">
                  <a:schemeClr val="accent4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Sheet1!$D$32</c:f>
              <c:strCache>
                <c:ptCount val="1"/>
                <c:pt idx="0">
                  <c:v>∑Pins mHE [MW]</c:v>
                </c:pt>
              </c:strCache>
            </c:strRef>
          </c:cat>
          <c:val>
            <c:numRef>
              <c:f>Sheet1!$H$32</c:f>
              <c:numCache>
                <c:formatCode>General</c:formatCode>
                <c:ptCount val="1"/>
                <c:pt idx="0">
                  <c:v>37.630000000000003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350-4CDE-B103-A4768FB4C602}"/>
            </c:ext>
          </c:extLst>
        </c:ser>
        <c:ser>
          <c:idx val="4"/>
          <c:order val="4"/>
          <c:tx>
            <c:strRef>
              <c:f>Sheet1!$I$31</c:f>
              <c:strCache>
                <c:ptCount val="1"/>
                <c:pt idx="0">
                  <c:v>2018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96000"/>
                    <a:lumMod val="100000"/>
                  </a:schemeClr>
                </a:gs>
                <a:gs pos="78000">
                  <a:schemeClr val="accent5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Sheet1!$D$32</c:f>
              <c:strCache>
                <c:ptCount val="1"/>
                <c:pt idx="0">
                  <c:v>∑Pins mHE [MW]</c:v>
                </c:pt>
              </c:strCache>
            </c:strRef>
          </c:cat>
          <c:val>
            <c:numRef>
              <c:f>Sheet1!$I$32</c:f>
              <c:numCache>
                <c:formatCode>General</c:formatCode>
                <c:ptCount val="1"/>
                <c:pt idx="0">
                  <c:v>61.5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350-4CDE-B103-A4768FB4C602}"/>
            </c:ext>
          </c:extLst>
        </c:ser>
        <c:ser>
          <c:idx val="5"/>
          <c:order val="5"/>
          <c:tx>
            <c:strRef>
              <c:f>Sheet1!$J$31</c:f>
              <c:strCache>
                <c:ptCount val="1"/>
                <c:pt idx="0">
                  <c:v>2019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6000"/>
                    <a:lumMod val="100000"/>
                  </a:schemeClr>
                </a:gs>
                <a:gs pos="78000">
                  <a:schemeClr val="accent6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Sheet1!$D$32</c:f>
              <c:strCache>
                <c:ptCount val="1"/>
                <c:pt idx="0">
                  <c:v>∑Pins mHE [MW]</c:v>
                </c:pt>
              </c:strCache>
            </c:strRef>
          </c:cat>
          <c:val>
            <c:numRef>
              <c:f>Sheet1!$J$32</c:f>
              <c:numCache>
                <c:formatCode>General</c:formatCode>
                <c:ptCount val="1"/>
                <c:pt idx="0">
                  <c:v>74.08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350-4CDE-B103-A4768FB4C602}"/>
            </c:ext>
          </c:extLst>
        </c:ser>
        <c:ser>
          <c:idx val="6"/>
          <c:order val="6"/>
          <c:tx>
            <c:strRef>
              <c:f>Sheet1!$K$31</c:f>
              <c:strCache>
                <c:ptCount val="1"/>
                <c:pt idx="0">
                  <c:v>2020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tint val="96000"/>
                    <a:lumMod val="100000"/>
                  </a:schemeClr>
                </a:gs>
                <a:gs pos="78000">
                  <a:schemeClr val="accent1">
                    <a:lumMod val="60000"/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Sheet1!$D$32</c:f>
              <c:strCache>
                <c:ptCount val="1"/>
                <c:pt idx="0">
                  <c:v>∑Pins mHE [MW]</c:v>
                </c:pt>
              </c:strCache>
            </c:strRef>
          </c:cat>
          <c:val>
            <c:numRef>
              <c:f>Sheet1!$K$32</c:f>
              <c:numCache>
                <c:formatCode>General</c:formatCode>
                <c:ptCount val="1"/>
                <c:pt idx="0">
                  <c:v>81.86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350-4CDE-B103-A4768FB4C60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92748040"/>
        <c:axId val="457704520"/>
        <c:axId val="0"/>
      </c:bar3DChart>
      <c:catAx>
        <c:axId val="3927480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57704520"/>
        <c:crosses val="autoZero"/>
        <c:auto val="1"/>
        <c:lblAlgn val="ctr"/>
        <c:lblOffset val="100"/>
        <c:noMultiLvlLbl val="0"/>
      </c:catAx>
      <c:valAx>
        <c:axId val="457704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r-Latn-ME"/>
                  <a:t>MW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5.3161947912404486E-2"/>
              <c:y val="0.4429957713619130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2748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673482158398526"/>
          <c:y val="0.88744816008063887"/>
          <c:w val="0.5444833042772026"/>
          <c:h val="8.63373108090209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err="1">
                <a:latin typeface="Arial Narrow" panose="020B0606020202030204" pitchFamily="34" charset="0"/>
              </a:rPr>
              <a:t>Instalisana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snaga</a:t>
            </a:r>
            <a:r>
              <a:rPr lang="en-US" sz="2000" dirty="0">
                <a:latin typeface="Arial Narrow" panose="020B0606020202030204" pitchFamily="34" charset="0"/>
              </a:rPr>
              <a:t> OIEE</a:t>
            </a:r>
          </a:p>
        </c:rich>
      </c:tx>
      <c:layout>
        <c:manualLayout>
          <c:xMode val="edge"/>
          <c:yMode val="edge"/>
          <c:x val="0.29103590148968028"/>
          <c:y val="2.78061190977680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Sheet1!$Q$25</c:f>
              <c:strCache>
                <c:ptCount val="1"/>
                <c:pt idx="0">
                  <c:v>2014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Sheet1!$P$26</c:f>
              <c:strCache>
                <c:ptCount val="1"/>
                <c:pt idx="0">
                  <c:v>Snaga na kraju godine [MW]</c:v>
                </c:pt>
              </c:strCache>
            </c:strRef>
          </c:cat>
          <c:val>
            <c:numRef>
              <c:f>Sheet1!$Q$26</c:f>
              <c:numCache>
                <c:formatCode>General</c:formatCode>
                <c:ptCount val="1"/>
                <c:pt idx="0">
                  <c:v>8.92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9CE-49CF-B71A-38CC037D985E}"/>
            </c:ext>
          </c:extLst>
        </c:ser>
        <c:ser>
          <c:idx val="1"/>
          <c:order val="1"/>
          <c:tx>
            <c:strRef>
              <c:f>Sheet1!$R$25</c:f>
              <c:strCache>
                <c:ptCount val="1"/>
                <c:pt idx="0">
                  <c:v>2015</c:v>
                </c:pt>
              </c:strCache>
            </c:strRef>
          </c:tx>
          <c:spPr>
            <a:gradFill flip="none" rotWithShape="1">
              <a:gsLst>
                <a:gs pos="0">
                  <a:schemeClr val="accent2"/>
                </a:gs>
                <a:gs pos="75000">
                  <a:schemeClr val="accent2">
                    <a:lumMod val="60000"/>
                    <a:lumOff val="40000"/>
                  </a:schemeClr>
                </a:gs>
                <a:gs pos="51000">
                  <a:schemeClr val="accent2">
                    <a:alpha val="75000"/>
                  </a:schemeClr>
                </a:gs>
                <a:gs pos="100000">
                  <a:schemeClr val="accent2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Sheet1!$P$26</c:f>
              <c:strCache>
                <c:ptCount val="1"/>
                <c:pt idx="0">
                  <c:v>Snaga na kraju godine [MW]</c:v>
                </c:pt>
              </c:strCache>
            </c:strRef>
          </c:cat>
          <c:val>
            <c:numRef>
              <c:f>Sheet1!$R$26</c:f>
              <c:numCache>
                <c:formatCode>General</c:formatCode>
                <c:ptCount val="1"/>
                <c:pt idx="0">
                  <c:v>19.380000000000003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9CE-49CF-B71A-38CC037D985E}"/>
            </c:ext>
          </c:extLst>
        </c:ser>
        <c:ser>
          <c:idx val="2"/>
          <c:order val="2"/>
          <c:tx>
            <c:strRef>
              <c:f>Sheet1!$S$25</c:f>
              <c:strCache>
                <c:ptCount val="1"/>
                <c:pt idx="0">
                  <c:v>2016</c:v>
                </c:pt>
              </c:strCache>
            </c:strRef>
          </c:tx>
          <c:spPr>
            <a:gradFill flip="none" rotWithShape="1">
              <a:gsLst>
                <a:gs pos="0">
                  <a:schemeClr val="accent3"/>
                </a:gs>
                <a:gs pos="75000">
                  <a:schemeClr val="accent3">
                    <a:lumMod val="60000"/>
                    <a:lumOff val="40000"/>
                  </a:schemeClr>
                </a:gs>
                <a:gs pos="51000">
                  <a:schemeClr val="accent3">
                    <a:alpha val="75000"/>
                  </a:schemeClr>
                </a:gs>
                <a:gs pos="100000">
                  <a:schemeClr val="accent3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4982666884183648E-17"/>
                  <c:y val="3.40965959247319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09CE-49CF-B71A-38CC037D985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Sheet1!$P$26</c:f>
              <c:strCache>
                <c:ptCount val="1"/>
                <c:pt idx="0">
                  <c:v>Snaga na kraju godine [MW]</c:v>
                </c:pt>
              </c:strCache>
            </c:strRef>
          </c:cat>
          <c:val>
            <c:numRef>
              <c:f>Sheet1!$S$26</c:f>
              <c:numCache>
                <c:formatCode>General</c:formatCode>
                <c:ptCount val="1"/>
                <c:pt idx="0">
                  <c:v>29.130000000000003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9CE-49CF-B71A-38CC037D985E}"/>
            </c:ext>
          </c:extLst>
        </c:ser>
        <c:ser>
          <c:idx val="3"/>
          <c:order val="3"/>
          <c:tx>
            <c:strRef>
              <c:f>Sheet1!$T$25</c:f>
              <c:strCache>
                <c:ptCount val="1"/>
                <c:pt idx="0">
                  <c:v>2017</c:v>
                </c:pt>
              </c:strCache>
            </c:strRef>
          </c:tx>
          <c:spPr>
            <a:gradFill flip="none" rotWithShape="1">
              <a:gsLst>
                <a:gs pos="0">
                  <a:schemeClr val="accent4"/>
                </a:gs>
                <a:gs pos="75000">
                  <a:schemeClr val="accent4">
                    <a:lumMod val="60000"/>
                    <a:lumOff val="40000"/>
                  </a:schemeClr>
                </a:gs>
                <a:gs pos="51000">
                  <a:schemeClr val="accent4">
                    <a:alpha val="75000"/>
                  </a:schemeClr>
                </a:gs>
                <a:gs pos="100000">
                  <a:schemeClr val="accent4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Sheet1!$P$26</c:f>
              <c:strCache>
                <c:ptCount val="1"/>
                <c:pt idx="0">
                  <c:v>Snaga na kraju godine [MW]</c:v>
                </c:pt>
              </c:strCache>
            </c:strRef>
          </c:cat>
          <c:val>
            <c:numRef>
              <c:f>Sheet1!$T$26</c:f>
              <c:numCache>
                <c:formatCode>General</c:formatCode>
                <c:ptCount val="1"/>
                <c:pt idx="0">
                  <c:v>115.63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9CE-49CF-B71A-38CC037D985E}"/>
            </c:ext>
          </c:extLst>
        </c:ser>
        <c:ser>
          <c:idx val="4"/>
          <c:order val="4"/>
          <c:tx>
            <c:strRef>
              <c:f>Sheet1!$U$25</c:f>
              <c:strCache>
                <c:ptCount val="1"/>
                <c:pt idx="0">
                  <c:v>2018</c:v>
                </c:pt>
              </c:strCache>
            </c:strRef>
          </c:tx>
          <c:spPr>
            <a:gradFill flip="none" rotWithShape="1">
              <a:gsLst>
                <a:gs pos="0">
                  <a:schemeClr val="accent5"/>
                </a:gs>
                <a:gs pos="75000">
                  <a:schemeClr val="accent5">
                    <a:lumMod val="60000"/>
                    <a:lumOff val="40000"/>
                  </a:schemeClr>
                </a:gs>
                <a:gs pos="51000">
                  <a:schemeClr val="accent5">
                    <a:alpha val="75000"/>
                  </a:schemeClr>
                </a:gs>
                <a:gs pos="100000">
                  <a:schemeClr val="accent5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1.70482979623659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09CE-49CF-B71A-38CC037D985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Sheet1!$P$26</c:f>
              <c:strCache>
                <c:ptCount val="1"/>
                <c:pt idx="0">
                  <c:v>Snaga na kraju godine [MW]</c:v>
                </c:pt>
              </c:strCache>
            </c:strRef>
          </c:cat>
          <c:val>
            <c:numRef>
              <c:f>Sheet1!$U$26</c:f>
              <c:numCache>
                <c:formatCode>General</c:formatCode>
                <c:ptCount val="1"/>
                <c:pt idx="0">
                  <c:v>187.5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9CE-49CF-B71A-38CC037D985E}"/>
            </c:ext>
          </c:extLst>
        </c:ser>
        <c:ser>
          <c:idx val="5"/>
          <c:order val="5"/>
          <c:tx>
            <c:strRef>
              <c:f>Sheet1!$V$25</c:f>
              <c:strCache>
                <c:ptCount val="1"/>
                <c:pt idx="0">
                  <c:v>2019</c:v>
                </c:pt>
              </c:strCache>
            </c:strRef>
          </c:tx>
          <c:spPr>
            <a:gradFill flip="none" rotWithShape="1">
              <a:gsLst>
                <a:gs pos="0">
                  <a:schemeClr val="accent6"/>
                </a:gs>
                <a:gs pos="75000">
                  <a:schemeClr val="accent6">
                    <a:lumMod val="60000"/>
                    <a:lumOff val="40000"/>
                  </a:schemeClr>
                </a:gs>
                <a:gs pos="51000">
                  <a:schemeClr val="accent6">
                    <a:alpha val="75000"/>
                  </a:schemeClr>
                </a:gs>
                <a:gs pos="100000">
                  <a:schemeClr val="accent6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Sheet1!$P$26</c:f>
              <c:strCache>
                <c:ptCount val="1"/>
                <c:pt idx="0">
                  <c:v>Snaga na kraju godine [MW]</c:v>
                </c:pt>
              </c:strCache>
            </c:strRef>
          </c:cat>
          <c:val>
            <c:numRef>
              <c:f>Sheet1!$V$26</c:f>
              <c:numCache>
                <c:formatCode>General</c:formatCode>
                <c:ptCount val="1"/>
                <c:pt idx="0">
                  <c:v>200.08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09CE-49CF-B71A-38CC037D985E}"/>
            </c:ext>
          </c:extLst>
        </c:ser>
        <c:ser>
          <c:idx val="6"/>
          <c:order val="6"/>
          <c:tx>
            <c:strRef>
              <c:f>Sheet1!$W$25</c:f>
              <c:strCache>
                <c:ptCount val="1"/>
                <c:pt idx="0">
                  <c:v>2020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lumMod val="60000"/>
                  </a:schemeClr>
                </a:gs>
                <a:gs pos="75000">
                  <a:schemeClr val="accent1">
                    <a:lumMod val="60000"/>
                    <a:lumMod val="60000"/>
                    <a:lumOff val="40000"/>
                  </a:schemeClr>
                </a:gs>
                <a:gs pos="51000">
                  <a:schemeClr val="accent1">
                    <a:lumMod val="60000"/>
                    <a:alpha val="75000"/>
                  </a:schemeClr>
                </a:gs>
                <a:gs pos="100000">
                  <a:schemeClr val="accent1">
                    <a:lumMod val="60000"/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Sheet1!$P$26</c:f>
              <c:strCache>
                <c:ptCount val="1"/>
                <c:pt idx="0">
                  <c:v>Snaga na kraju godine [MW]</c:v>
                </c:pt>
              </c:strCache>
            </c:strRef>
          </c:cat>
          <c:val>
            <c:numRef>
              <c:f>Sheet1!$W$26</c:f>
              <c:numCache>
                <c:formatCode>General</c:formatCode>
                <c:ptCount val="1"/>
                <c:pt idx="0">
                  <c:v>207.86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9CE-49CF-B71A-38CC037D985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55"/>
        <c:overlap val="-70"/>
        <c:axId val="457705304"/>
        <c:axId val="457705696"/>
      </c:barChart>
      <c:catAx>
        <c:axId val="4577053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57705696"/>
        <c:crosses val="autoZero"/>
        <c:auto val="1"/>
        <c:lblAlgn val="ctr"/>
        <c:lblOffset val="100"/>
        <c:noMultiLvlLbl val="0"/>
      </c:catAx>
      <c:valAx>
        <c:axId val="457705696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∑Pins [MW]</a:t>
                </a:r>
              </a:p>
            </c:rich>
          </c:tx>
          <c:layout>
            <c:manualLayout>
              <c:xMode val="edge"/>
              <c:yMode val="edge"/>
              <c:x val="1.0531802845665367E-2"/>
              <c:y val="0.3883531456074915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7705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155857466245284"/>
          <c:y val="0.90161499302049386"/>
          <c:w val="0.79521450124380921"/>
          <c:h val="8.28259872145372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4.1341635662410232E-2"/>
          <c:w val="0.97099315432212907"/>
          <c:h val="0.7357818110989327"/>
        </c:manualLayout>
      </c:layout>
      <c:lineChart>
        <c:grouping val="standard"/>
        <c:varyColors val="0"/>
        <c:ser>
          <c:idx val="0"/>
          <c:order val="0"/>
          <c:tx>
            <c:strRef>
              <c:f>Sheet1!$D$9</c:f>
              <c:strCache>
                <c:ptCount val="1"/>
                <c:pt idx="0">
                  <c:v>NAKNADA  (€c/kWh)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2.3778517013294628E-2"/>
                  <c:y val="-3.48688330899429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6D3E-4B9F-822C-4632DBC1363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9504830562552816E-2"/>
                  <c:y val="-5.42404070288001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6D3E-4B9F-822C-4632DBC1363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5210095400609228E-2"/>
                  <c:y val="-6.58633513921145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6D3E-4B9F-822C-4632DBC13638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8810090080097483E-2"/>
                  <c:y val="-5.30830787156787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D3E-4B9F-822C-4632DBC13638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0948059278292819E-2"/>
                  <c:y val="-6.30878802752707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6D3E-4B9F-822C-4632DBC13638}"/>
                </c:ext>
                <c:ext xmlns:c15="http://schemas.microsoft.com/office/drawing/2012/chart" uri="{CE6537A1-D6FC-4f65-9D91-7224C49458BB}">
                  <c15:layout>
                    <c:manualLayout>
                      <c:w val="4.7603360480524479E-2"/>
                      <c:h val="8.3649898469239536E-2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3.379956572449646E-2"/>
                  <c:y val="-5.03660922410288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6D3E-4B9F-822C-4632DBC1363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Sheet1!$E$8:$J$8</c:f>
              <c:strCach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strCache>
            </c:strRef>
          </c:cat>
          <c:val>
            <c:numRef>
              <c:f>Sheet1!$E$9:$J$9</c:f>
              <c:numCache>
                <c:formatCode>0.00</c:formatCode>
                <c:ptCount val="6"/>
                <c:pt idx="0">
                  <c:v>0.21275071203900983</c:v>
                </c:pt>
                <c:pt idx="1">
                  <c:v>0.51542074004683847</c:v>
                </c:pt>
                <c:pt idx="2">
                  <c:v>1.1421573787054258</c:v>
                </c:pt>
                <c:pt idx="3">
                  <c:v>1.3213330434316792</c:v>
                </c:pt>
                <c:pt idx="4">
                  <c:v>1.4856510757993995</c:v>
                </c:pt>
                <c:pt idx="5">
                  <c:v>1.541392301378141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D3E-4B9F-822C-4632DBC13638}"/>
            </c:ext>
          </c:extLst>
        </c:ser>
        <c:ser>
          <c:idx val="1"/>
          <c:order val="1"/>
          <c:tx>
            <c:strRef>
              <c:f>Sheet1!$D$10</c:f>
              <c:strCache>
                <c:ptCount val="1"/>
                <c:pt idx="0">
                  <c:v>POSKUPLJENJE RAČUNA PROSJEČNOG POTROŠAČA  (€)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4"/>
              </a:solidFill>
              <a:ln w="9525">
                <a:solidFill>
                  <a:schemeClr val="accent4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2.5013281553030342E-2"/>
                  <c:y val="-5.42404070288001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6D3E-4B9F-822C-4632DBC1363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5013281553030366E-2"/>
                  <c:y val="-6.97376661798860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6D3E-4B9F-822C-4632DBC1363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5013281553030394E-2"/>
                  <c:y val="-4.08331374735991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D3E-4B9F-822C-4632DBC13638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3581703165715794E-2"/>
                  <c:y val="-4.89997649683189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D3E-4B9F-822C-4632DBC13638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644485994034489E-2"/>
                  <c:y val="-5.03660922410287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D3E-4B9F-822C-4632DBC13638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9308016714973982E-2"/>
                  <c:y val="-5.81147218165716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6D3E-4B9F-822C-4632DBC1363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Sheet1!$E$8:$J$8</c:f>
              <c:strCach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strCache>
            </c:strRef>
          </c:cat>
          <c:val>
            <c:numRef>
              <c:f>Sheet1!$E$10:$J$10</c:f>
              <c:numCache>
                <c:formatCode>0.0</c:formatCode>
                <c:ptCount val="6"/>
                <c:pt idx="0">
                  <c:v>0.85100284815603933</c:v>
                </c:pt>
                <c:pt idx="1">
                  <c:v>2.0616829601873539</c:v>
                </c:pt>
                <c:pt idx="2">
                  <c:v>4.5686295148217031</c:v>
                </c:pt>
                <c:pt idx="3">
                  <c:v>5.2853321737267178</c:v>
                </c:pt>
                <c:pt idx="4">
                  <c:v>5.942604303197597</c:v>
                </c:pt>
                <c:pt idx="5">
                  <c:v>6.1655692055125648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D3E-4B9F-822C-4632DBC1363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57706872"/>
        <c:axId val="457706480"/>
      </c:lineChart>
      <c:valAx>
        <c:axId val="457706480"/>
        <c:scaling>
          <c:orientation val="minMax"/>
        </c:scaling>
        <c:delete val="0"/>
        <c:axPos val="r"/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7706872"/>
        <c:crosses val="max"/>
        <c:crossBetween val="between"/>
      </c:valAx>
      <c:catAx>
        <c:axId val="4577068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77064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6.603652962933625E-3"/>
          <c:y val="0.87841180520488704"/>
          <c:w val="0.9843831983470106"/>
          <c:h val="6.4557250040426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0288489546455683E-2"/>
          <c:y val="9.584297595842553E-2"/>
          <c:w val="0.9438470837333981"/>
          <c:h val="0.8233809050253179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Sheet1!$D$10</c:f>
              <c:strCache>
                <c:ptCount val="1"/>
                <c:pt idx="0">
                  <c:v>POSKUPLJENJE RAČUNA PROSJEČNOG POTROŠAČA  (€)</c:v>
                </c:pt>
              </c:strCache>
            </c:strRef>
          </c:tx>
          <c:spPr>
            <a:gradFill>
              <a:gsLst>
                <a:gs pos="100000">
                  <a:schemeClr val="accent2">
                    <a:alpha val="0"/>
                  </a:schemeClr>
                </a:gs>
                <a:gs pos="50000">
                  <a:schemeClr val="accent2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Sheet1!$E$8:$J$8</c:f>
              <c:strCach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strCache>
            </c:strRef>
          </c:cat>
          <c:val>
            <c:numRef>
              <c:f>Sheet1!$E$10:$J$10</c:f>
              <c:numCache>
                <c:formatCode>0.0</c:formatCode>
                <c:ptCount val="6"/>
                <c:pt idx="0">
                  <c:v>0.85100284815603933</c:v>
                </c:pt>
                <c:pt idx="1">
                  <c:v>2.0616829601873539</c:v>
                </c:pt>
                <c:pt idx="2">
                  <c:v>4.5686295148217031</c:v>
                </c:pt>
                <c:pt idx="3">
                  <c:v>5.2853321737267178</c:v>
                </c:pt>
                <c:pt idx="4">
                  <c:v>5.942604303197597</c:v>
                </c:pt>
                <c:pt idx="5">
                  <c:v>6.1655692055125648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F31-4C76-9E51-168DD40F1C6B}"/>
            </c:ext>
          </c:extLst>
        </c:ser>
        <c:ser>
          <c:idx val="1"/>
          <c:order val="1"/>
          <c:tx>
            <c:strRef>
              <c:f>Sheet1!$D$11</c:f>
              <c:strCache>
                <c:ptCount val="1"/>
                <c:pt idx="0">
                  <c:v>POSKUPLJENJE RAČUNA POTROŠAČI OD 1MWh (€)</c:v>
                </c:pt>
              </c:strCache>
            </c:strRef>
          </c:tx>
          <c:spPr>
            <a:gradFill>
              <a:gsLst>
                <a:gs pos="100000">
                  <a:schemeClr val="accent4">
                    <a:alpha val="0"/>
                  </a:schemeClr>
                </a:gs>
                <a:gs pos="50000">
                  <a:schemeClr val="accent4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Sheet1!$E$8:$J$8</c:f>
              <c:strCach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strCache>
            </c:strRef>
          </c:cat>
          <c:val>
            <c:numRef>
              <c:f>Sheet1!$E$11:$J$11</c:f>
              <c:numCache>
                <c:formatCode>0.0</c:formatCode>
                <c:ptCount val="6"/>
                <c:pt idx="0">
                  <c:v>2.1275071203900984</c:v>
                </c:pt>
                <c:pt idx="1">
                  <c:v>5.1542074004683842</c:v>
                </c:pt>
                <c:pt idx="2">
                  <c:v>11.421573787054259</c:v>
                </c:pt>
                <c:pt idx="3">
                  <c:v>13.213330434316793</c:v>
                </c:pt>
                <c:pt idx="4">
                  <c:v>14.856510757993995</c:v>
                </c:pt>
                <c:pt idx="5">
                  <c:v>15.413923013781408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F31-4C76-9E51-168DD40F1C6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57707656"/>
        <c:axId val="457708048"/>
        <c:axId val="458818184"/>
      </c:bar3DChart>
      <c:catAx>
        <c:axId val="457707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7708048"/>
        <c:crosses val="autoZero"/>
        <c:auto val="1"/>
        <c:lblAlgn val="ctr"/>
        <c:lblOffset val="100"/>
        <c:noMultiLvlLbl val="0"/>
      </c:catAx>
      <c:valAx>
        <c:axId val="4577080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500" baseline="0"/>
                  <a:t>€</a:t>
                </a:r>
              </a:p>
            </c:rich>
          </c:tx>
          <c:layout>
            <c:manualLayout>
              <c:xMode val="edge"/>
              <c:yMode val="edge"/>
              <c:x val="1.272549601884653E-2"/>
              <c:y val="0.5014576305600583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crossAx val="457707656"/>
        <c:crosses val="autoZero"/>
        <c:crossBetween val="between"/>
      </c:valAx>
      <c:serAx>
        <c:axId val="458818184"/>
        <c:scaling>
          <c:orientation val="minMax"/>
        </c:scaling>
        <c:delete val="1"/>
        <c:axPos val="b"/>
        <c:majorTickMark val="none"/>
        <c:minorTickMark val="none"/>
        <c:tickLblPos val="nextTo"/>
        <c:crossAx val="457708048"/>
        <c:crosses val="autoZero"/>
      </c:ser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1.9758195248280541E-2"/>
          <c:y val="1.7603356188434456E-2"/>
          <c:w val="0.94317696217237024"/>
          <c:h val="0.11849415069581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aseline="0" dirty="0" err="1">
                <a:latin typeface="Arial Narrow" panose="020B0606020202030204" pitchFamily="34" charset="0"/>
              </a:rPr>
              <a:t>Učešće</a:t>
            </a:r>
            <a:r>
              <a:rPr lang="en-US" sz="1800" baseline="0" dirty="0">
                <a:latin typeface="Arial Narrow" panose="020B0606020202030204" pitchFamily="34" charset="0"/>
              </a:rPr>
              <a:t> OIEE u </a:t>
            </a:r>
            <a:r>
              <a:rPr lang="en-US" sz="1800" baseline="0" dirty="0" err="1">
                <a:latin typeface="Arial Narrow" panose="020B0606020202030204" pitchFamily="34" charset="0"/>
              </a:rPr>
              <a:t>potrošnji</a:t>
            </a:r>
            <a:r>
              <a:rPr lang="en-US" sz="1800" baseline="0" dirty="0">
                <a:latin typeface="Arial Narrow" panose="020B0606020202030204" pitchFamily="34" charset="0"/>
              </a:rPr>
              <a:t> [%]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Sheet1!$G$11</c:f>
              <c:strCache>
                <c:ptCount val="1"/>
                <c:pt idx="0">
                  <c:v>Učešće OIEE u potrošnji [%]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Sheet1!$H$8:$M$8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Sheet1!$H$11:$M$11</c:f>
              <c:numCache>
                <c:formatCode>0.0</c:formatCode>
                <c:ptCount val="6"/>
                <c:pt idx="0">
                  <c:v>2.6785714285714284</c:v>
                </c:pt>
                <c:pt idx="1">
                  <c:v>6.0655737704918034</c:v>
                </c:pt>
                <c:pt idx="2">
                  <c:v>13.333333333333334</c:v>
                </c:pt>
                <c:pt idx="3">
                  <c:v>15.789473684210526</c:v>
                </c:pt>
                <c:pt idx="4">
                  <c:v>18.292682926829269</c:v>
                </c:pt>
                <c:pt idx="5">
                  <c:v>19.578313253012048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785-4A05-9847-6BA17C9394C4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58878912"/>
        <c:axId val="458879304"/>
      </c:lineChart>
      <c:catAx>
        <c:axId val="4588789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8879304"/>
        <c:crosses val="autoZero"/>
        <c:auto val="1"/>
        <c:lblAlgn val="ctr"/>
        <c:lblOffset val="100"/>
        <c:noMultiLvlLbl val="0"/>
      </c:catAx>
      <c:valAx>
        <c:axId val="458879304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8878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4ADC-01D3-42FE-9357-6D64A96ED754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526B-F1EE-4528-AA21-D2E8E3B0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99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4ADC-01D3-42FE-9357-6D64A96ED754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526B-F1EE-4528-AA21-D2E8E3B0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62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4ADC-01D3-42FE-9357-6D64A96ED754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526B-F1EE-4528-AA21-D2E8E3B07BE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1310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4ADC-01D3-42FE-9357-6D64A96ED754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526B-F1EE-4528-AA21-D2E8E3B0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08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4ADC-01D3-42FE-9357-6D64A96ED754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526B-F1EE-4528-AA21-D2E8E3B07BE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5650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4ADC-01D3-42FE-9357-6D64A96ED754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526B-F1EE-4528-AA21-D2E8E3B0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49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4ADC-01D3-42FE-9357-6D64A96ED754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526B-F1EE-4528-AA21-D2E8E3B0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58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4ADC-01D3-42FE-9357-6D64A96ED754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526B-F1EE-4528-AA21-D2E8E3B0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33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4ADC-01D3-42FE-9357-6D64A96ED754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526B-F1EE-4528-AA21-D2E8E3B0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57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4ADC-01D3-42FE-9357-6D64A96ED754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526B-F1EE-4528-AA21-D2E8E3B0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21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4ADC-01D3-42FE-9357-6D64A96ED754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526B-F1EE-4528-AA21-D2E8E3B0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98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4ADC-01D3-42FE-9357-6D64A96ED754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526B-F1EE-4528-AA21-D2E8E3B0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523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4ADC-01D3-42FE-9357-6D64A96ED754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526B-F1EE-4528-AA21-D2E8E3B0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92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4ADC-01D3-42FE-9357-6D64A96ED754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526B-F1EE-4528-AA21-D2E8E3B0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594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4ADC-01D3-42FE-9357-6D64A96ED754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526B-F1EE-4528-AA21-D2E8E3B0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46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4ADC-01D3-42FE-9357-6D64A96ED754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526B-F1EE-4528-AA21-D2E8E3B0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1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E4ADC-01D3-42FE-9357-6D64A96ED754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70A526B-F1EE-4528-AA21-D2E8E3B0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647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11061" y="72684"/>
            <a:ext cx="8665827" cy="945202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CRNOGORSKI KOMITET ME</a:t>
            </a:r>
            <a:r>
              <a:rPr lang="sr-Latn-ME" sz="2800" dirty="0">
                <a:solidFill>
                  <a:schemeClr val="tx1"/>
                </a:solidFill>
              </a:rPr>
              <a:t>ĐUNARODNOG VIJEĆA ZA VELIKE ELEKTRIČNE MREŽE - CIGRE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77333" y="1921079"/>
            <a:ext cx="8970005" cy="4395831"/>
          </a:xfrm>
        </p:spPr>
        <p:txBody>
          <a:bodyPr>
            <a:normAutofit fontScale="85000" lnSpcReduction="20000"/>
          </a:bodyPr>
          <a:lstStyle/>
          <a:p>
            <a:endParaRPr lang="sr-Latn-ME" dirty="0"/>
          </a:p>
          <a:p>
            <a:endParaRPr lang="sr-Latn-ME" dirty="0"/>
          </a:p>
          <a:p>
            <a:pPr marL="0" indent="0" algn="ctr">
              <a:buNone/>
            </a:pPr>
            <a:r>
              <a:rPr lang="sr-Latn-ME" sz="3800" dirty="0"/>
              <a:t>UČEŠĆE OBNOVLJIVIH IZVORA ENERGIJE U UKUPNOJ PROIZVODNJI U CRNOJ GORI I NJIHOV UTICAJ NA KRAJNJEG KUPCA</a:t>
            </a:r>
          </a:p>
          <a:p>
            <a:endParaRPr lang="sr-Latn-ME" dirty="0"/>
          </a:p>
          <a:p>
            <a:endParaRPr lang="sr-Latn-ME" dirty="0"/>
          </a:p>
          <a:p>
            <a:pPr marL="0" indent="0">
              <a:buNone/>
            </a:pPr>
            <a:endParaRPr lang="sr-Latn-ME" dirty="0"/>
          </a:p>
          <a:p>
            <a:endParaRPr lang="sr-Latn-ME" dirty="0"/>
          </a:p>
          <a:p>
            <a:endParaRPr lang="sr-Latn-ME" dirty="0"/>
          </a:p>
          <a:p>
            <a:endParaRPr lang="sr-Latn-ME" dirty="0"/>
          </a:p>
          <a:p>
            <a:pPr marL="0" indent="0">
              <a:buNone/>
            </a:pPr>
            <a:r>
              <a:rPr lang="sr-Latn-ME" sz="2800" dirty="0">
                <a:solidFill>
                  <a:schemeClr val="tx1"/>
                </a:solidFill>
              </a:rPr>
              <a:t>Pavle Grbović, CEDIS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Content Placeholder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2" y="1"/>
            <a:ext cx="2917998" cy="109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624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6332" y="156595"/>
            <a:ext cx="8596668" cy="900418"/>
          </a:xfrm>
        </p:spPr>
        <p:txBody>
          <a:bodyPr/>
          <a:lstStyle/>
          <a:p>
            <a:r>
              <a:rPr lang="sr-Latn-ME" dirty="0"/>
              <a:t>PRORAČUN NAKNADE ZA OIEE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331" y="1442905"/>
            <a:ext cx="9607570" cy="5176007"/>
          </a:xfrm>
        </p:spPr>
        <p:txBody>
          <a:bodyPr>
            <a:normAutofit lnSpcReduction="10000"/>
          </a:bodyPr>
          <a:lstStyle/>
          <a:p>
            <a:r>
              <a:rPr lang="sr-Latn-ME" sz="2800" dirty="0">
                <a:latin typeface="Arial Narrow" panose="020B0606020202030204" pitchFamily="34" charset="0"/>
              </a:rPr>
              <a:t>Nerado se ističe da podsticanje proizvodnje OIEE pada na teret građana i da se svaki MWh proizveden iz OIEE obračunava krajnjim potrošačima kroz račune</a:t>
            </a:r>
          </a:p>
          <a:p>
            <a:endParaRPr lang="sr-Latn-ME" sz="2800" dirty="0">
              <a:latin typeface="Arial Narrow" panose="020B0606020202030204" pitchFamily="34" charset="0"/>
            </a:endParaRPr>
          </a:p>
          <a:p>
            <a:r>
              <a:rPr lang="sr-Latn-ME" sz="2800" dirty="0">
                <a:latin typeface="Arial Narrow" panose="020B0606020202030204" pitchFamily="34" charset="0"/>
              </a:rPr>
              <a:t>Uticaj OIEE ogleda se u proračunu naknade za OIE (c€/kWh) koja zavisi od :</a:t>
            </a:r>
          </a:p>
          <a:p>
            <a:pPr marL="1257300" lvl="2" indent="-457200">
              <a:buFont typeface="+mj-lt"/>
              <a:buAutoNum type="arabicPeriod"/>
            </a:pPr>
            <a:r>
              <a:rPr lang="sr-Latn-ME" sz="2400" dirty="0">
                <a:latin typeface="Arial Narrow" panose="020B0606020202030204" pitchFamily="34" charset="0"/>
              </a:rPr>
              <a:t> Instalisane snage i tipa pojedinačnih elektrana</a:t>
            </a:r>
          </a:p>
          <a:p>
            <a:pPr marL="1257300" lvl="2" indent="-457200">
              <a:buFont typeface="+mj-lt"/>
              <a:buAutoNum type="arabicPeriod"/>
            </a:pPr>
            <a:r>
              <a:rPr lang="sr-Latn-ME" sz="2400" dirty="0">
                <a:latin typeface="Arial Narrow" panose="020B0606020202030204" pitchFamily="34" charset="0"/>
              </a:rPr>
              <a:t>	Podsticajne cijena </a:t>
            </a:r>
          </a:p>
          <a:p>
            <a:pPr marL="1257300" lvl="2" indent="-457200">
              <a:buFont typeface="+mj-lt"/>
              <a:buAutoNum type="arabicPeriod"/>
            </a:pPr>
            <a:r>
              <a:rPr lang="sr-Latn-ME" sz="2400" dirty="0">
                <a:latin typeface="Arial Narrow" panose="020B0606020202030204" pitchFamily="34" charset="0"/>
              </a:rPr>
              <a:t>	Ukupne godišnje proizvodnje iz OIEE</a:t>
            </a:r>
          </a:p>
          <a:p>
            <a:pPr marL="1257300" lvl="2" indent="-457200">
              <a:buFont typeface="+mj-lt"/>
              <a:buAutoNum type="arabicPeriod"/>
            </a:pPr>
            <a:r>
              <a:rPr lang="sr-Latn-ME" sz="2400" dirty="0">
                <a:latin typeface="Arial Narrow" panose="020B0606020202030204" pitchFamily="34" charset="0"/>
              </a:rPr>
              <a:t>	Cijene po kojoj potrošači plaćaju energiju snabdjevaču</a:t>
            </a:r>
          </a:p>
          <a:p>
            <a:pPr marL="1257300" lvl="2" indent="-457200">
              <a:buFont typeface="+mj-lt"/>
              <a:buAutoNum type="arabicPeriod"/>
            </a:pPr>
            <a:r>
              <a:rPr lang="sr-Latn-ME" sz="2400" dirty="0">
                <a:latin typeface="Arial Narrow" panose="020B0606020202030204" pitchFamily="34" charset="0"/>
              </a:rPr>
              <a:t>	Ukupnog crnogorskog konzuma</a:t>
            </a:r>
            <a:r>
              <a:rPr lang="sr-Latn-ME" sz="2400" dirty="0"/>
              <a:t>	</a:t>
            </a:r>
          </a:p>
          <a:p>
            <a:endParaRPr lang="sr-Latn-ME" sz="2000" dirty="0"/>
          </a:p>
          <a:p>
            <a:endParaRPr lang="sr-Latn-ME" dirty="0"/>
          </a:p>
          <a:p>
            <a:endParaRPr lang="sr-Latn-ME" dirty="0"/>
          </a:p>
          <a:p>
            <a:endParaRPr lang="en-US" dirty="0"/>
          </a:p>
        </p:txBody>
      </p:sp>
      <p:pic>
        <p:nvPicPr>
          <p:cNvPr id="6" name="Content Placeholder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2" y="1"/>
            <a:ext cx="2917998" cy="109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29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4915" y="125835"/>
            <a:ext cx="8474527" cy="964734"/>
          </a:xfrm>
        </p:spPr>
        <p:txBody>
          <a:bodyPr>
            <a:normAutofit/>
          </a:bodyPr>
          <a:lstStyle/>
          <a:p>
            <a:r>
              <a:rPr lang="sr-Latn-ME" sz="3200" dirty="0"/>
              <a:t>PRORAČUN NAKNADE ZA OIEE</a:t>
            </a:r>
            <a:endParaRPr lang="en-US" sz="3200" dirty="0"/>
          </a:p>
        </p:txBody>
      </p:sp>
      <p:pic>
        <p:nvPicPr>
          <p:cNvPr id="6" name="Content Placeholder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2" y="1"/>
            <a:ext cx="2917998" cy="10905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84914" y="1216404"/>
            <a:ext cx="9481207" cy="554512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T</a:t>
            </a:r>
            <a:r>
              <a:rPr lang="sr-Latn-ME" sz="2800" dirty="0">
                <a:latin typeface="Arial Narrow" panose="020B0606020202030204" pitchFamily="34" charset="0"/>
              </a:rPr>
              <a:t>rošak za balansiranje Tb se računa kao proizvod W</a:t>
            </a:r>
            <a:r>
              <a:rPr lang="en-US" sz="2800" dirty="0">
                <a:latin typeface="Arial Narrow" panose="020B0606020202030204" pitchFamily="34" charset="0"/>
              </a:rPr>
              <a:t>u</a:t>
            </a:r>
            <a:r>
              <a:rPr lang="sr-Latn-ME" sz="2800" dirty="0">
                <a:latin typeface="Arial Narrow" panose="020B0606020202030204" pitchFamily="34" charset="0"/>
              </a:rPr>
              <a:t> (očekivana godišnja proizvodnja) i cijene za balansiranje Cb</a:t>
            </a:r>
          </a:p>
          <a:p>
            <a:endParaRPr lang="en-US" sz="2400" dirty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sr-Latn-ME" sz="2400" dirty="0">
                <a:latin typeface="Arial Narrow" panose="020B0606020202030204" pitchFamily="34" charset="0"/>
              </a:rPr>
              <a:t>T</a:t>
            </a:r>
            <a:r>
              <a:rPr lang="en-US" dirty="0">
                <a:latin typeface="Arial Narrow" panose="020B0606020202030204" pitchFamily="34" charset="0"/>
              </a:rPr>
              <a:t>b</a:t>
            </a:r>
            <a:r>
              <a:rPr lang="sr-Latn-ME" sz="2400" dirty="0">
                <a:latin typeface="Arial Narrow" panose="020B0606020202030204" pitchFamily="34" charset="0"/>
              </a:rPr>
              <a:t> = W</a:t>
            </a:r>
            <a:r>
              <a:rPr lang="en-US" sz="2400" dirty="0">
                <a:latin typeface="Arial Narrow" panose="020B0606020202030204" pitchFamily="34" charset="0"/>
              </a:rPr>
              <a:t>u</a:t>
            </a:r>
            <a:r>
              <a:rPr lang="sr-Latn-ME" sz="2400" dirty="0">
                <a:latin typeface="Arial Narrow" panose="020B0606020202030204" pitchFamily="34" charset="0"/>
              </a:rPr>
              <a:t> * C</a:t>
            </a:r>
            <a:r>
              <a:rPr lang="en-US" dirty="0">
                <a:latin typeface="Arial Narrow" panose="020B0606020202030204" pitchFamily="34" charset="0"/>
              </a:rPr>
              <a:t>b</a:t>
            </a:r>
            <a:r>
              <a:rPr lang="sr-Latn-ME" sz="2400" dirty="0">
                <a:latin typeface="Arial Narrow" panose="020B0606020202030204" pitchFamily="34" charset="0"/>
              </a:rPr>
              <a:t> </a:t>
            </a:r>
          </a:p>
          <a:p>
            <a:pPr marL="0" indent="0" algn="ctr">
              <a:buNone/>
            </a:pPr>
            <a:endParaRPr lang="en-US" sz="2000" dirty="0">
              <a:latin typeface="Arial Narrow" panose="020B0606020202030204" pitchFamily="34" charset="0"/>
            </a:endParaRPr>
          </a:p>
          <a:p>
            <a:r>
              <a:rPr lang="en-US" sz="2800" dirty="0" err="1">
                <a:latin typeface="Arial Narrow" panose="020B0606020202030204" pitchFamily="34" charset="0"/>
              </a:rPr>
              <a:t>Toie</a:t>
            </a:r>
            <a:r>
              <a:rPr lang="en-US" sz="2800" dirty="0">
                <a:latin typeface="Arial Narrow" panose="020B0606020202030204" pitchFamily="34" charset="0"/>
              </a:rPr>
              <a:t> (</a:t>
            </a:r>
            <a:r>
              <a:rPr lang="en-US" sz="2800" dirty="0" err="1">
                <a:latin typeface="Arial Narrow" panose="020B0606020202030204" pitchFamily="34" charset="0"/>
              </a:rPr>
              <a:t>ukupna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suma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novca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koja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je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potrebna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za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očekivanu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godišnju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proizvodnju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iz</a:t>
            </a:r>
            <a:r>
              <a:rPr lang="en-US" sz="2800" dirty="0">
                <a:latin typeface="Arial Narrow" panose="020B0606020202030204" pitchFamily="34" charset="0"/>
              </a:rPr>
              <a:t> OIEE)</a:t>
            </a:r>
            <a:endParaRPr lang="sr-Latn-ME" sz="2800" dirty="0">
              <a:latin typeface="Arial Narrow" panose="020B0606020202030204" pitchFamily="34" charset="0"/>
            </a:endParaRPr>
          </a:p>
          <a:p>
            <a:endParaRPr lang="en-US" sz="2400" dirty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en-US" sz="2400" dirty="0" err="1">
                <a:latin typeface="Arial Narrow" panose="020B0606020202030204" pitchFamily="34" charset="0"/>
              </a:rPr>
              <a:t>T</a:t>
            </a:r>
            <a:r>
              <a:rPr lang="en-US" dirty="0" err="1">
                <a:latin typeface="Arial Narrow" panose="020B0606020202030204" pitchFamily="34" charset="0"/>
              </a:rPr>
              <a:t>oie</a:t>
            </a:r>
            <a:r>
              <a:rPr lang="en-US" sz="2400" dirty="0">
                <a:latin typeface="Arial Narrow" panose="020B0606020202030204" pitchFamily="34" charset="0"/>
              </a:rPr>
              <a:t> = k * [ Wu(</a:t>
            </a:r>
            <a:r>
              <a:rPr lang="en-US" sz="2400" dirty="0" err="1">
                <a:latin typeface="Arial Narrow" panose="020B0606020202030204" pitchFamily="34" charset="0"/>
              </a:rPr>
              <a:t>mhe</a:t>
            </a:r>
            <a:r>
              <a:rPr lang="en-US" sz="2400" dirty="0">
                <a:latin typeface="Arial Narrow" panose="020B0606020202030204" pitchFamily="34" charset="0"/>
              </a:rPr>
              <a:t>) * </a:t>
            </a:r>
            <a:r>
              <a:rPr lang="en-US" sz="2400" dirty="0" err="1">
                <a:latin typeface="Arial Narrow" panose="020B0606020202030204" pitchFamily="34" charset="0"/>
              </a:rPr>
              <a:t>Cp</a:t>
            </a:r>
            <a:r>
              <a:rPr lang="en-US" sz="2400" dirty="0">
                <a:latin typeface="Arial Narrow" panose="020B0606020202030204" pitchFamily="34" charset="0"/>
              </a:rPr>
              <a:t>(</a:t>
            </a:r>
            <a:r>
              <a:rPr lang="en-US" sz="2400" dirty="0" err="1">
                <a:latin typeface="Arial Narrow" panose="020B0606020202030204" pitchFamily="34" charset="0"/>
              </a:rPr>
              <a:t>mhe</a:t>
            </a:r>
            <a:r>
              <a:rPr lang="en-US" sz="2400" dirty="0">
                <a:latin typeface="Arial Narrow" panose="020B0606020202030204" pitchFamily="34" charset="0"/>
              </a:rPr>
              <a:t>) +  Wu(v) * </a:t>
            </a:r>
            <a:r>
              <a:rPr lang="en-US" sz="2400" dirty="0" err="1">
                <a:latin typeface="Arial Narrow" panose="020B0606020202030204" pitchFamily="34" charset="0"/>
              </a:rPr>
              <a:t>Cp</a:t>
            </a:r>
            <a:r>
              <a:rPr lang="en-US" sz="2400" dirty="0">
                <a:latin typeface="Arial Narrow" panose="020B0606020202030204" pitchFamily="34" charset="0"/>
              </a:rPr>
              <a:t>(v) +  Wu(s) * </a:t>
            </a:r>
            <a:r>
              <a:rPr lang="en-US" sz="2400" dirty="0" err="1">
                <a:latin typeface="Arial Narrow" panose="020B0606020202030204" pitchFamily="34" charset="0"/>
              </a:rPr>
              <a:t>Cp</a:t>
            </a:r>
            <a:r>
              <a:rPr lang="en-US" sz="2400" dirty="0">
                <a:latin typeface="Arial Narrow" panose="020B0606020202030204" pitchFamily="34" charset="0"/>
              </a:rPr>
              <a:t>(s) ]</a:t>
            </a:r>
            <a:endParaRPr lang="sr-Latn-ME" sz="2400" dirty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endParaRPr lang="en-US" sz="2000" dirty="0">
              <a:latin typeface="Arial Narrow" panose="020B0606020202030204" pitchFamily="34" charset="0"/>
            </a:endParaRPr>
          </a:p>
          <a:p>
            <a:r>
              <a:rPr lang="en-US" sz="2800" dirty="0">
                <a:latin typeface="Arial Narrow" panose="020B0606020202030204" pitchFamily="34" charset="0"/>
              </a:rPr>
              <a:t>T</a:t>
            </a:r>
            <a:r>
              <a:rPr lang="sr-Latn-ME" sz="2800" dirty="0">
                <a:latin typeface="Arial Narrow" panose="020B0606020202030204" pitchFamily="34" charset="0"/>
              </a:rPr>
              <a:t>rošak koji pada na teret snabdjevača T</a:t>
            </a:r>
            <a:r>
              <a:rPr lang="en-US" sz="2800" dirty="0">
                <a:latin typeface="Arial Narrow" panose="020B0606020202030204" pitchFamily="34" charset="0"/>
              </a:rPr>
              <a:t>s</a:t>
            </a:r>
            <a:r>
              <a:rPr lang="sr-Latn-ME" sz="2800" dirty="0">
                <a:latin typeface="Arial Narrow" panose="020B0606020202030204" pitchFamily="34" charset="0"/>
              </a:rPr>
              <a:t> </a:t>
            </a:r>
          </a:p>
          <a:p>
            <a:endParaRPr lang="en-US" sz="2400" dirty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sr-Latn-ME" sz="2400" dirty="0">
                <a:latin typeface="Arial Narrow" panose="020B0606020202030204" pitchFamily="34" charset="0"/>
              </a:rPr>
              <a:t>T</a:t>
            </a:r>
            <a:r>
              <a:rPr lang="en-US" sz="2400" dirty="0">
                <a:latin typeface="Arial Narrow" panose="020B0606020202030204" pitchFamily="34" charset="0"/>
              </a:rPr>
              <a:t>s</a:t>
            </a:r>
            <a:r>
              <a:rPr lang="sr-Latn-ME" sz="2400" dirty="0">
                <a:latin typeface="Arial Narrow" panose="020B0606020202030204" pitchFamily="34" charset="0"/>
              </a:rPr>
              <a:t> = W</a:t>
            </a:r>
            <a:r>
              <a:rPr lang="en-US" sz="2400" dirty="0">
                <a:latin typeface="Arial Narrow" panose="020B0606020202030204" pitchFamily="34" charset="0"/>
              </a:rPr>
              <a:t>u</a:t>
            </a:r>
            <a:r>
              <a:rPr lang="sr-Latn-ME" sz="2400" dirty="0">
                <a:latin typeface="Arial Narrow" panose="020B0606020202030204" pitchFamily="34" charset="0"/>
              </a:rPr>
              <a:t>  * C</a:t>
            </a:r>
            <a:r>
              <a:rPr lang="en-US" sz="2400" dirty="0">
                <a:latin typeface="Arial Narrow" panose="020B0606020202030204" pitchFamily="34" charset="0"/>
              </a:rPr>
              <a:t>s</a:t>
            </a:r>
            <a:endParaRPr lang="sr-Latn-ME" sz="2400" dirty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endParaRPr lang="en-US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3079781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4915" y="125835"/>
            <a:ext cx="8474527" cy="964734"/>
          </a:xfrm>
        </p:spPr>
        <p:txBody>
          <a:bodyPr>
            <a:normAutofit/>
          </a:bodyPr>
          <a:lstStyle/>
          <a:p>
            <a:r>
              <a:rPr lang="sr-Latn-ME" sz="3200" dirty="0"/>
              <a:t>PRORAČUN NAKNADE ZA OIEE</a:t>
            </a:r>
            <a:endParaRPr lang="en-US" sz="3200" dirty="0"/>
          </a:p>
        </p:txBody>
      </p:sp>
      <p:pic>
        <p:nvPicPr>
          <p:cNvPr id="6" name="Content Placeholder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2" y="1"/>
            <a:ext cx="2917998" cy="10905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84915" y="1828800"/>
            <a:ext cx="10529830" cy="4932727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Arial Narrow" panose="020B0606020202030204" pitchFamily="34" charset="0"/>
              </a:rPr>
              <a:t>Imajući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ovo</a:t>
            </a:r>
            <a:r>
              <a:rPr lang="en-US" sz="2800" dirty="0">
                <a:latin typeface="Arial Narrow" panose="020B0606020202030204" pitchFamily="34" charset="0"/>
              </a:rPr>
              <a:t> u </a:t>
            </a:r>
            <a:r>
              <a:rPr lang="en-US" sz="2800" dirty="0" err="1">
                <a:latin typeface="Arial Narrow" panose="020B0606020202030204" pitchFamily="34" charset="0"/>
              </a:rPr>
              <a:t>vidu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ukupni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trošak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za</a:t>
            </a:r>
            <a:r>
              <a:rPr lang="en-US" sz="2800" dirty="0">
                <a:latin typeface="Arial Narrow" panose="020B0606020202030204" pitchFamily="34" charset="0"/>
              </a:rPr>
              <a:t> OIEE </a:t>
            </a:r>
            <a:r>
              <a:rPr lang="en-US" sz="2800" dirty="0" err="1">
                <a:latin typeface="Arial Narrow" panose="020B0606020202030204" pitchFamily="34" charset="0"/>
              </a:rPr>
              <a:t>koji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pada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na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teret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građana</a:t>
            </a:r>
            <a:r>
              <a:rPr lang="en-US" sz="2800" dirty="0">
                <a:latin typeface="Arial Narrow" panose="020B0606020202030204" pitchFamily="34" charset="0"/>
              </a:rPr>
              <a:t> TP se </a:t>
            </a:r>
            <a:r>
              <a:rPr lang="en-US" sz="2800" dirty="0" err="1">
                <a:latin typeface="Arial Narrow" panose="020B0606020202030204" pitchFamily="34" charset="0"/>
              </a:rPr>
              <a:t>računa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endParaRPr lang="sr-Latn-ME" sz="2800" dirty="0">
              <a:latin typeface="Arial Narrow" panose="020B0606020202030204" pitchFamily="34" charset="0"/>
            </a:endParaRPr>
          </a:p>
          <a:p>
            <a:endParaRPr lang="en-US" sz="2800" dirty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en-US" sz="2800" dirty="0" err="1">
                <a:latin typeface="Arial Narrow" panose="020B0606020202030204" pitchFamily="34" charset="0"/>
              </a:rPr>
              <a:t>Tp</a:t>
            </a:r>
            <a:r>
              <a:rPr lang="en-US" sz="2800" dirty="0">
                <a:latin typeface="Arial Narrow" panose="020B0606020202030204" pitchFamily="34" charset="0"/>
              </a:rPr>
              <a:t> = </a:t>
            </a:r>
            <a:r>
              <a:rPr lang="en-US" sz="2800" dirty="0" err="1">
                <a:latin typeface="Arial Narrow" panose="020B0606020202030204" pitchFamily="34" charset="0"/>
              </a:rPr>
              <a:t>Toie</a:t>
            </a:r>
            <a:r>
              <a:rPr lang="en-US" sz="2800" dirty="0">
                <a:latin typeface="Arial Narrow" panose="020B0606020202030204" pitchFamily="34" charset="0"/>
              </a:rPr>
              <a:t>  + Tb - </a:t>
            </a:r>
            <a:r>
              <a:rPr lang="en-US" sz="2800" dirty="0" err="1">
                <a:latin typeface="Arial Narrow" panose="020B0606020202030204" pitchFamily="34" charset="0"/>
              </a:rPr>
              <a:t>Ts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</a:p>
          <a:p>
            <a:endParaRPr lang="en-US" sz="2800" dirty="0">
              <a:latin typeface="Arial Narrow" panose="020B0606020202030204" pitchFamily="34" charset="0"/>
            </a:endParaRPr>
          </a:p>
          <a:p>
            <a:r>
              <a:rPr lang="en-US" sz="2800" dirty="0">
                <a:latin typeface="Arial Narrow" panose="020B0606020202030204" pitchFamily="34" charset="0"/>
              </a:rPr>
              <a:t>Na </a:t>
            </a:r>
            <a:r>
              <a:rPr lang="en-US" sz="2800" dirty="0" err="1">
                <a:latin typeface="Arial Narrow" panose="020B0606020202030204" pitchFamily="34" charset="0"/>
              </a:rPr>
              <a:t>kraju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je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potrebno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ovaj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trošak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ravnomjerno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raspodijeliti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na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sve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potrošače</a:t>
            </a:r>
            <a:endParaRPr lang="sr-Latn-ME" sz="2800" dirty="0">
              <a:latin typeface="Arial Narrow" panose="020B0606020202030204" pitchFamily="34" charset="0"/>
            </a:endParaRPr>
          </a:p>
          <a:p>
            <a:endParaRPr lang="en-US" sz="2800" dirty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en-US" sz="2800" dirty="0" err="1">
                <a:latin typeface="Arial Narrow" panose="020B0606020202030204" pitchFamily="34" charset="0"/>
              </a:rPr>
              <a:t>N</a:t>
            </a:r>
            <a:r>
              <a:rPr lang="en-US" sz="2000" dirty="0" err="1">
                <a:latin typeface="Arial Narrow" panose="020B0606020202030204" pitchFamily="34" charset="0"/>
              </a:rPr>
              <a:t>oie</a:t>
            </a:r>
            <a:r>
              <a:rPr lang="en-US" sz="2800" dirty="0">
                <a:latin typeface="Arial Narrow" panose="020B0606020202030204" pitchFamily="34" charset="0"/>
              </a:rPr>
              <a:t> = </a:t>
            </a:r>
            <a:r>
              <a:rPr lang="en-US" sz="2800" dirty="0" err="1">
                <a:latin typeface="Arial Narrow" panose="020B0606020202030204" pitchFamily="34" charset="0"/>
              </a:rPr>
              <a:t>Tp</a:t>
            </a:r>
            <a:r>
              <a:rPr lang="en-US" sz="2800" dirty="0">
                <a:latin typeface="Arial Narrow" panose="020B0606020202030204" pitchFamily="34" charset="0"/>
              </a:rPr>
              <a:t> / </a:t>
            </a:r>
            <a:r>
              <a:rPr lang="en-US" sz="2800" dirty="0" err="1">
                <a:latin typeface="Arial Narrow" panose="020B0606020202030204" pitchFamily="34" charset="0"/>
              </a:rPr>
              <a:t>Wk</a:t>
            </a:r>
            <a:endParaRPr lang="en-US" sz="2800" dirty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endParaRPr lang="en-US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2226236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4915" y="125835"/>
            <a:ext cx="8474527" cy="964734"/>
          </a:xfrm>
        </p:spPr>
        <p:txBody>
          <a:bodyPr>
            <a:normAutofit/>
          </a:bodyPr>
          <a:lstStyle/>
          <a:p>
            <a:r>
              <a:rPr lang="sr-Latn-ME" sz="3200" dirty="0"/>
              <a:t>PRORAČUN NAKNADE ZA OIEE ZA 2016</a:t>
            </a:r>
            <a:endParaRPr lang="en-US" sz="3200" dirty="0"/>
          </a:p>
        </p:txBody>
      </p:sp>
      <p:pic>
        <p:nvPicPr>
          <p:cNvPr id="6" name="Content Placeholder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2" y="1"/>
            <a:ext cx="2917998" cy="10905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93097" y="1535185"/>
            <a:ext cx="5866426" cy="4404217"/>
          </a:xfrm>
        </p:spPr>
        <p:txBody>
          <a:bodyPr>
            <a:normAutofit/>
          </a:bodyPr>
          <a:lstStyle/>
          <a:p>
            <a:r>
              <a:rPr lang="sr-Latn-ME" sz="2800" dirty="0">
                <a:latin typeface="Arial Narrow" panose="020B0606020202030204" pitchFamily="34" charset="0"/>
              </a:rPr>
              <a:t>Ovu godinu karakteriše relativno mala proizvodnja iz OIEE-e tj. mhe-a i niža cijena balansiranja jer proizvodnja mhe nije znatno promjenjiva na satnom (dnevnom) nivou</a:t>
            </a:r>
          </a:p>
          <a:p>
            <a:endParaRPr lang="en-US" sz="2600" dirty="0"/>
          </a:p>
          <a:p>
            <a:pPr marL="0" indent="0" algn="ctr">
              <a:buNone/>
            </a:pPr>
            <a:endParaRPr lang="en-US" dirty="0"/>
          </a:p>
          <a:p>
            <a:endParaRPr lang="sr-Latn-ME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788125"/>
              </p:ext>
            </p:extLst>
          </p:nvPr>
        </p:nvGraphicFramePr>
        <p:xfrm>
          <a:off x="7027453" y="1535186"/>
          <a:ext cx="4639112" cy="4404217"/>
        </p:xfrm>
        <a:graphic>
          <a:graphicData uri="http://schemas.openxmlformats.org/drawingml/2006/table">
            <a:tbl>
              <a:tblPr firstCol="1">
                <a:tableStyleId>{775DCB02-9BB8-47FD-8907-85C794F793BA}</a:tableStyleId>
              </a:tblPr>
              <a:tblGrid>
                <a:gridCol w="3584420">
                  <a:extLst>
                    <a:ext uri="{9D8B030D-6E8A-4147-A177-3AD203B41FA5}">
                      <a16:colId xmlns:a16="http://schemas.microsoft.com/office/drawing/2014/main" xmlns="" val="1903325716"/>
                    </a:ext>
                  </a:extLst>
                </a:gridCol>
                <a:gridCol w="1054692">
                  <a:extLst>
                    <a:ext uri="{9D8B030D-6E8A-4147-A177-3AD203B41FA5}">
                      <a16:colId xmlns:a16="http://schemas.microsoft.com/office/drawing/2014/main" xmlns="" val="2317654912"/>
                    </a:ext>
                  </a:extLst>
                </a:gridCol>
              </a:tblGrid>
              <a:tr h="41113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7" marR="7957" marT="7957" marB="38194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24752445"/>
                  </a:ext>
                </a:extLst>
              </a:tr>
              <a:tr h="504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mHE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7" marR="7957" marT="7957" marB="38194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7" marR="7957" marT="7957" marB="38194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2466606"/>
                  </a:ext>
                </a:extLst>
              </a:tr>
              <a:tr h="3266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k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7" marR="7957" marT="7957" marB="38194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1.01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7" marR="7957" marT="7957" marB="38194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16614737"/>
                  </a:ext>
                </a:extLst>
              </a:tr>
              <a:tr h="3266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 err="1">
                          <a:effectLst/>
                        </a:rPr>
                        <a:t>Planirana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proizvodnja</a:t>
                      </a:r>
                      <a:r>
                        <a:rPr lang="en-US" sz="1050" u="none" strike="noStrike" dirty="0">
                          <a:effectLst/>
                        </a:rPr>
                        <a:t> (</a:t>
                      </a:r>
                      <a:r>
                        <a:rPr lang="en-US" sz="1050" u="none" strike="noStrike" dirty="0" err="1">
                          <a:effectLst/>
                        </a:rPr>
                        <a:t>GWh</a:t>
                      </a:r>
                      <a:r>
                        <a:rPr lang="en-US" sz="1050" u="none" strike="noStrike" dirty="0">
                          <a:effectLst/>
                        </a:rPr>
                        <a:t>)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7" marR="7957" marT="7957" marB="38194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75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7" marR="7957" marT="7957" marB="38194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5158960"/>
                  </a:ext>
                </a:extLst>
              </a:tr>
              <a:tr h="32663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u="none" strike="noStrike" dirty="0">
                          <a:effectLst/>
                        </a:rPr>
                        <a:t>C jedinična cijena balansiranja (€/MWh)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7" marR="7957" marT="7957" marB="38194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7" marR="7957" marT="7957" marB="38194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2119508"/>
                  </a:ext>
                </a:extLst>
              </a:tr>
              <a:tr h="3266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 err="1">
                          <a:effectLst/>
                        </a:rPr>
                        <a:t>Trošak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balansiranja</a:t>
                      </a:r>
                      <a:r>
                        <a:rPr lang="en-US" sz="1050" u="none" strike="noStrike" dirty="0">
                          <a:effectLst/>
                        </a:rPr>
                        <a:t>   (€)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7" marR="7957" marT="7957" marB="38194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75,000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7" marR="7957" marT="7957" marB="38194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16184452"/>
                  </a:ext>
                </a:extLst>
              </a:tr>
              <a:tr h="3266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UKUPAN TROŠAK ZA OIE (€)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7" marR="7957" marT="7957" marB="38194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7,125,000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7" marR="7957" marT="7957" marB="38194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91755000"/>
                  </a:ext>
                </a:extLst>
              </a:tr>
              <a:tr h="3266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 err="1">
                          <a:effectLst/>
                        </a:rPr>
                        <a:t>Prosječna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prodajna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cijena</a:t>
                      </a:r>
                      <a:r>
                        <a:rPr lang="en-US" sz="1050" u="none" strike="noStrike" dirty="0">
                          <a:effectLst/>
                        </a:rPr>
                        <a:t> (€/MWh)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7" marR="7957" marT="7957" marB="38194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38.39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7" marR="7957" marT="7957" marB="38194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9288770"/>
                  </a:ext>
                </a:extLst>
              </a:tr>
              <a:tr h="3266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Suma </a:t>
                      </a:r>
                      <a:r>
                        <a:rPr lang="en-US" sz="1050" u="none" strike="noStrike" dirty="0" err="1">
                          <a:effectLst/>
                        </a:rPr>
                        <a:t>novca</a:t>
                      </a:r>
                      <a:r>
                        <a:rPr lang="en-US" sz="1050" u="none" strike="noStrike" dirty="0">
                          <a:effectLst/>
                        </a:rPr>
                        <a:t> od </a:t>
                      </a:r>
                      <a:r>
                        <a:rPr lang="en-US" sz="1050" u="none" strike="noStrike" dirty="0" err="1">
                          <a:effectLst/>
                        </a:rPr>
                        <a:t>snabdjevača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7" marR="7957" marT="7957" marB="38194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2,879,159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7" marR="7957" marT="7957" marB="38194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8468794"/>
                  </a:ext>
                </a:extLst>
              </a:tr>
              <a:tr h="46465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Trošak za proračun naknade za OIE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7" marR="7957" marT="7957" marB="38194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4,364,049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7" marR="7957" marT="7957" marB="38194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4414258"/>
                  </a:ext>
                </a:extLst>
              </a:tr>
              <a:tr h="3266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 err="1">
                          <a:effectLst/>
                        </a:rPr>
                        <a:t>Ukupna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potrošnja</a:t>
                      </a:r>
                      <a:r>
                        <a:rPr lang="en-US" sz="1050" u="none" strike="noStrike" dirty="0">
                          <a:effectLst/>
                        </a:rPr>
                        <a:t> (MWh)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7" marR="7957" marT="7957" marB="38194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2,051,250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7" marR="7957" marT="7957" marB="38194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9740874"/>
                  </a:ext>
                </a:extLst>
              </a:tr>
              <a:tr h="41113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u="none" strike="noStrike" dirty="0">
                          <a:effectLst/>
                        </a:rPr>
                        <a:t>Iznos naknade N (€c/kWh)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7" marR="7957" marT="7957" marB="38194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0.213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7" marR="7957" marT="7957" marB="38194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4431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1558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006" y="62918"/>
            <a:ext cx="8474527" cy="964734"/>
          </a:xfrm>
        </p:spPr>
        <p:txBody>
          <a:bodyPr>
            <a:normAutofit/>
          </a:bodyPr>
          <a:lstStyle/>
          <a:p>
            <a:r>
              <a:rPr lang="sr-Latn-ME" sz="3200" dirty="0"/>
              <a:t>PRORAČUN NAKNADE ZA OIEE ZA 2017</a:t>
            </a:r>
            <a:endParaRPr lang="en-US" sz="3200" dirty="0"/>
          </a:p>
        </p:txBody>
      </p:sp>
      <p:pic>
        <p:nvPicPr>
          <p:cNvPr id="6" name="Content Placeholder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2" y="1"/>
            <a:ext cx="2917998" cy="10905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39006" y="1422649"/>
            <a:ext cx="6314800" cy="4592259"/>
          </a:xfrm>
        </p:spPr>
        <p:txBody>
          <a:bodyPr>
            <a:normAutofit/>
          </a:bodyPr>
          <a:lstStyle/>
          <a:p>
            <a:r>
              <a:rPr lang="sr-Latn-ME" sz="2600" dirty="0">
                <a:latin typeface="Arial Narrow" panose="020B0606020202030204" pitchFamily="34" charset="0"/>
              </a:rPr>
              <a:t>U 2017. se očekuje početak rada Vjetroelektrane Krnovo što za posledicu ima veću proizvodnju iz OIEE kao i veću cijenu balansiranja</a:t>
            </a:r>
          </a:p>
          <a:p>
            <a:endParaRPr lang="sr-Latn-ME" sz="2600" dirty="0">
              <a:latin typeface="Arial Narrow" panose="020B0606020202030204" pitchFamily="34" charset="0"/>
            </a:endParaRPr>
          </a:p>
          <a:p>
            <a:endParaRPr lang="sr-Latn-ME" sz="2600" dirty="0">
              <a:latin typeface="Arial Narrow" panose="020B0606020202030204" pitchFamily="34" charset="0"/>
            </a:endParaRPr>
          </a:p>
          <a:p>
            <a:endParaRPr lang="sr-Latn-ME" sz="2600" dirty="0">
              <a:latin typeface="Arial Narrow" panose="020B0606020202030204" pitchFamily="34" charset="0"/>
            </a:endParaRPr>
          </a:p>
          <a:p>
            <a:r>
              <a:rPr lang="sr-Latn-ME" sz="2600" dirty="0">
                <a:latin typeface="Arial Narrow" panose="020B0606020202030204" pitchFamily="34" charset="0"/>
              </a:rPr>
              <a:t>Kao posledica povećanje proizvodnje dobija se iznos naknade N za 250% veći u odnosu na 2016</a:t>
            </a:r>
            <a:endParaRPr lang="en-US" sz="2600" dirty="0">
              <a:latin typeface="Arial Narrow" panose="020B0606020202030204" pitchFamily="34" charset="0"/>
            </a:endParaRPr>
          </a:p>
          <a:p>
            <a:endParaRPr lang="en-US" dirty="0"/>
          </a:p>
          <a:p>
            <a:endParaRPr lang="sr-Latn-ME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49173"/>
              </p:ext>
            </p:extLst>
          </p:nvPr>
        </p:nvGraphicFramePr>
        <p:xfrm>
          <a:off x="7102954" y="1422650"/>
          <a:ext cx="4742301" cy="4592258"/>
        </p:xfrm>
        <a:graphic>
          <a:graphicData uri="http://schemas.openxmlformats.org/drawingml/2006/table">
            <a:tbl>
              <a:tblPr firstCol="1">
                <a:tableStyleId>{775DCB02-9BB8-47FD-8907-85C794F793BA}</a:tableStyleId>
              </a:tblPr>
              <a:tblGrid>
                <a:gridCol w="3664150">
                  <a:extLst>
                    <a:ext uri="{9D8B030D-6E8A-4147-A177-3AD203B41FA5}">
                      <a16:colId xmlns:a16="http://schemas.microsoft.com/office/drawing/2014/main" xmlns="" val="1903325716"/>
                    </a:ext>
                  </a:extLst>
                </a:gridCol>
                <a:gridCol w="1078151">
                  <a:extLst>
                    <a:ext uri="{9D8B030D-6E8A-4147-A177-3AD203B41FA5}">
                      <a16:colId xmlns:a16="http://schemas.microsoft.com/office/drawing/2014/main" xmlns="" val="2317654912"/>
                    </a:ext>
                  </a:extLst>
                </a:gridCol>
              </a:tblGrid>
              <a:tr h="331315"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9525" marR="9525" marT="9525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24752445"/>
                  </a:ext>
                </a:extLst>
              </a:tr>
              <a:tr h="386329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mHE+Vjetroelektrane</a:t>
                      </a:r>
                      <a:endParaRPr lang="en-US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2466606"/>
                  </a:ext>
                </a:extLst>
              </a:tr>
              <a:tr h="331315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1.01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16614737"/>
                  </a:ext>
                </a:extLst>
              </a:tr>
              <a:tr h="265522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Planirana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proizvodnja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Krnovo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GWh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2679780"/>
                  </a:ext>
                </a:extLst>
              </a:tr>
              <a:tr h="265522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Planirana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proizvodnja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mHE (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GWh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5158960"/>
                  </a:ext>
                </a:extLst>
              </a:tr>
              <a:tr h="290597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pt-BR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 jedinična cijena balansiranja (€/MWh)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2119508"/>
                  </a:ext>
                </a:extLst>
              </a:tr>
              <a:tr h="290597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Trošak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balansiranja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(€)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368,000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16184452"/>
                  </a:ext>
                </a:extLst>
              </a:tr>
              <a:tr h="290597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Ukupan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trošak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mHE(€)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7,980,000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430376"/>
                  </a:ext>
                </a:extLst>
              </a:tr>
              <a:tr h="265522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Ukupan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trošak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Vjetroelektrane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(€)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9,600,000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55626942"/>
                  </a:ext>
                </a:extLst>
              </a:tr>
              <a:tr h="290597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UKUPAN TROŠAK ZA OIE (€)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17,580,000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91755000"/>
                  </a:ext>
                </a:extLst>
              </a:tr>
              <a:tr h="325929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Prosječna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prodajna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cijena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(€/MWh)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38.33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9288770"/>
                  </a:ext>
                </a:extLst>
              </a:tr>
              <a:tr h="290597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Suma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novca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od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snabdjevača</a:t>
                      </a:r>
                      <a:endParaRPr lang="en-US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7,052,720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8468794"/>
                  </a:ext>
                </a:extLst>
              </a:tr>
              <a:tr h="331315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pl-PL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Trošak za proračun naknade za OIE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11,004,233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4414258"/>
                  </a:ext>
                </a:extLst>
              </a:tr>
              <a:tr h="305189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Ukupna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potrošnja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(MWh)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2,135,000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9740874"/>
                  </a:ext>
                </a:extLst>
              </a:tr>
              <a:tr h="331315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pt-BR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Iznos naknade N (€c/kWh)</a:t>
                      </a:r>
                    </a:p>
                  </a:txBody>
                  <a:tcPr marL="9525" marR="9525" marT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0.515</a:t>
                      </a:r>
                    </a:p>
                  </a:txBody>
                  <a:tcPr marL="9525" marR="9525" marT="9525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4431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674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4915" y="125835"/>
            <a:ext cx="8474527" cy="964734"/>
          </a:xfrm>
        </p:spPr>
        <p:txBody>
          <a:bodyPr>
            <a:normAutofit/>
          </a:bodyPr>
          <a:lstStyle/>
          <a:p>
            <a:r>
              <a:rPr lang="sr-Latn-ME" sz="3200" dirty="0"/>
              <a:t>PRORAČUN NAKNADE ZA OIEE ZA 2018</a:t>
            </a:r>
            <a:endParaRPr lang="en-US" sz="3200" dirty="0"/>
          </a:p>
        </p:txBody>
      </p:sp>
      <p:pic>
        <p:nvPicPr>
          <p:cNvPr id="6" name="Content Placeholder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2" y="1"/>
            <a:ext cx="2917998" cy="10905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39006" y="1459683"/>
            <a:ext cx="6434356" cy="5083730"/>
          </a:xfrm>
        </p:spPr>
        <p:txBody>
          <a:bodyPr>
            <a:normAutofit/>
          </a:bodyPr>
          <a:lstStyle/>
          <a:p>
            <a:r>
              <a:rPr lang="sr-Latn-ME" sz="2600" dirty="0">
                <a:latin typeface="Arial Narrow" panose="020B0606020202030204" pitchFamily="34" charset="0"/>
              </a:rPr>
              <a:t>Intezivna izgradnja mHE ima za posledicu očekivanu godišnju proizvodnju od 160 GWh </a:t>
            </a:r>
          </a:p>
          <a:p>
            <a:endParaRPr lang="sr-Latn-ME" sz="2600" dirty="0">
              <a:latin typeface="Arial Narrow" panose="020B0606020202030204" pitchFamily="34" charset="0"/>
            </a:endParaRPr>
          </a:p>
          <a:p>
            <a:r>
              <a:rPr lang="sr-Latn-ME" sz="2600" dirty="0">
                <a:latin typeface="Arial Narrow" panose="020B0606020202030204" pitchFamily="34" charset="0"/>
              </a:rPr>
              <a:t>Kako se u ovoj godini očekuje i početak rada Vjetroelektrane Možura tako je i očekivana godišnja proizvodnja iz Vjetroelektrana je znatno veća </a:t>
            </a:r>
          </a:p>
          <a:p>
            <a:endParaRPr lang="sr-Latn-ME" sz="2600" dirty="0">
              <a:latin typeface="Arial Narrow" panose="020B0606020202030204" pitchFamily="34" charset="0"/>
            </a:endParaRPr>
          </a:p>
          <a:p>
            <a:r>
              <a:rPr lang="sr-Latn-ME" sz="2600" dirty="0">
                <a:latin typeface="Arial Narrow" panose="020B0606020202030204" pitchFamily="34" charset="0"/>
              </a:rPr>
              <a:t>Pored mHE i vjetroelektran plan je da u 2018. počnu sa radom i većina solarnih elektrana</a:t>
            </a:r>
          </a:p>
          <a:p>
            <a:endParaRPr lang="en-US" sz="2600" dirty="0"/>
          </a:p>
          <a:p>
            <a:pPr marL="0" indent="0" algn="ctr">
              <a:buNone/>
            </a:pPr>
            <a:endParaRPr lang="en-US" dirty="0"/>
          </a:p>
          <a:p>
            <a:endParaRPr lang="sr-Latn-ME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893452"/>
              </p:ext>
            </p:extLst>
          </p:nvPr>
        </p:nvGraphicFramePr>
        <p:xfrm>
          <a:off x="7130642" y="1459683"/>
          <a:ext cx="4572000" cy="5083728"/>
        </p:xfrm>
        <a:graphic>
          <a:graphicData uri="http://schemas.openxmlformats.org/drawingml/2006/table">
            <a:tbl>
              <a:tblPr firstCol="1">
                <a:tableStyleId>{775DCB02-9BB8-47FD-8907-85C794F793BA}</a:tableStyleId>
              </a:tblPr>
              <a:tblGrid>
                <a:gridCol w="3532566">
                  <a:extLst>
                    <a:ext uri="{9D8B030D-6E8A-4147-A177-3AD203B41FA5}">
                      <a16:colId xmlns:a16="http://schemas.microsoft.com/office/drawing/2014/main" xmlns="" val="1903325716"/>
                    </a:ext>
                  </a:extLst>
                </a:gridCol>
                <a:gridCol w="1039434">
                  <a:extLst>
                    <a:ext uri="{9D8B030D-6E8A-4147-A177-3AD203B41FA5}">
                      <a16:colId xmlns:a16="http://schemas.microsoft.com/office/drawing/2014/main" xmlns="" val="2317654912"/>
                    </a:ext>
                  </a:extLst>
                </a:gridCol>
              </a:tblGrid>
              <a:tr h="340153"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 marL="9525" marR="9525" marT="9525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24752445"/>
                  </a:ext>
                </a:extLst>
              </a:tr>
              <a:tr h="417186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mHE+Vjetroelektrane</a:t>
                      </a:r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</a:t>
                      </a:r>
                      <a:r>
                        <a:rPr lang="en-US" sz="140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Solarne</a:t>
                      </a:r>
                      <a:endParaRPr lang="en-US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400" b="1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2466606"/>
                  </a:ext>
                </a:extLst>
              </a:tr>
              <a:tr h="330599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1.01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16614737"/>
                  </a:ext>
                </a:extLst>
              </a:tr>
              <a:tr h="270238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Planirana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proizvodnja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Vjetroelek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GWh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2679780"/>
                  </a:ext>
                </a:extLst>
              </a:tr>
              <a:tr h="270238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Planirana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proizvodnja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mHE (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GWh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160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5158960"/>
                  </a:ext>
                </a:extLst>
              </a:tr>
              <a:tr h="270238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Planirana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proizvodnja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Solari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GWh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8181207"/>
                  </a:ext>
                </a:extLst>
              </a:tr>
              <a:tr h="270238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pt-BR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 jedinična cijena balansiranja (€/MWh)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2119508"/>
                  </a:ext>
                </a:extLst>
              </a:tr>
              <a:tr h="270238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Trošak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balansiranja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(€)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840,000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16184452"/>
                  </a:ext>
                </a:extLst>
              </a:tr>
              <a:tr h="270238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Ukupan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trošak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mHE(€)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15,200,000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430376"/>
                  </a:ext>
                </a:extLst>
              </a:tr>
              <a:tr h="270238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Ukupan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trošak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Vjetroelektrane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(€)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24,000,000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55626942"/>
                  </a:ext>
                </a:extLst>
              </a:tr>
              <a:tr h="270238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Ukupan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trošak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Solarne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(€)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1,200,000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1898008"/>
                  </a:ext>
                </a:extLst>
              </a:tr>
              <a:tr h="330599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UKUPAN TROŠAK ZA OIE (€)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40,400,000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91755000"/>
                  </a:ext>
                </a:extLst>
              </a:tr>
              <a:tr h="274327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Prosječna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prodajna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cijena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(€/MWh)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39.56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9288770"/>
                  </a:ext>
                </a:extLst>
              </a:tr>
              <a:tr h="274327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Suma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novca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od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snabdjevača</a:t>
                      </a:r>
                      <a:endParaRPr lang="en-US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16,615,200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8468794"/>
                  </a:ext>
                </a:extLst>
              </a:tr>
              <a:tr h="340153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pl-PL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Trošak za proračun naknade za OIE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24,871,048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4414258"/>
                  </a:ext>
                </a:extLst>
              </a:tr>
              <a:tr h="274327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Ukupna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potrošnja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(MWh)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2,177,550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9740874"/>
                  </a:ext>
                </a:extLst>
              </a:tr>
              <a:tr h="340153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pt-BR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Iznos naknade N (€c/kWh)</a:t>
                      </a:r>
                    </a:p>
                  </a:txBody>
                  <a:tcPr marL="9525" marR="9525" marT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1.142</a:t>
                      </a:r>
                    </a:p>
                  </a:txBody>
                  <a:tcPr marL="9525" marR="9525" marT="9525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4431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544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4915" y="125835"/>
            <a:ext cx="8474527" cy="964734"/>
          </a:xfrm>
        </p:spPr>
        <p:txBody>
          <a:bodyPr>
            <a:normAutofit/>
          </a:bodyPr>
          <a:lstStyle/>
          <a:p>
            <a:r>
              <a:rPr lang="sr-Latn-ME" sz="3200" dirty="0"/>
              <a:t>PRORAČUN NAKNADE ZA OIEE ZA 2019</a:t>
            </a:r>
            <a:endParaRPr lang="en-US" sz="3200" dirty="0"/>
          </a:p>
        </p:txBody>
      </p:sp>
      <p:pic>
        <p:nvPicPr>
          <p:cNvPr id="6" name="Content Placeholder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2" y="1"/>
            <a:ext cx="2917998" cy="10905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84915" y="1459684"/>
            <a:ext cx="6434356" cy="4714612"/>
          </a:xfrm>
        </p:spPr>
        <p:txBody>
          <a:bodyPr>
            <a:normAutofit/>
          </a:bodyPr>
          <a:lstStyle/>
          <a:p>
            <a:r>
              <a:rPr lang="sr-Latn-ME" sz="2600" dirty="0">
                <a:latin typeface="Arial Narrow" panose="020B0606020202030204" pitchFamily="34" charset="0"/>
              </a:rPr>
              <a:t>Kako će obije vjetroelektrane po prvi put raditi tokom cijele godinu tako se u ovoj godini očekuje još veća proizvodnja iz vjetroelektrana</a:t>
            </a:r>
          </a:p>
          <a:p>
            <a:endParaRPr lang="sr-Latn-ME" sz="2600" dirty="0">
              <a:latin typeface="Arial Narrow" panose="020B0606020202030204" pitchFamily="34" charset="0"/>
            </a:endParaRPr>
          </a:p>
          <a:p>
            <a:r>
              <a:rPr lang="sr-Latn-ME" sz="2600" dirty="0">
                <a:latin typeface="Arial Narrow" panose="020B0606020202030204" pitchFamily="34" charset="0"/>
              </a:rPr>
              <a:t> Izgradnjom još 13 MW mHe očekuje se dodatnih 40 GWh</a:t>
            </a:r>
          </a:p>
          <a:p>
            <a:endParaRPr lang="sr-Latn-ME" sz="2600" dirty="0">
              <a:latin typeface="Arial Narrow" panose="020B0606020202030204" pitchFamily="34" charset="0"/>
            </a:endParaRPr>
          </a:p>
          <a:p>
            <a:r>
              <a:rPr lang="sr-Latn-ME" sz="2600" dirty="0">
                <a:latin typeface="Arial Narrow" panose="020B0606020202030204" pitchFamily="34" charset="0"/>
              </a:rPr>
              <a:t>Ukupan trošak za OIEE će iznositi skoro 49 000 000 €</a:t>
            </a:r>
            <a:endParaRPr lang="en-US" dirty="0"/>
          </a:p>
          <a:p>
            <a:endParaRPr lang="sr-Latn-ME" dirty="0"/>
          </a:p>
          <a:p>
            <a:endParaRPr lang="sr-Latn-ME" sz="2400" dirty="0"/>
          </a:p>
          <a:p>
            <a:endParaRPr lang="sr-Latn-ME" sz="2400" dirty="0">
              <a:latin typeface="Arial Narrow" panose="020B0606020202030204" pitchFamily="34" charset="0"/>
            </a:endParaRPr>
          </a:p>
          <a:p>
            <a:endParaRPr lang="sr-Latn-ME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399953"/>
              </p:ext>
            </p:extLst>
          </p:nvPr>
        </p:nvGraphicFramePr>
        <p:xfrm>
          <a:off x="7144899" y="1459683"/>
          <a:ext cx="4613945" cy="4714613"/>
        </p:xfrm>
        <a:graphic>
          <a:graphicData uri="http://schemas.openxmlformats.org/drawingml/2006/table">
            <a:tbl>
              <a:tblPr firstCol="1">
                <a:tableStyleId>{775DCB02-9BB8-47FD-8907-85C794F793BA}</a:tableStyleId>
              </a:tblPr>
              <a:tblGrid>
                <a:gridCol w="3564975">
                  <a:extLst>
                    <a:ext uri="{9D8B030D-6E8A-4147-A177-3AD203B41FA5}">
                      <a16:colId xmlns:a16="http://schemas.microsoft.com/office/drawing/2014/main" xmlns="" val="1903325716"/>
                    </a:ext>
                  </a:extLst>
                </a:gridCol>
                <a:gridCol w="1048970">
                  <a:extLst>
                    <a:ext uri="{9D8B030D-6E8A-4147-A177-3AD203B41FA5}">
                      <a16:colId xmlns:a16="http://schemas.microsoft.com/office/drawing/2014/main" xmlns="" val="2317654912"/>
                    </a:ext>
                  </a:extLst>
                </a:gridCol>
              </a:tblGrid>
              <a:tr h="313645"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9525" marR="9525" marT="9525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24752445"/>
                  </a:ext>
                </a:extLst>
              </a:tr>
              <a:tr h="384676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mHE+Vjetroelektrane</a:t>
                      </a:r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</a:t>
                      </a:r>
                      <a:r>
                        <a:rPr lang="en-US" sz="140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Solarne</a:t>
                      </a:r>
                      <a:endParaRPr lang="en-US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2466606"/>
                  </a:ext>
                </a:extLst>
              </a:tr>
              <a:tr h="30483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1.01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16614737"/>
                  </a:ext>
                </a:extLst>
              </a:tr>
              <a:tr h="249179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Planirana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proizvodnja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Vjetroelek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GWh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298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2679780"/>
                  </a:ext>
                </a:extLst>
              </a:tr>
              <a:tr h="249179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Planirana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proizvodnja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mHE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GWh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5158960"/>
                  </a:ext>
                </a:extLst>
              </a:tr>
              <a:tr h="249179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Planirana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proizvodnja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Solari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GWh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8181207"/>
                  </a:ext>
                </a:extLst>
              </a:tr>
              <a:tr h="249179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pt-BR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 jedinična cijena balansiranja (€/MWh)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2119508"/>
                  </a:ext>
                </a:extLst>
              </a:tr>
              <a:tr h="249179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Trošak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balansiranja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(€)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1,016,000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16184452"/>
                  </a:ext>
                </a:extLst>
              </a:tr>
              <a:tr h="249179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Ukupan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trošak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mHE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(€)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19,000,000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430376"/>
                  </a:ext>
                </a:extLst>
              </a:tr>
              <a:tr h="249179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Ukupan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trošak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Vjetroelektrane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(€)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28,608,000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55626942"/>
                  </a:ext>
                </a:extLst>
              </a:tr>
              <a:tr h="249179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Ukupan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trošak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Solarne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(€)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1,200,000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1898008"/>
                  </a:ext>
                </a:extLst>
              </a:tr>
              <a:tr h="287540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UKUPAN TROŠAK ZA OIE (€)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48,808,000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91755000"/>
                  </a:ext>
                </a:extLst>
              </a:tr>
              <a:tr h="249179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Prosječna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prodajna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cijena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(€/MWh)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40.87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9288770"/>
                  </a:ext>
                </a:extLst>
              </a:tr>
              <a:tr h="249179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Suma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novca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od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snabdjevača</a:t>
                      </a:r>
                      <a:endParaRPr lang="en-US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20,761,960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8468794"/>
                  </a:ext>
                </a:extLst>
              </a:tr>
              <a:tr h="31364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TROŠAK ZA PRORAČUN NAKNADE ZA OIE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29,352,660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4414258"/>
                  </a:ext>
                </a:extLst>
              </a:tr>
              <a:tr h="304836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Ukupna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potrošnja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(MWh)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2,221,443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9740874"/>
                  </a:ext>
                </a:extLst>
              </a:tr>
              <a:tr h="313645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pt-BR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Iznos naknade N (€c/kWh)</a:t>
                      </a:r>
                    </a:p>
                  </a:txBody>
                  <a:tcPr marL="9525" marR="9525" marT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1.321</a:t>
                      </a:r>
                    </a:p>
                  </a:txBody>
                  <a:tcPr marL="9525" marR="9525" marT="9525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4431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477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4915" y="125835"/>
            <a:ext cx="8474527" cy="964734"/>
          </a:xfrm>
        </p:spPr>
        <p:txBody>
          <a:bodyPr>
            <a:normAutofit/>
          </a:bodyPr>
          <a:lstStyle/>
          <a:p>
            <a:r>
              <a:rPr lang="sr-Latn-ME" sz="3200" dirty="0"/>
              <a:t>PRORAČUN NAKNADE ZA OIEE ZA 2020 i 2021</a:t>
            </a:r>
            <a:endParaRPr lang="en-US" sz="3200" dirty="0"/>
          </a:p>
        </p:txBody>
      </p:sp>
      <p:pic>
        <p:nvPicPr>
          <p:cNvPr id="6" name="Content Placeholder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2" y="1"/>
            <a:ext cx="2917998" cy="10905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84915" y="1241570"/>
            <a:ext cx="10227826" cy="5486401"/>
          </a:xfrm>
        </p:spPr>
        <p:txBody>
          <a:bodyPr>
            <a:normAutofit lnSpcReduction="10000"/>
          </a:bodyPr>
          <a:lstStyle/>
          <a:p>
            <a:endParaRPr lang="en-US" sz="2600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sr-Latn-ME" dirty="0"/>
          </a:p>
          <a:p>
            <a:endParaRPr lang="sr-Latn-ME" dirty="0"/>
          </a:p>
          <a:p>
            <a:endParaRPr lang="sr-Latn-ME" dirty="0"/>
          </a:p>
          <a:p>
            <a:endParaRPr lang="sr-Latn-ME" dirty="0"/>
          </a:p>
          <a:p>
            <a:endParaRPr lang="sr-Latn-ME" dirty="0"/>
          </a:p>
          <a:p>
            <a:endParaRPr lang="sr-Latn-ME" dirty="0"/>
          </a:p>
          <a:p>
            <a:endParaRPr lang="sr-Latn-ME" dirty="0"/>
          </a:p>
          <a:p>
            <a:endParaRPr lang="sr-Latn-ME" dirty="0"/>
          </a:p>
          <a:p>
            <a:endParaRPr lang="sr-Latn-ME" dirty="0"/>
          </a:p>
          <a:p>
            <a:endParaRPr lang="sr-Latn-ME" dirty="0"/>
          </a:p>
          <a:p>
            <a:r>
              <a:rPr lang="sr-Latn-ME" dirty="0"/>
              <a:t>Kao što se može vidjeti, 650 GWh iz OIEE u 2021. iziskuje skoro 36 000 000 € koje je potrebno prikupiti od krajnjih potrošača !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81106"/>
              </p:ext>
            </p:extLst>
          </p:nvPr>
        </p:nvGraphicFramePr>
        <p:xfrm>
          <a:off x="484915" y="1349136"/>
          <a:ext cx="4613945" cy="4355377"/>
        </p:xfrm>
        <a:graphic>
          <a:graphicData uri="http://schemas.openxmlformats.org/drawingml/2006/table">
            <a:tbl>
              <a:tblPr firstCol="1">
                <a:tableStyleId>{775DCB02-9BB8-47FD-8907-85C794F793BA}</a:tableStyleId>
              </a:tblPr>
              <a:tblGrid>
                <a:gridCol w="3564975">
                  <a:extLst>
                    <a:ext uri="{9D8B030D-6E8A-4147-A177-3AD203B41FA5}">
                      <a16:colId xmlns:a16="http://schemas.microsoft.com/office/drawing/2014/main" xmlns="" val="698405139"/>
                    </a:ext>
                  </a:extLst>
                </a:gridCol>
                <a:gridCol w="1048970">
                  <a:extLst>
                    <a:ext uri="{9D8B030D-6E8A-4147-A177-3AD203B41FA5}">
                      <a16:colId xmlns:a16="http://schemas.microsoft.com/office/drawing/2014/main" xmlns="" val="2158562422"/>
                    </a:ext>
                  </a:extLst>
                </a:gridCol>
              </a:tblGrid>
              <a:tr h="291381"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sr-Latn-ME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77161594"/>
                  </a:ext>
                </a:extLst>
              </a:tr>
              <a:tr h="355222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mHE+Vjetroelektrane</a:t>
                      </a:r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</a:t>
                      </a:r>
                      <a:r>
                        <a:rPr lang="en-US" sz="140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Solarne</a:t>
                      </a:r>
                      <a:endParaRPr lang="en-US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8080140"/>
                  </a:ext>
                </a:extLst>
              </a:tr>
              <a:tr h="281495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1.01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7051798"/>
                  </a:ext>
                </a:extLst>
              </a:tr>
              <a:tr h="230100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Planirana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proizvodnja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Vjetroelek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GWh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298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1384294"/>
                  </a:ext>
                </a:extLst>
              </a:tr>
              <a:tr h="230100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Planirana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proizvodnja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mHE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GWh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290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16463875"/>
                  </a:ext>
                </a:extLst>
              </a:tr>
              <a:tr h="230100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Planirana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proizvodnja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Solari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GWh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2625654"/>
                  </a:ext>
                </a:extLst>
              </a:tr>
              <a:tr h="230100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pt-BR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 jedinična cijena balansiranja (€/MWh)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40256441"/>
                  </a:ext>
                </a:extLst>
              </a:tr>
              <a:tr h="230100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Trošak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balansiranja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(€)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1,196,000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71152637"/>
                  </a:ext>
                </a:extLst>
              </a:tr>
              <a:tr h="230100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Ukupan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trošak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mHE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(€)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27,550,000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842040"/>
                  </a:ext>
                </a:extLst>
              </a:tr>
              <a:tr h="230100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Ukupan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trošak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Vjetroelektrane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(€)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28,608,000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5215609"/>
                  </a:ext>
                </a:extLst>
              </a:tr>
              <a:tr h="230100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Ukupan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trošak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Solarne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(€)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1,200,000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1965259"/>
                  </a:ext>
                </a:extLst>
              </a:tr>
              <a:tr h="265524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UKUPAN TROŠAK ZA OIE (€)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57,358,000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5674801"/>
                  </a:ext>
                </a:extLst>
              </a:tr>
              <a:tr h="230100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Prosječna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prodajna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cijena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(€/MWh)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42.16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38728942"/>
                  </a:ext>
                </a:extLst>
              </a:tr>
              <a:tr h="230100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Suma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novca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od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snabdjevača</a:t>
                      </a:r>
                      <a:endParaRPr lang="en-US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25,211,680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73939415"/>
                  </a:ext>
                </a:extLst>
              </a:tr>
              <a:tr h="289630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pl-PL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TROŠAK ZA PRORAČUN NAKNADE ZA OIE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33,675,743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9066961"/>
                  </a:ext>
                </a:extLst>
              </a:tr>
              <a:tr h="281495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Ukupna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potrošnja</a:t>
                      </a:r>
                      <a:r>
                        <a:rPr lang="en-US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(MWh)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2,266,733</a:t>
                      </a:r>
                    </a:p>
                  </a:txBody>
                  <a:tcPr marL="9525" marR="9525" marT="9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1409039"/>
                  </a:ext>
                </a:extLst>
              </a:tr>
              <a:tr h="289630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pt-BR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Iznos naknade N (€c/kWh)</a:t>
                      </a:r>
                    </a:p>
                  </a:txBody>
                  <a:tcPr marL="9525" marR="9525" marT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1.486</a:t>
                      </a:r>
                    </a:p>
                  </a:txBody>
                  <a:tcPr marL="9525" marR="9525" marT="9525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1739401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3312" y="1306237"/>
            <a:ext cx="4657748" cy="4441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9647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8137" y="125835"/>
            <a:ext cx="8474527" cy="964734"/>
          </a:xfrm>
        </p:spPr>
        <p:txBody>
          <a:bodyPr>
            <a:normAutofit/>
          </a:bodyPr>
          <a:lstStyle/>
          <a:p>
            <a:r>
              <a:rPr lang="en-US" sz="3200" dirty="0"/>
              <a:t>UTICAJ OIEE NA POSKUPLJENJE RA</a:t>
            </a:r>
            <a:r>
              <a:rPr lang="sr-Latn-ME" sz="3200" dirty="0"/>
              <a:t>ČUNA</a:t>
            </a:r>
            <a:endParaRPr lang="en-US" sz="3200" dirty="0"/>
          </a:p>
        </p:txBody>
      </p:sp>
      <p:pic>
        <p:nvPicPr>
          <p:cNvPr id="6" name="Content Placeholder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2" y="1"/>
            <a:ext cx="2917998" cy="10905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02672" y="1258349"/>
            <a:ext cx="11228226" cy="5255703"/>
          </a:xfrm>
        </p:spPr>
        <p:txBody>
          <a:bodyPr>
            <a:normAutofit/>
          </a:bodyPr>
          <a:lstStyle/>
          <a:p>
            <a:r>
              <a:rPr lang="sr-Latn-ME" sz="2000" dirty="0">
                <a:latin typeface="Arial Narrow" panose="020B0606020202030204" pitchFamily="34" charset="0"/>
              </a:rPr>
              <a:t>U sljedećoj tabeli prikazan je iznos naknade po godinama:</a:t>
            </a:r>
          </a:p>
          <a:p>
            <a:pPr marL="0" indent="0">
              <a:buNone/>
            </a:pPr>
            <a:endParaRPr lang="sr-Latn-ME" dirty="0"/>
          </a:p>
          <a:p>
            <a:pPr marL="0" indent="0">
              <a:buNone/>
            </a:pPr>
            <a:endParaRPr lang="sr-Latn-ME" dirty="0"/>
          </a:p>
          <a:p>
            <a:r>
              <a:rPr lang="sr-Latn-ME" dirty="0">
                <a:latin typeface="Arial Narrow" panose="020B0606020202030204" pitchFamily="34" charset="0"/>
              </a:rPr>
              <a:t>Poskupljenje računa u zavisnosti od naknade za OIEE prikazano je na sljedećem grafiku (uz uslov da domaćinstva u Crnoj Gori mjesečno prosječno troše oko 400 kWh) </a:t>
            </a:r>
          </a:p>
          <a:p>
            <a:endParaRPr lang="sr-Latn-ME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xmlns="" id="{96CB04F3-9F2A-42E1-9DEC-5033BDD963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6426019"/>
              </p:ext>
            </p:extLst>
          </p:nvPr>
        </p:nvGraphicFramePr>
        <p:xfrm>
          <a:off x="570452" y="3305262"/>
          <a:ext cx="9127221" cy="3552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188175"/>
              </p:ext>
            </p:extLst>
          </p:nvPr>
        </p:nvGraphicFramePr>
        <p:xfrm>
          <a:off x="468139" y="1783325"/>
          <a:ext cx="8805863" cy="56769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736253">
                  <a:extLst>
                    <a:ext uri="{9D8B030D-6E8A-4147-A177-3AD203B41FA5}">
                      <a16:colId xmlns:a16="http://schemas.microsoft.com/office/drawing/2014/main" xmlns="" val="432016539"/>
                    </a:ext>
                  </a:extLst>
                </a:gridCol>
                <a:gridCol w="844935">
                  <a:extLst>
                    <a:ext uri="{9D8B030D-6E8A-4147-A177-3AD203B41FA5}">
                      <a16:colId xmlns:a16="http://schemas.microsoft.com/office/drawing/2014/main" xmlns="" val="2034247228"/>
                    </a:ext>
                  </a:extLst>
                </a:gridCol>
                <a:gridCol w="844935">
                  <a:extLst>
                    <a:ext uri="{9D8B030D-6E8A-4147-A177-3AD203B41FA5}">
                      <a16:colId xmlns:a16="http://schemas.microsoft.com/office/drawing/2014/main" xmlns="" val="2193403553"/>
                    </a:ext>
                  </a:extLst>
                </a:gridCol>
                <a:gridCol w="844935">
                  <a:extLst>
                    <a:ext uri="{9D8B030D-6E8A-4147-A177-3AD203B41FA5}">
                      <a16:colId xmlns:a16="http://schemas.microsoft.com/office/drawing/2014/main" xmlns="" val="791731404"/>
                    </a:ext>
                  </a:extLst>
                </a:gridCol>
                <a:gridCol w="844935">
                  <a:extLst>
                    <a:ext uri="{9D8B030D-6E8A-4147-A177-3AD203B41FA5}">
                      <a16:colId xmlns:a16="http://schemas.microsoft.com/office/drawing/2014/main" xmlns="" val="657207845"/>
                    </a:ext>
                  </a:extLst>
                </a:gridCol>
                <a:gridCol w="844935">
                  <a:extLst>
                    <a:ext uri="{9D8B030D-6E8A-4147-A177-3AD203B41FA5}">
                      <a16:colId xmlns:a16="http://schemas.microsoft.com/office/drawing/2014/main" xmlns="" val="15644586"/>
                    </a:ext>
                  </a:extLst>
                </a:gridCol>
                <a:gridCol w="844935">
                  <a:extLst>
                    <a:ext uri="{9D8B030D-6E8A-4147-A177-3AD203B41FA5}">
                      <a16:colId xmlns:a16="http://schemas.microsoft.com/office/drawing/2014/main" xmlns="" val="12010029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r-Latn-ME" sz="1400" u="none" strike="noStrike" dirty="0">
                          <a:effectLst/>
                        </a:rPr>
                        <a:t>GODINA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2016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2017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2018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2019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2020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2021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xmlns="" val="31683720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NAKNADA  (€c/kWh)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0.21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0.52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1.14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1.32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1.49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1.54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xmlns="" val="3396257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1960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8137" y="125835"/>
            <a:ext cx="8474527" cy="964734"/>
          </a:xfrm>
        </p:spPr>
        <p:txBody>
          <a:bodyPr>
            <a:normAutofit/>
          </a:bodyPr>
          <a:lstStyle/>
          <a:p>
            <a:r>
              <a:rPr lang="en-US" sz="3200" dirty="0"/>
              <a:t>UTICAJ OIEE NA POSKUPLJENJE RA</a:t>
            </a:r>
            <a:r>
              <a:rPr lang="sr-Latn-ME" sz="3200" dirty="0"/>
              <a:t>ČUNA</a:t>
            </a:r>
            <a:endParaRPr lang="en-US" sz="3200" dirty="0"/>
          </a:p>
        </p:txBody>
      </p:sp>
      <p:pic>
        <p:nvPicPr>
          <p:cNvPr id="6" name="Content Placeholder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2" y="1"/>
            <a:ext cx="2917998" cy="10905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02672" y="1476462"/>
            <a:ext cx="9823508" cy="5037590"/>
          </a:xfrm>
        </p:spPr>
        <p:txBody>
          <a:bodyPr>
            <a:normAutofit/>
          </a:bodyPr>
          <a:lstStyle/>
          <a:p>
            <a:r>
              <a:rPr lang="sr-Latn-ME" sz="2200" dirty="0">
                <a:latin typeface="Arial Narrow" panose="020B0606020202030204" pitchFamily="34" charset="0"/>
              </a:rPr>
              <a:t>Treba istaći da postoji veliki broj potrošača koji mjesečno troše oko 1 000 kWh tj. znatno više od prosjeka. </a:t>
            </a:r>
            <a:endParaRPr lang="sr-Latn-ME" sz="2000" dirty="0">
              <a:latin typeface="Arial Narrow" panose="020B0606020202030204" pitchFamily="34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1CA17D92-2684-410E-880E-8314CC9FCB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8475995"/>
              </p:ext>
            </p:extLst>
          </p:nvPr>
        </p:nvGraphicFramePr>
        <p:xfrm>
          <a:off x="468137" y="2457974"/>
          <a:ext cx="9514762" cy="4228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8073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3824" y="157993"/>
            <a:ext cx="8376561" cy="774583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OBNOVLJIVI IZVORI</a:t>
            </a:r>
            <a:r>
              <a:rPr lang="sr-Latn-ME" sz="2800" dirty="0">
                <a:latin typeface="Arial" panose="020B0604020202020204" pitchFamily="34" charset="0"/>
                <a:cs typeface="Arial" panose="020B0604020202020204" pitchFamily="34" charset="0"/>
              </a:rPr>
              <a:t> ELEKTRIČNE ENERGIJE U EVROPI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73824" y="1350628"/>
            <a:ext cx="9028728" cy="5285064"/>
          </a:xfrm>
        </p:spPr>
        <p:txBody>
          <a:bodyPr>
            <a:noAutofit/>
          </a:bodyPr>
          <a:lstStyle/>
          <a:p>
            <a:r>
              <a:rPr lang="en-US" sz="2600" dirty="0">
                <a:latin typeface="Arial Narrow" panose="020B0606020202030204" pitchFamily="34" charset="0"/>
              </a:rPr>
              <a:t>Od 2000. </a:t>
            </a:r>
            <a:r>
              <a:rPr lang="en-US" sz="2600" dirty="0" err="1">
                <a:latin typeface="Arial Narrow" panose="020B0606020202030204" pitchFamily="34" charset="0"/>
              </a:rPr>
              <a:t>je</a:t>
            </a:r>
            <a:r>
              <a:rPr lang="en-US" sz="2600" dirty="0"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latin typeface="Arial Narrow" panose="020B0606020202030204" pitchFamily="34" charset="0"/>
              </a:rPr>
              <a:t>instali</a:t>
            </a:r>
            <a:r>
              <a:rPr lang="sr-Latn-ME" sz="2600" dirty="0">
                <a:latin typeface="Arial Narrow" panose="020B0606020202030204" pitchFamily="34" charset="0"/>
              </a:rPr>
              <a:t>sano</a:t>
            </a:r>
            <a:r>
              <a:rPr lang="en-US" sz="2600" dirty="0">
                <a:latin typeface="Arial Narrow" panose="020B0606020202030204" pitchFamily="34" charset="0"/>
              </a:rPr>
              <a:t> 412,7 GW </a:t>
            </a:r>
            <a:r>
              <a:rPr lang="en-US" sz="2600" dirty="0" err="1">
                <a:latin typeface="Arial Narrow" panose="020B0606020202030204" pitchFamily="34" charset="0"/>
              </a:rPr>
              <a:t>elektrana</a:t>
            </a:r>
            <a:r>
              <a:rPr lang="en-US" sz="2600" dirty="0">
                <a:latin typeface="Arial Narrow" panose="020B0606020202030204" pitchFamily="34" charset="0"/>
              </a:rPr>
              <a:t> u E</a:t>
            </a:r>
            <a:r>
              <a:rPr lang="sr-Latn-ME" sz="2600" dirty="0">
                <a:latin typeface="Arial Narrow" panose="020B0606020202030204" pitchFamily="34" charset="0"/>
              </a:rPr>
              <a:t>v</a:t>
            </a:r>
            <a:r>
              <a:rPr lang="en-US" sz="2600" dirty="0" err="1">
                <a:latin typeface="Arial Narrow" panose="020B0606020202030204" pitchFamily="34" charset="0"/>
              </a:rPr>
              <a:t>ropi</a:t>
            </a:r>
            <a:r>
              <a:rPr lang="en-US" sz="2600" dirty="0">
                <a:latin typeface="Arial Narrow" panose="020B0606020202030204" pitchFamily="34" charset="0"/>
              </a:rPr>
              <a:t>, od </a:t>
            </a:r>
            <a:r>
              <a:rPr lang="en-US" sz="2600" dirty="0" err="1">
                <a:latin typeface="Arial Narrow" panose="020B0606020202030204" pitchFamily="34" charset="0"/>
              </a:rPr>
              <a:t>čega</a:t>
            </a:r>
            <a:r>
              <a:rPr lang="en-US" sz="2600" dirty="0"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latin typeface="Arial Narrow" panose="020B0606020202030204" pitchFamily="34" charset="0"/>
              </a:rPr>
              <a:t>su</a:t>
            </a:r>
            <a:r>
              <a:rPr lang="en-US" sz="2600" dirty="0">
                <a:latin typeface="Arial Narrow" panose="020B0606020202030204" pitchFamily="34" charset="0"/>
              </a:rPr>
              <a:t> 29,4% </a:t>
            </a:r>
            <a:r>
              <a:rPr lang="en-US" sz="2600" dirty="0" err="1">
                <a:latin typeface="Arial Narrow" panose="020B0606020202030204" pitchFamily="34" charset="0"/>
              </a:rPr>
              <a:t>vjetroelektrane</a:t>
            </a:r>
            <a:r>
              <a:rPr lang="en-US" sz="2600" dirty="0">
                <a:latin typeface="Arial Narrow" panose="020B0606020202030204" pitchFamily="34" charset="0"/>
              </a:rPr>
              <a:t>, </a:t>
            </a:r>
            <a:r>
              <a:rPr lang="en-US" sz="2600" dirty="0" err="1">
                <a:latin typeface="Arial Narrow" panose="020B0606020202030204" pitchFamily="34" charset="0"/>
              </a:rPr>
              <a:t>dok</a:t>
            </a:r>
            <a:r>
              <a:rPr lang="en-US" sz="2600" dirty="0">
                <a:latin typeface="Arial Narrow" panose="020B0606020202030204" pitchFamily="34" charset="0"/>
              </a:rPr>
              <a:t> OIE</a:t>
            </a:r>
            <a:r>
              <a:rPr lang="sr-Latn-ME" sz="2600" dirty="0">
                <a:latin typeface="Arial Narrow" panose="020B0606020202030204" pitchFamily="34" charset="0"/>
              </a:rPr>
              <a:t>E</a:t>
            </a:r>
            <a:r>
              <a:rPr lang="en-US" sz="2600" dirty="0"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latin typeface="Arial Narrow" panose="020B0606020202030204" pitchFamily="34" charset="0"/>
              </a:rPr>
              <a:t>čin</a:t>
            </a:r>
            <a:r>
              <a:rPr lang="sr-Latn-ME" sz="2600" dirty="0">
                <a:latin typeface="Arial Narrow" panose="020B0606020202030204" pitchFamily="34" charset="0"/>
              </a:rPr>
              <a:t>e </a:t>
            </a:r>
            <a:r>
              <a:rPr lang="en-US" sz="2600" dirty="0">
                <a:latin typeface="Arial Narrow" panose="020B0606020202030204" pitchFamily="34" charset="0"/>
              </a:rPr>
              <a:t>52,6%</a:t>
            </a:r>
            <a:r>
              <a:rPr lang="sr-Latn-ME" sz="2600" dirty="0">
                <a:latin typeface="Arial Narrow" panose="020B0606020202030204" pitchFamily="34" charset="0"/>
              </a:rPr>
              <a:t> </a:t>
            </a:r>
          </a:p>
          <a:p>
            <a:endParaRPr lang="sr-Latn-ME" sz="2600" dirty="0">
              <a:latin typeface="Arial Narrow" panose="020B0606020202030204" pitchFamily="34" charset="0"/>
            </a:endParaRPr>
          </a:p>
          <a:p>
            <a:r>
              <a:rPr lang="pl-PL" sz="2600" dirty="0">
                <a:latin typeface="Arial Narrow" panose="020B0606020202030204" pitchFamily="34" charset="0"/>
              </a:rPr>
              <a:t>U 2000. instalisano je 3,6 GW OIEE dok od 2010 svake godine se instališe između 25 GW i 35 GW</a:t>
            </a:r>
          </a:p>
          <a:p>
            <a:endParaRPr lang="sr-Latn-ME" sz="2600" dirty="0">
              <a:latin typeface="Arial Narrow" panose="020B0606020202030204" pitchFamily="34" charset="0"/>
            </a:endParaRPr>
          </a:p>
          <a:p>
            <a:r>
              <a:rPr lang="sr-Latn-ME" sz="2600" dirty="0">
                <a:latin typeface="Arial Narrow" panose="020B0606020202030204" pitchFamily="34" charset="0"/>
              </a:rPr>
              <a:t>Neto rast za vjetroelektrane od 2000. je oko 117 GW, za plin 101 GW a za solarne 88 GW </a:t>
            </a:r>
          </a:p>
          <a:p>
            <a:endParaRPr lang="sr-Latn-ME" sz="2600" dirty="0">
              <a:latin typeface="Arial Narrow" panose="020B0606020202030204" pitchFamily="34" charset="0"/>
            </a:endParaRPr>
          </a:p>
          <a:p>
            <a:r>
              <a:rPr lang="sr-Latn-ME" sz="2600" dirty="0">
                <a:latin typeface="Arial Narrow" panose="020B0606020202030204" pitchFamily="34" charset="0"/>
              </a:rPr>
              <a:t>iz pogona je izašlo najviše termoelektrana 50 GW i nuklearnih elektrana 13,2 GW</a:t>
            </a:r>
          </a:p>
        </p:txBody>
      </p:sp>
      <p:pic>
        <p:nvPicPr>
          <p:cNvPr id="6" name="Content Placeholder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2" y="1"/>
            <a:ext cx="2917998" cy="109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2095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8137" y="285225"/>
            <a:ext cx="8474527" cy="805343"/>
          </a:xfrm>
        </p:spPr>
        <p:txBody>
          <a:bodyPr>
            <a:normAutofit/>
          </a:bodyPr>
          <a:lstStyle/>
          <a:p>
            <a:r>
              <a:rPr lang="sr-Latn-ME" sz="3200" dirty="0"/>
              <a:t>UČEŠĆE OIEE U POTROŠNJI CRNE GORE</a:t>
            </a:r>
            <a:endParaRPr lang="en-US" sz="3200" dirty="0"/>
          </a:p>
        </p:txBody>
      </p:sp>
      <p:pic>
        <p:nvPicPr>
          <p:cNvPr id="6" name="Content Placeholder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2" y="1"/>
            <a:ext cx="2917998" cy="10905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89082" y="1451294"/>
            <a:ext cx="9191813" cy="5062757"/>
          </a:xfrm>
        </p:spPr>
        <p:txBody>
          <a:bodyPr>
            <a:normAutofit/>
          </a:bodyPr>
          <a:lstStyle/>
          <a:p>
            <a:r>
              <a:rPr lang="sr-Latn-ME" sz="2000" dirty="0">
                <a:latin typeface="Arial Narrow" panose="020B0606020202030204" pitchFamily="34" charset="0"/>
              </a:rPr>
              <a:t>Proizvodnja OIEE u Crnoj Gori će za 6 godina porasti sa 75 GWh na 650 GWh</a:t>
            </a:r>
          </a:p>
          <a:p>
            <a:endParaRPr lang="sr-Latn-ME" sz="2200" dirty="0"/>
          </a:p>
          <a:p>
            <a:pPr marL="0" indent="0">
              <a:buNone/>
            </a:pPr>
            <a:endParaRPr lang="sr-Latn-ME" sz="2200" dirty="0"/>
          </a:p>
          <a:p>
            <a:r>
              <a:rPr lang="sr-Latn-ME" sz="2000" dirty="0">
                <a:latin typeface="Arial Narrow" panose="020B0606020202030204" pitchFamily="34" charset="0"/>
              </a:rPr>
              <a:t> Ukoliko bi se realizovao plan izgradnje OIEE u 2021 Crna Gora bi dostigla 20% učešća OIEE u potrošnji</a:t>
            </a:r>
            <a:endParaRPr lang="sr-Latn-ME" sz="2000" dirty="0"/>
          </a:p>
          <a:p>
            <a:pPr marL="0" indent="0">
              <a:buNone/>
            </a:pPr>
            <a:endParaRPr lang="sr-Latn-ME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615525"/>
              </p:ext>
            </p:extLst>
          </p:nvPr>
        </p:nvGraphicFramePr>
        <p:xfrm>
          <a:off x="489082" y="1929554"/>
          <a:ext cx="8805862" cy="805815"/>
        </p:xfrm>
        <a:graphic>
          <a:graphicData uri="http://schemas.openxmlformats.org/drawingml/2006/table">
            <a:tbl>
              <a:tblPr firstCol="1" bandRow="1">
                <a:tableStyleId>{284E427A-3D55-4303-BF80-6455036E1DE7}</a:tableStyleId>
              </a:tblPr>
              <a:tblGrid>
                <a:gridCol w="2559340">
                  <a:extLst>
                    <a:ext uri="{9D8B030D-6E8A-4147-A177-3AD203B41FA5}">
                      <a16:colId xmlns:a16="http://schemas.microsoft.com/office/drawing/2014/main" xmlns="" val="4270176840"/>
                    </a:ext>
                  </a:extLst>
                </a:gridCol>
                <a:gridCol w="1041087">
                  <a:extLst>
                    <a:ext uri="{9D8B030D-6E8A-4147-A177-3AD203B41FA5}">
                      <a16:colId xmlns:a16="http://schemas.microsoft.com/office/drawing/2014/main" xmlns="" val="2563620270"/>
                    </a:ext>
                  </a:extLst>
                </a:gridCol>
                <a:gridCol w="1041087">
                  <a:extLst>
                    <a:ext uri="{9D8B030D-6E8A-4147-A177-3AD203B41FA5}">
                      <a16:colId xmlns:a16="http://schemas.microsoft.com/office/drawing/2014/main" xmlns="" val="196642683"/>
                    </a:ext>
                  </a:extLst>
                </a:gridCol>
                <a:gridCol w="1041087">
                  <a:extLst>
                    <a:ext uri="{9D8B030D-6E8A-4147-A177-3AD203B41FA5}">
                      <a16:colId xmlns:a16="http://schemas.microsoft.com/office/drawing/2014/main" xmlns="" val="1322877712"/>
                    </a:ext>
                  </a:extLst>
                </a:gridCol>
                <a:gridCol w="1041087">
                  <a:extLst>
                    <a:ext uri="{9D8B030D-6E8A-4147-A177-3AD203B41FA5}">
                      <a16:colId xmlns:a16="http://schemas.microsoft.com/office/drawing/2014/main" xmlns="" val="87022450"/>
                    </a:ext>
                  </a:extLst>
                </a:gridCol>
                <a:gridCol w="1041087">
                  <a:extLst>
                    <a:ext uri="{9D8B030D-6E8A-4147-A177-3AD203B41FA5}">
                      <a16:colId xmlns:a16="http://schemas.microsoft.com/office/drawing/2014/main" xmlns="" val="4003363530"/>
                    </a:ext>
                  </a:extLst>
                </a:gridCol>
                <a:gridCol w="1041087">
                  <a:extLst>
                    <a:ext uri="{9D8B030D-6E8A-4147-A177-3AD203B41FA5}">
                      <a16:colId xmlns:a16="http://schemas.microsoft.com/office/drawing/2014/main" xmlns="" val="273498279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2016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2017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2018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2019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2020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2021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xmlns="" val="40564270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OIEE </a:t>
                      </a:r>
                      <a:r>
                        <a:rPr lang="en-US" sz="1400" u="none" strike="noStrike" dirty="0" err="1">
                          <a:effectLst/>
                        </a:rPr>
                        <a:t>proizvodnja</a:t>
                      </a:r>
                      <a:r>
                        <a:rPr lang="en-US" sz="1400" u="none" strike="noStrike" dirty="0">
                          <a:effectLst/>
                        </a:rPr>
                        <a:t> [</a:t>
                      </a:r>
                      <a:r>
                        <a:rPr lang="en-US" sz="1400" u="none" strike="noStrike" dirty="0" err="1">
                          <a:effectLst/>
                        </a:rPr>
                        <a:t>GWh</a:t>
                      </a:r>
                      <a:r>
                        <a:rPr lang="en-US" sz="1400" u="none" strike="noStrike" dirty="0">
                          <a:effectLst/>
                        </a:rPr>
                        <a:t>]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185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xmlns="" val="25197375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CG konzum [GWh]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2800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3050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3150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3230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3280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3320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xmlns="" val="4213297467"/>
                  </a:ext>
                </a:extLst>
              </a:tr>
            </a:tbl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xmlns="" id="{9CD9B37B-47D9-42D1-87BE-D04C9F7171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053980"/>
              </p:ext>
            </p:extLst>
          </p:nvPr>
        </p:nvGraphicFramePr>
        <p:xfrm>
          <a:off x="468137" y="3699545"/>
          <a:ext cx="8805865" cy="3071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298431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4247" y="125835"/>
            <a:ext cx="8474527" cy="964734"/>
          </a:xfrm>
        </p:spPr>
        <p:txBody>
          <a:bodyPr>
            <a:normAutofit/>
          </a:bodyPr>
          <a:lstStyle/>
          <a:p>
            <a:r>
              <a:rPr lang="sr-Latn-ME" sz="3200" dirty="0"/>
              <a:t>PREDNOSTI PROIZVODNJE IZ OIEE</a:t>
            </a:r>
            <a:endParaRPr lang="en-US" sz="3200" dirty="0"/>
          </a:p>
        </p:txBody>
      </p:sp>
      <p:pic>
        <p:nvPicPr>
          <p:cNvPr id="6" name="Content Placeholder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2" y="1"/>
            <a:ext cx="2917998" cy="10905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84247" y="1702965"/>
            <a:ext cx="9680895" cy="5037590"/>
          </a:xfrm>
        </p:spPr>
        <p:txBody>
          <a:bodyPr>
            <a:normAutofit/>
          </a:bodyPr>
          <a:lstStyle/>
          <a:p>
            <a:r>
              <a:rPr lang="sr-Latn-ME" sz="2800" dirty="0">
                <a:latin typeface="Arial Narrow" panose="020B0606020202030204" pitchFamily="34" charset="0"/>
              </a:rPr>
              <a:t>Crna Goraje  ekološka država i da mora da insistira na proizvodnji električne energije iz OIEE</a:t>
            </a:r>
          </a:p>
          <a:p>
            <a:endParaRPr lang="sr-Latn-ME" sz="2800" dirty="0">
              <a:latin typeface="Arial Narrow" panose="020B0606020202030204" pitchFamily="34" charset="0"/>
            </a:endParaRPr>
          </a:p>
          <a:p>
            <a:r>
              <a:rPr lang="sr-Latn-ME" sz="2800" dirty="0">
                <a:latin typeface="Arial Narrow" panose="020B0606020202030204" pitchFamily="34" charset="0"/>
              </a:rPr>
              <a:t>Kao glavna prednost izdvaja  se dodatnih 650 GWh električne energije koji će doprinijeti tome da Crna Gora postane energetski nezavisna</a:t>
            </a:r>
          </a:p>
          <a:p>
            <a:endParaRPr lang="sr-Latn-ME" sz="2800" dirty="0">
              <a:latin typeface="Arial Narrow" panose="020B0606020202030204" pitchFamily="34" charset="0"/>
            </a:endParaRPr>
          </a:p>
          <a:p>
            <a:r>
              <a:rPr lang="sr-Latn-ME" sz="2800" dirty="0">
                <a:latin typeface="Arial Narrow" panose="020B0606020202030204" pitchFamily="34" charset="0"/>
              </a:rPr>
              <a:t>Dostizanje nacionalnog cilja će u mnogome zavisi od izgradnje drugog bloka termoelektrane i od industrijskog razvoja zemlje</a:t>
            </a:r>
          </a:p>
          <a:p>
            <a:endParaRPr lang="sr-Latn-ME" sz="2400" dirty="0">
              <a:latin typeface="Arial Narrow" panose="020B0606020202030204" pitchFamily="34" charset="0"/>
            </a:endParaRPr>
          </a:p>
          <a:p>
            <a:endParaRPr lang="sr-Latn-ME" sz="2000" dirty="0">
              <a:latin typeface="Arial Narrow" panose="020B0606020202030204" pitchFamily="34" charset="0"/>
            </a:endParaRPr>
          </a:p>
          <a:p>
            <a:endParaRPr lang="sr-Latn-ME" sz="2000" dirty="0">
              <a:latin typeface="Arial Narrow" panose="020B0606020202030204" pitchFamily="34" charset="0"/>
            </a:endParaRPr>
          </a:p>
          <a:p>
            <a:endParaRPr lang="sr-Latn-ME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3184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4247" y="125835"/>
            <a:ext cx="8474527" cy="964734"/>
          </a:xfrm>
        </p:spPr>
        <p:txBody>
          <a:bodyPr>
            <a:normAutofit/>
          </a:bodyPr>
          <a:lstStyle/>
          <a:p>
            <a:r>
              <a:rPr lang="sr-Latn-ME" sz="3200" dirty="0"/>
              <a:t>ZAKLJUČAK</a:t>
            </a:r>
            <a:endParaRPr lang="en-US" sz="3200" dirty="0"/>
          </a:p>
        </p:txBody>
      </p:sp>
      <p:pic>
        <p:nvPicPr>
          <p:cNvPr id="6" name="Content Placeholder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2" y="1"/>
            <a:ext cx="2917998" cy="10905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84247" y="1702965"/>
            <a:ext cx="9397316" cy="4857225"/>
          </a:xfrm>
        </p:spPr>
        <p:txBody>
          <a:bodyPr>
            <a:normAutofit/>
          </a:bodyPr>
          <a:lstStyle/>
          <a:p>
            <a:r>
              <a:rPr lang="sr-Latn-ME" sz="2600" dirty="0">
                <a:latin typeface="Arial Narrow" panose="020B0606020202030204" pitchFamily="34" charset="0"/>
              </a:rPr>
              <a:t>Pored svih prednosti proizvodnje OIEE treba istaći da je balansiranje njihove proizvodnje zahtjevno i iziskuje dodatna sredstva posebno ako se uzme u obzir promjenljiva proizvodnja vjetroelektrana</a:t>
            </a:r>
          </a:p>
          <a:p>
            <a:endParaRPr lang="sr-Latn-ME" sz="2600" dirty="0">
              <a:latin typeface="Arial Narrow" panose="020B0606020202030204" pitchFamily="34" charset="0"/>
            </a:endParaRPr>
          </a:p>
          <a:p>
            <a:r>
              <a:rPr lang="sr-Latn-ME" sz="2600" dirty="0">
                <a:latin typeface="Arial Narrow" panose="020B0606020202030204" pitchFamily="34" charset="0"/>
              </a:rPr>
              <a:t>Takođe treba istaći da 650 GWh električne energije u OIEE u 2021. godini predstavlja oko 30% ukupnog distributivnog konzuma </a:t>
            </a:r>
          </a:p>
          <a:p>
            <a:endParaRPr lang="sr-Latn-ME" sz="2600" dirty="0">
              <a:latin typeface="Arial Narrow" panose="020B0606020202030204" pitchFamily="34" charset="0"/>
            </a:endParaRPr>
          </a:p>
          <a:p>
            <a:r>
              <a:rPr lang="sr-Latn-ME" sz="2600" dirty="0">
                <a:latin typeface="Arial Narrow" panose="020B0606020202030204" pitchFamily="34" charset="0"/>
              </a:rPr>
              <a:t>Crne Gora treba da se okrene izgradnji velikih hidroelektrana (samo 20% hidropotencijala iskorišteno) jer  izgradnja OIEE ima kao posledicu velike troškove koji padaju na teret krajnjih potrošača tj. građana </a:t>
            </a:r>
          </a:p>
          <a:p>
            <a:endParaRPr lang="sr-Latn-ME" sz="2000" dirty="0">
              <a:latin typeface="Arial Narrow" panose="020B0606020202030204" pitchFamily="34" charset="0"/>
            </a:endParaRPr>
          </a:p>
          <a:p>
            <a:endParaRPr lang="sr-Latn-ME" sz="2000" dirty="0">
              <a:latin typeface="Arial Narrow" panose="020B0606020202030204" pitchFamily="34" charset="0"/>
            </a:endParaRPr>
          </a:p>
          <a:p>
            <a:endParaRPr lang="sr-Latn-ME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248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3824" y="157993"/>
            <a:ext cx="8376561" cy="865464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OBNOVLJIVI IZVORI</a:t>
            </a:r>
            <a:r>
              <a:rPr lang="sr-Latn-ME" sz="2800" dirty="0">
                <a:latin typeface="Arial" panose="020B0604020202020204" pitchFamily="34" charset="0"/>
                <a:cs typeface="Arial" panose="020B0604020202020204" pitchFamily="34" charset="0"/>
              </a:rPr>
              <a:t> ELEKTRIČNE ENERGIJE U EVROPI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73824" y="2038524"/>
            <a:ext cx="9425185" cy="4462943"/>
          </a:xfrm>
        </p:spPr>
        <p:txBody>
          <a:bodyPr>
            <a:noAutofit/>
          </a:bodyPr>
          <a:lstStyle/>
          <a:p>
            <a:r>
              <a:rPr lang="sr-Latn-ME" sz="2800" dirty="0">
                <a:latin typeface="Arial Narrow" panose="020B0606020202030204" pitchFamily="34" charset="0"/>
              </a:rPr>
              <a:t>8. Maja 2016. u Njemačkoj OIEE proizvodili su u jednom momentu 55 GW od ukupnih 63 GW (87%)</a:t>
            </a:r>
          </a:p>
          <a:p>
            <a:endParaRPr lang="sr-Latn-ME" sz="2800" dirty="0">
              <a:latin typeface="Arial Narrow" panose="020B0606020202030204" pitchFamily="34" charset="0"/>
            </a:endParaRPr>
          </a:p>
          <a:p>
            <a:r>
              <a:rPr lang="sr-Latn-ME" sz="2800" dirty="0">
                <a:latin typeface="Arial Narrow" panose="020B0606020202030204" pitchFamily="34" charset="0"/>
              </a:rPr>
              <a:t>Portugal je uspio 107 sati u kontinuitetu  sve svoje potrebe za električnom energijom podmiri iz OIEE</a:t>
            </a:r>
          </a:p>
          <a:p>
            <a:endParaRPr lang="sr-Latn-ME" sz="2800" dirty="0">
              <a:latin typeface="Arial Narrow" panose="020B0606020202030204" pitchFamily="34" charset="0"/>
            </a:endParaRPr>
          </a:p>
          <a:p>
            <a:r>
              <a:rPr lang="sr-Latn-ME" sz="2800" dirty="0">
                <a:latin typeface="Arial Narrow" panose="020B0606020202030204" pitchFamily="34" charset="0"/>
              </a:rPr>
              <a:t>U Španiji je u prvih osam mjeseci 2016. godine udio OIEE dostigao 47,2%</a:t>
            </a:r>
          </a:p>
        </p:txBody>
      </p:sp>
      <p:pic>
        <p:nvPicPr>
          <p:cNvPr id="6" name="Content Placeholder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2" y="1"/>
            <a:ext cx="2917998" cy="109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035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40268" y="157993"/>
            <a:ext cx="8596668" cy="774583"/>
          </a:xfrm>
        </p:spPr>
        <p:txBody>
          <a:bodyPr>
            <a:noAutofit/>
          </a:bodyPr>
          <a:lstStyle/>
          <a:p>
            <a:r>
              <a:rPr lang="sr-Latn-ME" sz="2800" dirty="0">
                <a:latin typeface="Arial" panose="020B0604020202020204" pitchFamily="34" charset="0"/>
                <a:cs typeface="Arial" panose="020B0604020202020204" pitchFamily="34" charset="0"/>
              </a:rPr>
              <a:t>VJETROELEKTRANE U EVROPI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40268" y="1090569"/>
            <a:ext cx="9045506" cy="5261069"/>
          </a:xfrm>
        </p:spPr>
        <p:txBody>
          <a:bodyPr>
            <a:normAutofit fontScale="92500" lnSpcReduction="10000"/>
          </a:bodyPr>
          <a:lstStyle/>
          <a:p>
            <a:r>
              <a:rPr lang="sr-Latn-ME" sz="2800" dirty="0">
                <a:latin typeface="Arial Narrow" panose="020B0606020202030204" pitchFamily="34" charset="0"/>
              </a:rPr>
              <a:t>Instalisana snaga svih vjetroelektrana u Evropi početkom 2015. iznosi oko 133 968 MW</a:t>
            </a:r>
          </a:p>
          <a:p>
            <a:pPr marL="0" indent="0">
              <a:buNone/>
            </a:pPr>
            <a:endParaRPr lang="sr-Latn-ME" sz="2800" dirty="0">
              <a:latin typeface="Arial Narrow" panose="020B0606020202030204" pitchFamily="34" charset="0"/>
            </a:endParaRPr>
          </a:p>
          <a:p>
            <a:r>
              <a:rPr lang="sr-Latn-ME" sz="2800" dirty="0">
                <a:latin typeface="Arial Narrow" panose="020B0606020202030204" pitchFamily="34" charset="0"/>
              </a:rPr>
              <a:t>U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prosječnoj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godini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sr-Latn-ME" sz="2800" dirty="0">
                <a:latin typeface="Arial Narrow" panose="020B0606020202030204" pitchFamily="34" charset="0"/>
              </a:rPr>
              <a:t>bi </a:t>
            </a:r>
            <a:r>
              <a:rPr lang="en-US" sz="2800" dirty="0" err="1">
                <a:latin typeface="Arial Narrow" panose="020B0606020202030204" pitchFamily="34" charset="0"/>
              </a:rPr>
              <a:t>proizvel</a:t>
            </a:r>
            <a:r>
              <a:rPr lang="sr-Latn-ME" sz="2800" dirty="0">
                <a:latin typeface="Arial Narrow" panose="020B0606020202030204" pitchFamily="34" charset="0"/>
              </a:rPr>
              <a:t>e </a:t>
            </a:r>
            <a:r>
              <a:rPr lang="en-US" sz="2800" dirty="0">
                <a:latin typeface="Arial Narrow" panose="020B0606020202030204" pitchFamily="34" charset="0"/>
              </a:rPr>
              <a:t>284 </a:t>
            </a:r>
            <a:r>
              <a:rPr lang="en-US" sz="2800" dirty="0" err="1">
                <a:latin typeface="Arial Narrow" panose="020B0606020202030204" pitchFamily="34" charset="0"/>
              </a:rPr>
              <a:t>TWh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električne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energije</a:t>
            </a:r>
            <a:r>
              <a:rPr lang="en-US" sz="2800" dirty="0">
                <a:latin typeface="Arial Narrow" panose="020B0606020202030204" pitchFamily="34" charset="0"/>
              </a:rPr>
              <a:t>, </a:t>
            </a:r>
            <a:r>
              <a:rPr lang="en-US" sz="2800" dirty="0" err="1">
                <a:latin typeface="Arial Narrow" panose="020B0606020202030204" pitchFamily="34" charset="0"/>
              </a:rPr>
              <a:t>čime</a:t>
            </a:r>
            <a:r>
              <a:rPr lang="en-US" sz="2800" dirty="0">
                <a:latin typeface="Arial Narrow" panose="020B0606020202030204" pitchFamily="34" charset="0"/>
              </a:rPr>
              <a:t> bi </a:t>
            </a:r>
            <a:r>
              <a:rPr lang="sr-Latn-ME" sz="2800" dirty="0">
                <a:latin typeface="Arial Narrow" panose="020B0606020202030204" pitchFamily="34" charset="0"/>
              </a:rPr>
              <a:t>se </a:t>
            </a:r>
            <a:r>
              <a:rPr lang="en-US" sz="2800" dirty="0" err="1">
                <a:latin typeface="Arial Narrow" panose="020B0606020202030204" pitchFamily="34" charset="0"/>
              </a:rPr>
              <a:t>pokril</a:t>
            </a:r>
            <a:r>
              <a:rPr lang="sr-Latn-ME" sz="2800" dirty="0">
                <a:latin typeface="Arial Narrow" panose="020B0606020202030204" pitchFamily="34" charset="0"/>
              </a:rPr>
              <a:t>o</a:t>
            </a:r>
            <a:r>
              <a:rPr lang="en-US" sz="2800" dirty="0">
                <a:latin typeface="Arial Narrow" panose="020B0606020202030204" pitchFamily="34" charset="0"/>
              </a:rPr>
              <a:t> 10,2% </a:t>
            </a:r>
            <a:r>
              <a:rPr lang="en-US" sz="2800" dirty="0" err="1">
                <a:latin typeface="Arial Narrow" panose="020B0606020202030204" pitchFamily="34" charset="0"/>
              </a:rPr>
              <a:t>potrošnje</a:t>
            </a:r>
            <a:r>
              <a:rPr lang="en-US" sz="2800" dirty="0">
                <a:latin typeface="Arial Narrow" panose="020B0606020202030204" pitchFamily="34" charset="0"/>
              </a:rPr>
              <a:t> u </a:t>
            </a:r>
            <a:r>
              <a:rPr lang="en-US" sz="2800" dirty="0" err="1">
                <a:latin typeface="Arial Narrow" panose="020B0606020202030204" pitchFamily="34" charset="0"/>
              </a:rPr>
              <a:t>Europskoj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Uniji</a:t>
            </a:r>
            <a:endParaRPr lang="en-US" sz="2800" dirty="0">
              <a:latin typeface="Arial Narrow" panose="020B0606020202030204" pitchFamily="34" charset="0"/>
            </a:endParaRPr>
          </a:p>
          <a:p>
            <a:endParaRPr lang="sr-Latn-ME" sz="2000" dirty="0"/>
          </a:p>
          <a:p>
            <a:endParaRPr lang="sr-Latn-ME" dirty="0"/>
          </a:p>
          <a:p>
            <a:endParaRPr lang="sr-Latn-ME" dirty="0"/>
          </a:p>
          <a:p>
            <a:endParaRPr lang="sr-Latn-ME" dirty="0"/>
          </a:p>
          <a:p>
            <a:endParaRPr lang="sr-Latn-ME" dirty="0"/>
          </a:p>
          <a:p>
            <a:endParaRPr lang="sr-Latn-ME" dirty="0"/>
          </a:p>
          <a:p>
            <a:endParaRPr lang="sr-Latn-ME" dirty="0"/>
          </a:p>
          <a:p>
            <a:pPr marL="0" indent="0">
              <a:buNone/>
            </a:pPr>
            <a:r>
              <a:rPr lang="sr-Latn-ME" dirty="0"/>
              <a:t> </a:t>
            </a:r>
          </a:p>
          <a:p>
            <a:pPr marL="0" indent="0">
              <a:buNone/>
            </a:pPr>
            <a:endParaRPr lang="sr-Latn-ME" dirty="0"/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xmlns="" id="{90DDE9A9-92C0-4D1E-ACC0-D7AECDA1BD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3211737"/>
              </p:ext>
            </p:extLst>
          </p:nvPr>
        </p:nvGraphicFramePr>
        <p:xfrm>
          <a:off x="689648" y="3254928"/>
          <a:ext cx="7971806" cy="3603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Content Placeholder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2" y="1"/>
            <a:ext cx="2917998" cy="109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969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718" y="172675"/>
            <a:ext cx="8596668" cy="590025"/>
          </a:xfrm>
        </p:spPr>
        <p:txBody>
          <a:bodyPr>
            <a:normAutofit/>
          </a:bodyPr>
          <a:lstStyle/>
          <a:p>
            <a:r>
              <a:rPr lang="sr-Latn-ME" sz="2800" dirty="0"/>
              <a:t>OIEE U </a:t>
            </a:r>
            <a:r>
              <a:rPr lang="en-US" sz="2800" dirty="0"/>
              <a:t>NJEMA</a:t>
            </a:r>
            <a:r>
              <a:rPr lang="sr-Latn-ME" sz="2800" dirty="0"/>
              <a:t>ČKOJ</a:t>
            </a:r>
            <a:r>
              <a:rPr lang="en-US" sz="28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912" y="935373"/>
            <a:ext cx="8789615" cy="5402509"/>
          </a:xfrm>
        </p:spPr>
        <p:txBody>
          <a:bodyPr/>
          <a:lstStyle/>
          <a:p>
            <a:r>
              <a:rPr lang="en-US" sz="2400" dirty="0" err="1">
                <a:latin typeface="Arial Narrow" panose="020B0606020202030204" pitchFamily="34" charset="0"/>
              </a:rPr>
              <a:t>Njemačka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je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sve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bliže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ispunjavanju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cilja</a:t>
            </a:r>
            <a:r>
              <a:rPr lang="en-US" sz="2400" dirty="0">
                <a:latin typeface="Arial Narrow" panose="020B0606020202030204" pitchFamily="34" charset="0"/>
              </a:rPr>
              <a:t> o </a:t>
            </a:r>
            <a:r>
              <a:rPr lang="en-US" sz="2400" dirty="0" err="1">
                <a:latin typeface="Arial Narrow" panose="020B0606020202030204" pitchFamily="34" charset="0"/>
              </a:rPr>
              <a:t>pokrivanju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čak</a:t>
            </a:r>
            <a:r>
              <a:rPr lang="en-US" sz="2400" dirty="0">
                <a:latin typeface="Arial Narrow" panose="020B0606020202030204" pitchFamily="34" charset="0"/>
              </a:rPr>
              <a:t> 35% </a:t>
            </a:r>
            <a:r>
              <a:rPr lang="en-US" sz="2400" dirty="0" err="1">
                <a:latin typeface="Arial Narrow" panose="020B0606020202030204" pitchFamily="34" charset="0"/>
              </a:rPr>
              <a:t>potreba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za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električnom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energijom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iz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obnovljivih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izvora</a:t>
            </a:r>
            <a:r>
              <a:rPr lang="en-US" sz="2400" dirty="0">
                <a:latin typeface="Arial Narrow" panose="020B0606020202030204" pitchFamily="34" charset="0"/>
              </a:rPr>
              <a:t> do 2020. </a:t>
            </a:r>
            <a:r>
              <a:rPr lang="en-US" sz="2400" dirty="0" err="1">
                <a:latin typeface="Arial Narrow" panose="020B0606020202030204" pitchFamily="34" charset="0"/>
              </a:rPr>
              <a:t>godine</a:t>
            </a:r>
            <a:endParaRPr lang="en-US" sz="2400" dirty="0">
              <a:latin typeface="Arial Narrow" panose="020B0606020202030204" pitchFamily="34" charset="0"/>
            </a:endParaRPr>
          </a:p>
          <a:p>
            <a:endParaRPr lang="en-US" sz="2400" dirty="0">
              <a:latin typeface="Arial Narrow" panose="020B0606020202030204" pitchFamily="34" charset="0"/>
            </a:endParaRPr>
          </a:p>
          <a:p>
            <a:r>
              <a:rPr lang="en-US" sz="2400" dirty="0">
                <a:latin typeface="Arial Narrow" panose="020B0606020202030204" pitchFamily="34" charset="0"/>
              </a:rPr>
              <a:t>U 2016. </a:t>
            </a:r>
            <a:r>
              <a:rPr lang="en-US" sz="2400" dirty="0" err="1">
                <a:latin typeface="Arial Narrow" panose="020B0606020202030204" pitchFamily="34" charset="0"/>
              </a:rPr>
              <a:t>godini</a:t>
            </a:r>
            <a:r>
              <a:rPr lang="en-US" sz="2400" dirty="0">
                <a:latin typeface="Arial Narrow" panose="020B0606020202030204" pitchFamily="34" charset="0"/>
              </a:rPr>
              <a:t> 32% </a:t>
            </a:r>
            <a:r>
              <a:rPr lang="en-US" sz="2400" dirty="0" err="1">
                <a:latin typeface="Arial Narrow" panose="020B0606020202030204" pitchFamily="34" charset="0"/>
              </a:rPr>
              <a:t>ukupnih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potreba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za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električnom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energijom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pokri</a:t>
            </a:r>
            <a:r>
              <a:rPr lang="sr-Latn-ME" sz="2400" dirty="0">
                <a:latin typeface="Arial Narrow" panose="020B0606020202030204" pitchFamily="34" charset="0"/>
              </a:rPr>
              <a:t>veno iz OIEE </a:t>
            </a:r>
            <a:r>
              <a:rPr lang="en-US" sz="2400" dirty="0" err="1">
                <a:latin typeface="Arial Narrow" panose="020B0606020202030204" pitchFamily="34" charset="0"/>
              </a:rPr>
              <a:t>tj</a:t>
            </a:r>
            <a:r>
              <a:rPr lang="en-US" sz="2400" dirty="0">
                <a:latin typeface="Arial Narrow" panose="020B0606020202030204" pitchFamily="34" charset="0"/>
              </a:rPr>
              <a:t>. 195 </a:t>
            </a:r>
            <a:r>
              <a:rPr lang="en-US" sz="2400" dirty="0" err="1">
                <a:latin typeface="Arial Narrow" panose="020B0606020202030204" pitchFamily="34" charset="0"/>
              </a:rPr>
              <a:t>TWh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električne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energije</a:t>
            </a:r>
            <a:endParaRPr lang="en-US" sz="2400" dirty="0">
              <a:latin typeface="Arial Narrow" panose="020B060602020203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Content Placeholder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2" y="1"/>
            <a:ext cx="2917998" cy="1090568"/>
          </a:xfrm>
          <a:prstGeom prst="rect">
            <a:avLst/>
          </a:prstGeom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8FA5F991-D3AE-4DFD-BDA0-D9D24BB541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4857956"/>
              </p:ext>
            </p:extLst>
          </p:nvPr>
        </p:nvGraphicFramePr>
        <p:xfrm>
          <a:off x="383717" y="3615655"/>
          <a:ext cx="8953229" cy="3242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20714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6606" y="246056"/>
            <a:ext cx="8508611" cy="785790"/>
          </a:xfrm>
        </p:spPr>
        <p:txBody>
          <a:bodyPr>
            <a:normAutofit/>
          </a:bodyPr>
          <a:lstStyle/>
          <a:p>
            <a:r>
              <a:rPr lang="sr-Latn-ME" sz="3200" dirty="0"/>
              <a:t>RAZVOJ OIEE U CRNOJ GORI (MHE)</a:t>
            </a:r>
            <a:endParaRPr lang="en-US" sz="32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3852618"/>
              </p:ext>
            </p:extLst>
          </p:nvPr>
        </p:nvGraphicFramePr>
        <p:xfrm>
          <a:off x="0" y="1256976"/>
          <a:ext cx="10611071" cy="2605554"/>
        </p:xfrm>
        <a:graphic>
          <a:graphicData uri="http://schemas.openxmlformats.org/drawingml/2006/table">
            <a:tbl>
              <a:tblPr firstRow="1" lastRow="1" bandRow="1">
                <a:tableStyleId>{8A107856-5554-42FB-B03E-39F5DBC370BA}</a:tableStyleId>
              </a:tblPr>
              <a:tblGrid>
                <a:gridCol w="1163177">
                  <a:extLst>
                    <a:ext uri="{9D8B030D-6E8A-4147-A177-3AD203B41FA5}">
                      <a16:colId xmlns:a16="http://schemas.microsoft.com/office/drawing/2014/main" xmlns="" val="1397480288"/>
                    </a:ext>
                  </a:extLst>
                </a:gridCol>
                <a:gridCol w="1538698">
                  <a:extLst>
                    <a:ext uri="{9D8B030D-6E8A-4147-A177-3AD203B41FA5}">
                      <a16:colId xmlns:a16="http://schemas.microsoft.com/office/drawing/2014/main" xmlns="" val="232598309"/>
                    </a:ext>
                  </a:extLst>
                </a:gridCol>
                <a:gridCol w="1345126">
                  <a:extLst>
                    <a:ext uri="{9D8B030D-6E8A-4147-A177-3AD203B41FA5}">
                      <a16:colId xmlns:a16="http://schemas.microsoft.com/office/drawing/2014/main" xmlns="" val="3802829649"/>
                    </a:ext>
                  </a:extLst>
                </a:gridCol>
                <a:gridCol w="1062062">
                  <a:extLst>
                    <a:ext uri="{9D8B030D-6E8A-4147-A177-3AD203B41FA5}">
                      <a16:colId xmlns:a16="http://schemas.microsoft.com/office/drawing/2014/main" xmlns="" val="572415446"/>
                    </a:ext>
                  </a:extLst>
                </a:gridCol>
                <a:gridCol w="1244022">
                  <a:extLst>
                    <a:ext uri="{9D8B030D-6E8A-4147-A177-3AD203B41FA5}">
                      <a16:colId xmlns:a16="http://schemas.microsoft.com/office/drawing/2014/main" xmlns="" val="872507698"/>
                    </a:ext>
                  </a:extLst>
                </a:gridCol>
                <a:gridCol w="1382736">
                  <a:extLst>
                    <a:ext uri="{9D8B030D-6E8A-4147-A177-3AD203B41FA5}">
                      <a16:colId xmlns:a16="http://schemas.microsoft.com/office/drawing/2014/main" xmlns="" val="3134214252"/>
                    </a:ext>
                  </a:extLst>
                </a:gridCol>
                <a:gridCol w="1562584">
                  <a:extLst>
                    <a:ext uri="{9D8B030D-6E8A-4147-A177-3AD203B41FA5}">
                      <a16:colId xmlns:a16="http://schemas.microsoft.com/office/drawing/2014/main" xmlns="" val="1491475738"/>
                    </a:ext>
                  </a:extLst>
                </a:gridCol>
                <a:gridCol w="1312666">
                  <a:extLst>
                    <a:ext uri="{9D8B030D-6E8A-4147-A177-3AD203B41FA5}">
                      <a16:colId xmlns:a16="http://schemas.microsoft.com/office/drawing/2014/main" xmlns="" val="1680059879"/>
                    </a:ext>
                  </a:extLst>
                </a:gridCol>
              </a:tblGrid>
              <a:tr h="2256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 Narrow" panose="020B0606020202030204" pitchFamily="34" charset="0"/>
                        </a:rPr>
                        <a:t>mHE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 Narrow" panose="020B0606020202030204" pitchFamily="34" charset="0"/>
                        </a:rPr>
                        <a:t>2014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 Narrow" panose="020B0606020202030204" pitchFamily="34" charset="0"/>
                        </a:rPr>
                        <a:t>2018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 Narrow" panose="020B0606020202030204" pitchFamily="34" charset="0"/>
                        </a:rPr>
                        <a:t>2019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 Narrow" panose="020B0606020202030204" pitchFamily="34" charset="0"/>
                        </a:rPr>
                        <a:t>2020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61331510"/>
                  </a:ext>
                </a:extLst>
              </a:tr>
              <a:tr h="2357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  <a:latin typeface="Arial Narrow" panose="020B0606020202030204" pitchFamily="34" charset="0"/>
                        </a:rPr>
                        <a:t>Glava</a:t>
                      </a:r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Arial Narrow" panose="020B0606020202030204" pitchFamily="34" charset="0"/>
                        </a:rPr>
                        <a:t>Zete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  <a:latin typeface="Arial Narrow" panose="020B0606020202030204" pitchFamily="34" charset="0"/>
                        </a:rPr>
                        <a:t>Rmuš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Arial Narrow" panose="020B0606020202030204" pitchFamily="34" charset="0"/>
                        </a:rPr>
                        <a:t>Šekular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  <a:latin typeface="Arial Narrow" panose="020B0606020202030204" pitchFamily="34" charset="0"/>
                        </a:rPr>
                        <a:t>Meteh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  <a:latin typeface="Arial Narrow" panose="020B0606020202030204" pitchFamily="34" charset="0"/>
                        </a:rPr>
                        <a:t>Crnja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Arial Narrow" panose="020B0606020202030204" pitchFamily="34" charset="0"/>
                        </a:rPr>
                        <a:t>Đurička 1 i 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Arial Narrow" panose="020B0606020202030204" pitchFamily="34" charset="0"/>
                        </a:rPr>
                        <a:t>Vrbnica 1 i 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650419900"/>
                  </a:ext>
                </a:extLst>
              </a:tr>
              <a:tr h="2181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Slap </a:t>
                      </a:r>
                      <a:r>
                        <a:rPr lang="en-US" sz="1600" u="none" strike="noStrike" dirty="0" err="1">
                          <a:effectLst/>
                          <a:latin typeface="Arial Narrow" panose="020B0606020202030204" pitchFamily="34" charset="0"/>
                        </a:rPr>
                        <a:t>Zete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  <a:latin typeface="Arial Narrow" panose="020B0606020202030204" pitchFamily="34" charset="0"/>
                        </a:rPr>
                        <a:t>Orah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  <a:latin typeface="Arial Narrow" panose="020B0606020202030204" pitchFamily="34" charset="0"/>
                        </a:rPr>
                        <a:t>Jara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  <a:latin typeface="Arial Narrow" panose="020B0606020202030204" pitchFamily="34" charset="0"/>
                        </a:rPr>
                        <a:t>Kaludra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  <a:latin typeface="Arial Narrow" panose="020B0606020202030204" pitchFamily="34" charset="0"/>
                        </a:rPr>
                        <a:t>Crni</a:t>
                      </a:r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Arial Narrow" panose="020B0606020202030204" pitchFamily="34" charset="0"/>
                        </a:rPr>
                        <a:t>potok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  <a:latin typeface="Arial Narrow" panose="020B0606020202030204" pitchFamily="34" charset="0"/>
                        </a:rPr>
                        <a:t>Kutska</a:t>
                      </a:r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 1 </a:t>
                      </a:r>
                      <a:r>
                        <a:rPr lang="en-US" sz="1600" u="none" strike="noStrike" dirty="0" err="1">
                          <a:effectLst/>
                          <a:latin typeface="Arial Narrow" panose="020B0606020202030204" pitchFamily="34" charset="0"/>
                        </a:rPr>
                        <a:t>i</a:t>
                      </a:r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 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Arial Narrow" panose="020B0606020202030204" pitchFamily="34" charset="0"/>
                        </a:rPr>
                        <a:t>Štitarica 1 i 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18622574"/>
                  </a:ext>
                </a:extLst>
              </a:tr>
              <a:tr h="2181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Rijeka </a:t>
                      </a:r>
                      <a:r>
                        <a:rPr lang="en-US" sz="1600" u="none" strike="noStrike" dirty="0" err="1">
                          <a:effectLst/>
                          <a:latin typeface="Arial Narrow" panose="020B0606020202030204" pitchFamily="34" charset="0"/>
                        </a:rPr>
                        <a:t>Crnojevića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  <a:latin typeface="Arial Narrow" panose="020B0606020202030204" pitchFamily="34" charset="0"/>
                        </a:rPr>
                        <a:t>Spalevići</a:t>
                      </a:r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 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Bistrica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  <a:latin typeface="Arial Narrow" panose="020B0606020202030204" pitchFamily="34" charset="0"/>
                        </a:rPr>
                        <a:t>Piševska</a:t>
                      </a:r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Arial Narrow" panose="020B0606020202030204" pitchFamily="34" charset="0"/>
                        </a:rPr>
                        <a:t>rijeka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  <a:latin typeface="Arial Narrow" panose="020B0606020202030204" pitchFamily="34" charset="0"/>
                        </a:rPr>
                        <a:t>Ljubaštica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  <a:latin typeface="Arial Narrow" panose="020B0606020202030204" pitchFamily="34" charset="0"/>
                        </a:rPr>
                        <a:t>Mojanska</a:t>
                      </a:r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 1,2 </a:t>
                      </a:r>
                      <a:r>
                        <a:rPr lang="en-US" sz="1600" u="none" strike="noStrike" dirty="0" err="1">
                          <a:effectLst/>
                          <a:latin typeface="Arial Narrow" panose="020B0606020202030204" pitchFamily="34" charset="0"/>
                        </a:rPr>
                        <a:t>i</a:t>
                      </a:r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 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Arial Narrow" panose="020B0606020202030204" pitchFamily="34" charset="0"/>
                        </a:rPr>
                        <a:t>Raštak 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000773546"/>
                  </a:ext>
                </a:extLst>
              </a:tr>
              <a:tr h="1912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  <a:latin typeface="Arial Narrow" panose="020B0606020202030204" pitchFamily="34" charset="0"/>
                        </a:rPr>
                        <a:t>Lijeva</a:t>
                      </a:r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Arial Narrow" panose="020B0606020202030204" pitchFamily="34" charset="0"/>
                        </a:rPr>
                        <a:t>rijeka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  <a:latin typeface="Arial Narrow" panose="020B0606020202030204" pitchFamily="34" charset="0"/>
                        </a:rPr>
                        <a:t>Jezerštica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  <a:latin typeface="Arial Narrow" panose="020B0606020202030204" pitchFamily="34" charset="0"/>
                        </a:rPr>
                        <a:t>Babino</a:t>
                      </a:r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 polje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  <a:latin typeface="Arial Narrow" panose="020B0606020202030204" pitchFamily="34" charset="0"/>
                        </a:rPr>
                        <a:t>Jelovica</a:t>
                      </a:r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 1 </a:t>
                      </a:r>
                      <a:r>
                        <a:rPr lang="en-US" sz="1600" u="none" strike="noStrike" dirty="0" err="1">
                          <a:effectLst/>
                          <a:latin typeface="Arial Narrow" panose="020B0606020202030204" pitchFamily="34" charset="0"/>
                        </a:rPr>
                        <a:t>i</a:t>
                      </a:r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 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  <a:latin typeface="Arial Narrow" panose="020B0606020202030204" pitchFamily="34" charset="0"/>
                        </a:rPr>
                        <a:t>Ljeviška</a:t>
                      </a:r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Arial Narrow" panose="020B0606020202030204" pitchFamily="34" charset="0"/>
                        </a:rPr>
                        <a:t>rijeka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18233785"/>
                  </a:ext>
                </a:extLst>
              </a:tr>
              <a:tr h="2643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  <a:latin typeface="Arial Narrow" panose="020B0606020202030204" pitchFamily="34" charset="0"/>
                        </a:rPr>
                        <a:t>Podgor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Bistrica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  <a:latin typeface="Arial Narrow" panose="020B0606020202030204" pitchFamily="34" charset="0"/>
                        </a:rPr>
                        <a:t>Trepačka</a:t>
                      </a:r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 1 </a:t>
                      </a:r>
                      <a:r>
                        <a:rPr lang="en-US" sz="1600" u="none" strike="noStrike" dirty="0" err="1">
                          <a:effectLst/>
                          <a:latin typeface="Arial Narrow" panose="020B0606020202030204" pitchFamily="34" charset="0"/>
                        </a:rPr>
                        <a:t>i</a:t>
                      </a:r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 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  <a:latin typeface="Arial Narrow" panose="020B0606020202030204" pitchFamily="34" charset="0"/>
                        </a:rPr>
                        <a:t>Rezevića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27491438"/>
                  </a:ext>
                </a:extLst>
              </a:tr>
              <a:tr h="1912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HE </a:t>
                      </a:r>
                      <a:r>
                        <a:rPr lang="en-US" sz="1600" u="none" strike="noStrike" dirty="0" err="1">
                          <a:effectLst/>
                          <a:latin typeface="Arial Narrow" panose="020B0606020202030204" pitchFamily="34" charset="0"/>
                        </a:rPr>
                        <a:t>Mušovića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  <a:latin typeface="Arial Narrow" panose="020B0606020202030204" pitchFamily="34" charset="0"/>
                        </a:rPr>
                        <a:t>Vrelo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  <a:latin typeface="Arial Narrow" panose="020B0606020202030204" pitchFamily="34" charset="0"/>
                        </a:rPr>
                        <a:t>Murinska</a:t>
                      </a:r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53539816"/>
                  </a:ext>
                </a:extLst>
              </a:tr>
              <a:tr h="1912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  <a:latin typeface="Arial Narrow" panose="020B0606020202030204" pitchFamily="34" charset="0"/>
                        </a:rPr>
                        <a:t>Šavnik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Arial Narrow" panose="020B0606020202030204" pitchFamily="34" charset="0"/>
                        </a:rPr>
                        <a:t>Bradavec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  <a:latin typeface="Arial Narrow" panose="020B0606020202030204" pitchFamily="34" charset="0"/>
                        </a:rPr>
                        <a:t>Dosova</a:t>
                      </a:r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Arial Narrow" panose="020B0606020202030204" pitchFamily="34" charset="0"/>
                        </a:rPr>
                        <a:t>rijeka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648463874"/>
                  </a:ext>
                </a:extLst>
              </a:tr>
              <a:tr h="2008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  <a:latin typeface="Arial Narrow" panose="020B0606020202030204" pitchFamily="34" charset="0"/>
                        </a:rPr>
                        <a:t>Raštak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723378845"/>
                  </a:ext>
                </a:extLst>
              </a:tr>
              <a:tr h="210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 Narrow" panose="020B0606020202030204" pitchFamily="34" charset="0"/>
                        </a:rPr>
                        <a:t>∑Pins [MW]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 Narrow" panose="020B0606020202030204" pitchFamily="34" charset="0"/>
                        </a:rPr>
                        <a:t>8.92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 Narrow" panose="020B0606020202030204" pitchFamily="34" charset="0"/>
                        </a:rPr>
                        <a:t>10.46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 Narrow" panose="020B0606020202030204" pitchFamily="34" charset="0"/>
                        </a:rPr>
                        <a:t>9.75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 Narrow" panose="020B0606020202030204" pitchFamily="34" charset="0"/>
                        </a:rPr>
                        <a:t>8.5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 Narrow" panose="020B0606020202030204" pitchFamily="34" charset="0"/>
                        </a:rPr>
                        <a:t>23.87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 Narrow" panose="020B0606020202030204" pitchFamily="34" charset="0"/>
                        </a:rPr>
                        <a:t>12.58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 Narrow" panose="020B0606020202030204" pitchFamily="34" charset="0"/>
                        </a:rPr>
                        <a:t>7.78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96115342"/>
                  </a:ext>
                </a:extLst>
              </a:tr>
            </a:tbl>
          </a:graphicData>
        </a:graphic>
      </p:graphicFrame>
      <p:pic>
        <p:nvPicPr>
          <p:cNvPr id="6" name="Content Placeholder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2" y="1"/>
            <a:ext cx="2917998" cy="1090568"/>
          </a:xfrm>
          <a:prstGeom prst="rect">
            <a:avLst/>
          </a:prstGeom>
        </p:spPr>
      </p:pic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xmlns="" id="{CC1A35F1-442F-49BA-A91F-716120919C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0824479"/>
              </p:ext>
            </p:extLst>
          </p:nvPr>
        </p:nvGraphicFramePr>
        <p:xfrm>
          <a:off x="0" y="3862530"/>
          <a:ext cx="10611071" cy="2906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26775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863" y="151002"/>
            <a:ext cx="8596668" cy="1200558"/>
          </a:xfrm>
        </p:spPr>
        <p:txBody>
          <a:bodyPr>
            <a:normAutofit/>
          </a:bodyPr>
          <a:lstStyle/>
          <a:p>
            <a:r>
              <a:rPr lang="sr-Latn-ME" sz="3200" dirty="0"/>
              <a:t>RAZVOJ OIEE U CRNOJ GORI (</a:t>
            </a:r>
            <a:r>
              <a:rPr lang="en-US" sz="3200" dirty="0"/>
              <a:t>VJETROELEKTRANE</a:t>
            </a:r>
            <a:r>
              <a:rPr lang="sr-Latn-ME" sz="3200" dirty="0"/>
              <a:t>)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677863" y="1647261"/>
            <a:ext cx="8742974" cy="4963264"/>
          </a:xfrm>
        </p:spPr>
        <p:txBody>
          <a:bodyPr>
            <a:normAutofit/>
          </a:bodyPr>
          <a:lstStyle/>
          <a:p>
            <a:r>
              <a:rPr lang="sr-Latn-ME" sz="2800" dirty="0">
                <a:latin typeface="Arial Narrow" panose="020B0606020202030204" pitchFamily="34" charset="0"/>
              </a:rPr>
              <a:t>Vjetroelektrana Krnovo sa instalsanom snagom 72 MW startuje sa radom tokom 2017. godine</a:t>
            </a:r>
          </a:p>
          <a:p>
            <a:pPr marL="0" indent="0">
              <a:buNone/>
            </a:pPr>
            <a:endParaRPr lang="sr-Latn-ME" sz="2800" dirty="0">
              <a:latin typeface="Arial Narrow" panose="020B0606020202030204" pitchFamily="34" charset="0"/>
            </a:endParaRPr>
          </a:p>
          <a:p>
            <a:r>
              <a:rPr lang="sr-Latn-ME" sz="2800" dirty="0">
                <a:latin typeface="Arial Narrow" panose="020B0606020202030204" pitchFamily="34" charset="0"/>
              </a:rPr>
              <a:t>Očekuje se da Vjetroelektrana Možura sa instalsanom snagom 48 MW počne  sa radom tokom 2018. godine</a:t>
            </a:r>
          </a:p>
          <a:p>
            <a:pPr marL="0" indent="0">
              <a:buNone/>
            </a:pPr>
            <a:endParaRPr lang="sr-Latn-ME" sz="2800" dirty="0">
              <a:latin typeface="Arial Narrow" panose="020B0606020202030204" pitchFamily="34" charset="0"/>
            </a:endParaRPr>
          </a:p>
          <a:p>
            <a:r>
              <a:rPr lang="sr-Latn-ME" sz="2800" dirty="0">
                <a:latin typeface="Arial Narrow" panose="020B0606020202030204" pitchFamily="34" charset="0"/>
              </a:rPr>
              <a:t>Crna Gora bi sa ovim elektranama trebala da dobije oko 300 GWh na godišnjem nivou, 200 GWh iz Vjetroelektrane Krnovo a oko 98 GWh iz Vjetroelektrane Možura </a:t>
            </a:r>
          </a:p>
        </p:txBody>
      </p:sp>
      <p:pic>
        <p:nvPicPr>
          <p:cNvPr id="6" name="Content Placeholder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2" y="1"/>
            <a:ext cx="2917998" cy="109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941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1786" y="153777"/>
            <a:ext cx="8596668" cy="1101754"/>
          </a:xfrm>
        </p:spPr>
        <p:txBody>
          <a:bodyPr>
            <a:normAutofit/>
          </a:bodyPr>
          <a:lstStyle/>
          <a:p>
            <a:r>
              <a:rPr lang="sr-Latn-ME" sz="3200" dirty="0"/>
              <a:t>RAZVOJ OIEE U CRNOJ GORI</a:t>
            </a:r>
            <a:br>
              <a:rPr lang="sr-Latn-ME" sz="3200" dirty="0"/>
            </a:br>
            <a:r>
              <a:rPr lang="sr-Latn-ME" sz="3200" dirty="0"/>
              <a:t> (SOLARNE ELEKTRANE)</a:t>
            </a:r>
            <a:endParaRPr lang="en-US" sz="32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0132094"/>
              </p:ext>
            </p:extLst>
          </p:nvPr>
        </p:nvGraphicFramePr>
        <p:xfrm>
          <a:off x="551785" y="1353879"/>
          <a:ext cx="9003276" cy="4382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1638">
                  <a:extLst>
                    <a:ext uri="{9D8B030D-6E8A-4147-A177-3AD203B41FA5}">
                      <a16:colId xmlns:a16="http://schemas.microsoft.com/office/drawing/2014/main" xmlns="" val="2329933485"/>
                    </a:ext>
                  </a:extLst>
                </a:gridCol>
                <a:gridCol w="4501638">
                  <a:extLst>
                    <a:ext uri="{9D8B030D-6E8A-4147-A177-3AD203B41FA5}">
                      <a16:colId xmlns:a16="http://schemas.microsoft.com/office/drawing/2014/main" xmlns="" val="355957880"/>
                    </a:ext>
                  </a:extLst>
                </a:gridCol>
              </a:tblGrid>
              <a:tr h="2938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Arial Narrow" panose="020B0606020202030204" pitchFamily="34" charset="0"/>
                        </a:rPr>
                        <a:t>NAZIV ELEKTRANE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22" marR="7122" marT="7264" marB="3486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Arial Narrow" panose="020B0606020202030204" pitchFamily="34" charset="0"/>
                        </a:rPr>
                        <a:t>INSTALISANA SNAGA (</a:t>
                      </a:r>
                      <a:r>
                        <a:rPr lang="sr-Latn-ME" sz="1400" u="none" strike="noStrike" dirty="0">
                          <a:effectLst/>
                          <a:latin typeface="Arial Narrow" panose="020B0606020202030204" pitchFamily="34" charset="0"/>
                        </a:rPr>
                        <a:t>k</a:t>
                      </a:r>
                      <a:r>
                        <a:rPr lang="en-US" sz="1400" u="none" strike="noStrike" dirty="0">
                          <a:effectLst/>
                          <a:latin typeface="Arial Narrow" panose="020B0606020202030204" pitchFamily="34" charset="0"/>
                        </a:rPr>
                        <a:t>W)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22" marR="7122" marT="7264" marB="34866" anchor="ctr"/>
                </a:tc>
                <a:extLst>
                  <a:ext uri="{0D108BD9-81ED-4DB2-BD59-A6C34878D82A}">
                    <a16:rowId xmlns:a16="http://schemas.microsoft.com/office/drawing/2014/main" xmlns="" val="3078360708"/>
                  </a:ext>
                </a:extLst>
              </a:tr>
              <a:tr h="2259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Solarna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elektrana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„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Semir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“</a:t>
                      </a:r>
                      <a:endParaRPr lang="en-US" sz="1300" b="0" i="1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22" marR="7122" marT="7264" marB="3486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8.97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22" marR="7122" marT="7264" marB="34866" anchor="ctr"/>
                </a:tc>
                <a:extLst>
                  <a:ext uri="{0D108BD9-81ED-4DB2-BD59-A6C34878D82A}">
                    <a16:rowId xmlns:a16="http://schemas.microsoft.com/office/drawing/2014/main" xmlns="" val="495480898"/>
                  </a:ext>
                </a:extLst>
              </a:tr>
              <a:tr h="2259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Solarna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elektrana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„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Brod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“</a:t>
                      </a:r>
                      <a:endParaRPr lang="en-US" sz="1300" b="0" i="1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22" marR="7122" marT="7264" marB="3486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2.2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22" marR="7122" marT="7264" marB="34866" anchor="ctr"/>
                </a:tc>
                <a:extLst>
                  <a:ext uri="{0D108BD9-81ED-4DB2-BD59-A6C34878D82A}">
                    <a16:rowId xmlns:a16="http://schemas.microsoft.com/office/drawing/2014/main" xmlns="" val="948577426"/>
                  </a:ext>
                </a:extLst>
              </a:tr>
              <a:tr h="2259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Fotonaponska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elektrana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Andrijevica</a:t>
                      </a:r>
                      <a:endParaRPr lang="en-US" sz="1300" b="0" i="1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22" marR="7122" marT="7264" marB="3486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596.7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22" marR="7122" marT="7264" marB="34866" anchor="ctr"/>
                </a:tc>
                <a:extLst>
                  <a:ext uri="{0D108BD9-81ED-4DB2-BD59-A6C34878D82A}">
                    <a16:rowId xmlns:a16="http://schemas.microsoft.com/office/drawing/2014/main" xmlns="" val="1091179784"/>
                  </a:ext>
                </a:extLst>
              </a:tr>
              <a:tr h="2259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Fotonaponska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elektrana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„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Klenak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80 kW“</a:t>
                      </a:r>
                      <a:endParaRPr lang="en-US" sz="1300" b="0" i="1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22" marR="7122" marT="7264" marB="3486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83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22" marR="7122" marT="7264" marB="34866" anchor="ctr"/>
                </a:tc>
                <a:extLst>
                  <a:ext uri="{0D108BD9-81ED-4DB2-BD59-A6C34878D82A}">
                    <a16:rowId xmlns:a16="http://schemas.microsoft.com/office/drawing/2014/main" xmlns="" val="36992983"/>
                  </a:ext>
                </a:extLst>
              </a:tr>
              <a:tr h="244646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300" i="1" u="none" strike="noStrike" dirty="0">
                          <a:effectLst/>
                          <a:latin typeface="Arial Narrow" panose="020B0606020202030204" pitchFamily="34" charset="0"/>
                        </a:rPr>
                        <a:t>Solarna elektrana na krovu kuće u vlasništvu investitora</a:t>
                      </a:r>
                      <a:endParaRPr lang="sv-SE" sz="1300" b="0" i="1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22" marR="7122" marT="7264" marB="3486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9.7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22" marR="7122" marT="7264" marB="34866" anchor="ctr"/>
                </a:tc>
                <a:extLst>
                  <a:ext uri="{0D108BD9-81ED-4DB2-BD59-A6C34878D82A}">
                    <a16:rowId xmlns:a16="http://schemas.microsoft.com/office/drawing/2014/main" xmlns="" val="267353353"/>
                  </a:ext>
                </a:extLst>
              </a:tr>
              <a:tr h="2259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Solarna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elektrana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fudbalskog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Saveza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Crne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Gore </a:t>
                      </a:r>
                      <a:endParaRPr lang="en-US" sz="1300" b="0" i="1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22" marR="7122" marT="7264" marB="3486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31.2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22" marR="7122" marT="7264" marB="34866" anchor="ctr"/>
                </a:tc>
                <a:extLst>
                  <a:ext uri="{0D108BD9-81ED-4DB2-BD59-A6C34878D82A}">
                    <a16:rowId xmlns:a16="http://schemas.microsoft.com/office/drawing/2014/main" xmlns="" val="1469004822"/>
                  </a:ext>
                </a:extLst>
              </a:tr>
              <a:tr h="2259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Fotonaponska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elektrana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na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krovu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hala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„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Invicta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Bandići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“</a:t>
                      </a:r>
                      <a:endParaRPr lang="en-US" sz="1300" b="0" i="1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22" marR="7122" marT="7264" marB="3486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416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22" marR="7122" marT="7264" marB="34866" anchor="ctr"/>
                </a:tc>
                <a:extLst>
                  <a:ext uri="{0D108BD9-81ED-4DB2-BD59-A6C34878D82A}">
                    <a16:rowId xmlns:a16="http://schemas.microsoft.com/office/drawing/2014/main" xmlns="" val="3477858173"/>
                  </a:ext>
                </a:extLst>
              </a:tr>
              <a:tr h="2259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Solarna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elektrana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„Hotel Hilton“</a:t>
                      </a:r>
                      <a:endParaRPr lang="en-US" sz="1300" b="0" i="1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22" marR="7122" marT="7264" marB="3486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165.26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22" marR="7122" marT="7264" marB="34866" anchor="ctr"/>
                </a:tc>
                <a:extLst>
                  <a:ext uri="{0D108BD9-81ED-4DB2-BD59-A6C34878D82A}">
                    <a16:rowId xmlns:a16="http://schemas.microsoft.com/office/drawing/2014/main" xmlns="" val="2670596694"/>
                  </a:ext>
                </a:extLst>
              </a:tr>
              <a:tr h="2259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Fotonaponska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elektrana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„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Intours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“</a:t>
                      </a:r>
                      <a:endParaRPr lang="en-US" sz="1300" b="0" i="1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22" marR="7122" marT="7264" marB="3486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80.396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22" marR="7122" marT="7264" marB="34866" anchor="ctr"/>
                </a:tc>
                <a:extLst>
                  <a:ext uri="{0D108BD9-81ED-4DB2-BD59-A6C34878D82A}">
                    <a16:rowId xmlns:a16="http://schemas.microsoft.com/office/drawing/2014/main" xmlns="" val="500838913"/>
                  </a:ext>
                </a:extLst>
              </a:tr>
              <a:tr h="22599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i="1" u="none" strike="noStrike" dirty="0">
                          <a:effectLst/>
                          <a:latin typeface="Arial Narrow" panose="020B0606020202030204" pitchFamily="34" charset="0"/>
                        </a:rPr>
                        <a:t>Solarna elektrana na krovu farme kokošaka u Martinićima</a:t>
                      </a:r>
                      <a:endParaRPr lang="pl-PL" sz="1300" b="0" i="1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22" marR="7122" marT="7264" marB="3486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996.5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22" marR="7122" marT="7264" marB="34866" anchor="ctr"/>
                </a:tc>
                <a:extLst>
                  <a:ext uri="{0D108BD9-81ED-4DB2-BD59-A6C34878D82A}">
                    <a16:rowId xmlns:a16="http://schemas.microsoft.com/office/drawing/2014/main" xmlns="" val="2881681705"/>
                  </a:ext>
                </a:extLst>
              </a:tr>
              <a:tr h="2259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Mala 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solarna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elektrana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na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krovu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Eko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zgrade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UN-a</a:t>
                      </a:r>
                      <a:endParaRPr lang="en-US" sz="1300" b="0" i="1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22" marR="7122" marT="7264" marB="3486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80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22" marR="7122" marT="7264" marB="34866" anchor="ctr"/>
                </a:tc>
                <a:extLst>
                  <a:ext uri="{0D108BD9-81ED-4DB2-BD59-A6C34878D82A}">
                    <a16:rowId xmlns:a16="http://schemas.microsoft.com/office/drawing/2014/main" xmlns="" val="3920991546"/>
                  </a:ext>
                </a:extLst>
              </a:tr>
              <a:tr h="2259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Krovni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fotonaponski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sistem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„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Aliance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d.o.o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“</a:t>
                      </a:r>
                      <a:endParaRPr lang="en-US" sz="1300" b="0" i="1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22" marR="7122" marT="7264" marB="3486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202.8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22" marR="7122" marT="7264" marB="34866" anchor="ctr"/>
                </a:tc>
                <a:extLst>
                  <a:ext uri="{0D108BD9-81ED-4DB2-BD59-A6C34878D82A}">
                    <a16:rowId xmlns:a16="http://schemas.microsoft.com/office/drawing/2014/main" xmlns="" val="1774737333"/>
                  </a:ext>
                </a:extLst>
              </a:tr>
              <a:tr h="2293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Krovna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fotonaponska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elektrana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„BAR-KOD“ 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na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krovu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upravne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zgrade</a:t>
                      </a:r>
                      <a:endParaRPr lang="en-US" sz="1300" b="0" i="1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22" marR="7122" marT="7264" marB="3486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566.8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22" marR="7122" marT="7264" marB="34866" anchor="ctr"/>
                </a:tc>
                <a:extLst>
                  <a:ext uri="{0D108BD9-81ED-4DB2-BD59-A6C34878D82A}">
                    <a16:rowId xmlns:a16="http://schemas.microsoft.com/office/drawing/2014/main" xmlns="" val="1365633796"/>
                  </a:ext>
                </a:extLst>
              </a:tr>
              <a:tr h="2259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Fotonaponska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elektrana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„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Titex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“ doo</a:t>
                      </a:r>
                      <a:endParaRPr lang="en-US" sz="1300" b="0" i="1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22" marR="7122" marT="7264" marB="3486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999.78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22" marR="7122" marT="7264" marB="34866" anchor="ctr"/>
                </a:tc>
                <a:extLst>
                  <a:ext uri="{0D108BD9-81ED-4DB2-BD59-A6C34878D82A}">
                    <a16:rowId xmlns:a16="http://schemas.microsoft.com/office/drawing/2014/main" xmlns="" val="2802642857"/>
                  </a:ext>
                </a:extLst>
              </a:tr>
              <a:tr h="2259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Fotonaponska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elektrana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„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Titex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“ doo</a:t>
                      </a:r>
                      <a:endParaRPr lang="en-US" sz="1300" b="0" i="1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22" marR="7122" marT="7264" marB="3486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999.47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22" marR="7122" marT="7264" marB="34866" anchor="ctr"/>
                </a:tc>
                <a:extLst>
                  <a:ext uri="{0D108BD9-81ED-4DB2-BD59-A6C34878D82A}">
                    <a16:rowId xmlns:a16="http://schemas.microsoft.com/office/drawing/2014/main" xmlns="" val="2649601391"/>
                  </a:ext>
                </a:extLst>
              </a:tr>
              <a:tr h="2259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Fotonaponska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elektrana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„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Titex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1“ doo</a:t>
                      </a:r>
                      <a:endParaRPr lang="en-US" sz="1300" b="0" i="1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22" marR="7122" marT="7264" marB="3486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406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22" marR="7122" marT="7264" marB="34866" anchor="ctr"/>
                </a:tc>
                <a:extLst>
                  <a:ext uri="{0D108BD9-81ED-4DB2-BD59-A6C34878D82A}">
                    <a16:rowId xmlns:a16="http://schemas.microsoft.com/office/drawing/2014/main" xmlns="" val="83359219"/>
                  </a:ext>
                </a:extLst>
              </a:tr>
              <a:tr h="2259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Fotonaponska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elektrana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 „</a:t>
                      </a:r>
                      <a:r>
                        <a:rPr lang="en-US" sz="1300" i="1" u="none" strike="noStrike" dirty="0" err="1">
                          <a:effectLst/>
                          <a:latin typeface="Arial Narrow" panose="020B0606020202030204" pitchFamily="34" charset="0"/>
                        </a:rPr>
                        <a:t>Titex</a:t>
                      </a:r>
                      <a:r>
                        <a:rPr lang="en-US" sz="1300" i="1" u="none" strike="noStrike" dirty="0">
                          <a:effectLst/>
                          <a:latin typeface="Arial Narrow" panose="020B0606020202030204" pitchFamily="34" charset="0"/>
                        </a:rPr>
                        <a:t>“ doo</a:t>
                      </a:r>
                      <a:endParaRPr lang="en-US" sz="1300" b="0" i="1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22" marR="7122" marT="7264" marB="3486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457.47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22" marR="7122" marT="7264" marB="34866" anchor="ctr"/>
                </a:tc>
                <a:extLst>
                  <a:ext uri="{0D108BD9-81ED-4DB2-BD59-A6C34878D82A}">
                    <a16:rowId xmlns:a16="http://schemas.microsoft.com/office/drawing/2014/main" xmlns="" val="3350634913"/>
                  </a:ext>
                </a:extLst>
              </a:tr>
            </a:tbl>
          </a:graphicData>
        </a:graphic>
      </p:graphicFrame>
      <p:pic>
        <p:nvPicPr>
          <p:cNvPr id="6" name="Content Placeholder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2" y="1"/>
            <a:ext cx="2917998" cy="109056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51785" y="5834688"/>
            <a:ext cx="94395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</a:pPr>
            <a:r>
              <a:rPr lang="sr-Latn-ME" sz="2000" dirty="0">
                <a:latin typeface="Arial Narrow" panose="020B0606020202030204" pitchFamily="34" charset="0"/>
              </a:rPr>
              <a:t>Ukupna instalisana snaga ovih elektrana je 6,1 MW a očekivana godišnja proizvodnja je oko 10 GWh</a:t>
            </a:r>
          </a:p>
        </p:txBody>
      </p:sp>
    </p:spTree>
    <p:extLst>
      <p:ext uri="{BB962C8B-B14F-4D97-AF65-F5344CB8AC3E}">
        <p14:creationId xmlns:p14="http://schemas.microsoft.com/office/powerpoint/2010/main" val="1221743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3785" y="171975"/>
            <a:ext cx="8596668" cy="746620"/>
          </a:xfrm>
        </p:spPr>
        <p:txBody>
          <a:bodyPr>
            <a:normAutofit/>
          </a:bodyPr>
          <a:lstStyle/>
          <a:p>
            <a:r>
              <a:rPr lang="sr-Latn-ME" sz="3200" dirty="0"/>
              <a:t>RAZVOJ OIEE U CRNOJ GORI</a:t>
            </a:r>
            <a:endParaRPr lang="en-US" sz="3200" dirty="0"/>
          </a:p>
        </p:txBody>
      </p:sp>
      <p:pic>
        <p:nvPicPr>
          <p:cNvPr id="6" name="Content Placeholder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2" y="1"/>
            <a:ext cx="2917998" cy="10905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84064" y="1535474"/>
            <a:ext cx="8863766" cy="893139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 Narrow" panose="020B0606020202030204" pitchFamily="34" charset="0"/>
              </a:rPr>
              <a:t>Od 2014</a:t>
            </a:r>
            <a:r>
              <a:rPr lang="sr-Latn-ME" sz="2400" dirty="0">
                <a:latin typeface="Arial Narrow" panose="020B0606020202030204" pitchFamily="34" charset="0"/>
              </a:rPr>
              <a:t>.</a:t>
            </a:r>
            <a:r>
              <a:rPr lang="en-US" sz="2400" dirty="0">
                <a:latin typeface="Arial Narrow" panose="020B0606020202030204" pitchFamily="34" charset="0"/>
              </a:rPr>
              <a:t> do 2020</a:t>
            </a:r>
            <a:r>
              <a:rPr lang="sr-Latn-ME" sz="2400" dirty="0">
                <a:latin typeface="Arial Narrow" panose="020B0606020202030204" pitchFamily="34" charset="0"/>
              </a:rPr>
              <a:t>.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planirana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je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izgradnja</a:t>
            </a:r>
            <a:r>
              <a:rPr lang="sr-Latn-ME" sz="2400" dirty="0">
                <a:latin typeface="Arial Narrow" panose="020B0606020202030204" pitchFamily="34" charset="0"/>
              </a:rPr>
              <a:t> OIEE-e </a:t>
            </a:r>
            <a:r>
              <a:rPr lang="en-US" sz="2400" dirty="0" err="1">
                <a:latin typeface="Arial Narrow" panose="020B0606020202030204" pitchFamily="34" charset="0"/>
              </a:rPr>
              <a:t>ukupne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instalisane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snage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sr-Latn-ME" sz="2400" dirty="0">
                <a:latin typeface="Arial Narrow" panose="020B0606020202030204" pitchFamily="34" charset="0"/>
              </a:rPr>
              <a:t>oko </a:t>
            </a:r>
            <a:r>
              <a:rPr lang="en-US" sz="2400" dirty="0">
                <a:latin typeface="Arial Narrow" panose="020B0606020202030204" pitchFamily="34" charset="0"/>
              </a:rPr>
              <a:t>200 MW</a:t>
            </a:r>
          </a:p>
          <a:p>
            <a:pPr marL="0" indent="0">
              <a:buNone/>
            </a:pPr>
            <a:endParaRPr lang="sr-Latn-ME" dirty="0"/>
          </a:p>
          <a:p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693181"/>
              </p:ext>
            </p:extLst>
          </p:nvPr>
        </p:nvGraphicFramePr>
        <p:xfrm>
          <a:off x="142612" y="2600587"/>
          <a:ext cx="9513115" cy="4110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999531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1094</TotalTime>
  <Words>1834</Words>
  <Application>Microsoft Office PowerPoint</Application>
  <PresentationFormat>Widescreen</PresentationFormat>
  <Paragraphs>450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Arial Narrow</vt:lpstr>
      <vt:lpstr>Calibri</vt:lpstr>
      <vt:lpstr>Trebuchet MS</vt:lpstr>
      <vt:lpstr>Wingdings 3</vt:lpstr>
      <vt:lpstr>Facet</vt:lpstr>
      <vt:lpstr>CRNOGORSKI KOMITET MEĐUNARODNOG VIJEĆA ZA VELIKE ELEKTRIČNE MREŽE - CIGRE</vt:lpstr>
      <vt:lpstr>OBNOVLJIVI IZVORI ELEKTRIČNE ENERGIJE U EVROPI   </vt:lpstr>
      <vt:lpstr>OBNOVLJIVI IZVORI ELEKTRIČNE ENERGIJE U EVROPI   </vt:lpstr>
      <vt:lpstr>VJETROELEKTRANE U EVROPI   </vt:lpstr>
      <vt:lpstr>OIEE U NJEMAČKOJ </vt:lpstr>
      <vt:lpstr>RAZVOJ OIEE U CRNOJ GORI (MHE)</vt:lpstr>
      <vt:lpstr>RAZVOJ OIEE U CRNOJ GORI (VJETROELEKTRANE)</vt:lpstr>
      <vt:lpstr>RAZVOJ OIEE U CRNOJ GORI  (SOLARNE ELEKTRANE)</vt:lpstr>
      <vt:lpstr>RAZVOJ OIEE U CRNOJ GORI</vt:lpstr>
      <vt:lpstr>PRORAČUN NAKNADE ZA OIEE</vt:lpstr>
      <vt:lpstr>PRORAČUN NAKNADE ZA OIEE</vt:lpstr>
      <vt:lpstr>PRORAČUN NAKNADE ZA OIEE</vt:lpstr>
      <vt:lpstr>PRORAČUN NAKNADE ZA OIEE ZA 2016</vt:lpstr>
      <vt:lpstr>PRORAČUN NAKNADE ZA OIEE ZA 2017</vt:lpstr>
      <vt:lpstr>PRORAČUN NAKNADE ZA OIEE ZA 2018</vt:lpstr>
      <vt:lpstr>PRORAČUN NAKNADE ZA OIEE ZA 2019</vt:lpstr>
      <vt:lpstr>PRORAČUN NAKNADE ZA OIEE ZA 2020 i 2021</vt:lpstr>
      <vt:lpstr>UTICAJ OIEE NA POSKUPLJENJE RAČUNA</vt:lpstr>
      <vt:lpstr>UTICAJ OIEE NA POSKUPLJENJE RAČUNA</vt:lpstr>
      <vt:lpstr>UČEŠĆE OIEE U POTROŠNJI CRNE GORE</vt:lpstr>
      <vt:lpstr>PREDNOSTI PROIZVODNJE IZ OIEE</vt:lpstr>
      <vt:lpstr>ZAKLJUČAK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pavle.grbovic@outlook.com</dc:creator>
  <cp:lastModifiedBy>Arsenije Malikovic</cp:lastModifiedBy>
  <cp:revision>84</cp:revision>
  <dcterms:created xsi:type="dcterms:W3CDTF">2017-04-24T10:33:18Z</dcterms:created>
  <dcterms:modified xsi:type="dcterms:W3CDTF">2017-05-08T02:14:23Z</dcterms:modified>
</cp:coreProperties>
</file>