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3" r:id="rId8"/>
    <p:sldId id="272" r:id="rId9"/>
    <p:sldId id="271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9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15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12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89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9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6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E48B0E-F7AB-48F2-9B8B-E9B005C26F72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854A49-7432-4B2F-8E5C-4AF989A81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05" y="-114300"/>
            <a:ext cx="4136746" cy="1378915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5" y="-21633"/>
            <a:ext cx="2142170" cy="13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8" y="-21633"/>
            <a:ext cx="1735810" cy="1286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4255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 Živković, dipl.el.ing</a:t>
            </a:r>
            <a:r>
              <a:rPr lang="en-US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Crnogorski Elektroprenosni Sistem (CGES)</a:t>
            </a:r>
            <a:endParaRPr lang="en-US" b="1" dirty="0" smtClean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marko.zivkovic@cges.me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3439" y="3991881"/>
            <a:ext cx="5372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Jadranka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Radović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Gore -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Elektrotehnički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jradovic@ac.me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3439" y="27915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Stevan</a:t>
            </a:r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Živković, dipl.el.ing</a:t>
            </a:r>
            <a:r>
              <a:rPr lang="en-US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Crnogorski Elektro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distributivni</a:t>
            </a:r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Sistem (CE</a:t>
            </a:r>
            <a:r>
              <a:rPr lang="en-US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S)</a:t>
            </a:r>
            <a:endParaRPr lang="en-US" dirty="0" smtClean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stevan</a:t>
            </a:r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@</a:t>
            </a:r>
            <a:r>
              <a:rPr lang="en-US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t-com</a:t>
            </a:r>
            <a:r>
              <a:rPr lang="hr-HR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.me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51" y="0"/>
            <a:ext cx="2686727" cy="1264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099" y="1551030"/>
            <a:ext cx="1211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28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IMPLEMENTACIJA PROJEKTA PRIPREME OBJEKATA CGES-a ZA UKLjUČENJE U NOVI SCADA/EMS SISTEM</a:t>
            </a:r>
            <a:endParaRPr lang="en-US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262"/>
            <a:ext cx="7134225" cy="30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363" y="8813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OMKS ormar</a:t>
            </a:r>
            <a:endParaRPr lang="en-US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sr-Latn-RS" i="1" dirty="0"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sr-Latn-RS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OMKS ormari su dio postojećeg SCADA sistema u NDCu. U sklopu </a:t>
            </a:r>
            <a:r>
              <a:rPr lang="sr-Latn-RS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projekta </a:t>
            </a:r>
            <a:r>
              <a:rPr lang="sr-Latn-RS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isporučena su dva OMKS ormara i to u TS </a:t>
            </a:r>
            <a:r>
              <a:rPr lang="sr-Latn-RS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Pg </a:t>
            </a:r>
            <a:r>
              <a:rPr lang="sr-Latn-RS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i TS </a:t>
            </a:r>
            <a:r>
              <a:rPr lang="sr-Latn-RS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Pg </a:t>
            </a:r>
            <a:r>
              <a:rPr lang="sr-Latn-RS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sr-Latn-RS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9176" y="1010378"/>
            <a:ext cx="261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SOFTVERSKI </a:t>
            </a:r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PAKETI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4931" y="15398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objektno orijentisani model podataka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grafički alat za on-line test i simulaciju logičkih funkcija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dijagnostički i on-line monitoring alat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RS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daljinsko konfigurisanje i dijagnostika preko TCP/IP kanala</a:t>
            </a:r>
            <a:endParaRPr lang="en-US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363" y="2494005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Tollbox – osnove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2931" y="6471917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Signal Listom (SL)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9" name="Picture 3" descr="Grupni Sign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695836"/>
            <a:ext cx="8653708" cy="20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3305" y="29876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Parametrizacija i definisanje potrebnih signala bazirali smo na tipičnoj Signal listi u excel fajlu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362" y="3772506"/>
            <a:ext cx="11819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„Naziv signala, Polje, Uređaj IED sa koga stiže signal, Naponski Nivo, Trafo Stanica, Adresa signala i sl.“ Tu takođe definišemo Grupne signale, i one koji idu direktno ka nadređenom centru. Dakle vrši se selekcija signala koji idu lokalno i ka nadređenim centrima, a shodno zahtijevima Operatera.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0203" y="1653659"/>
            <a:ext cx="196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Wincc </a:t>
            </a:r>
            <a:r>
              <a:rPr lang="hr-HR" b="1" dirty="0">
                <a:latin typeface="Arial" panose="020B0604020202020204" pitchFamily="34" charset="0"/>
                <a:ea typeface="Times New Roman" panose="02020603050405020304" pitchFamily="18" charset="0"/>
              </a:rPr>
              <a:t>– Osnove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650"/>
            <a:ext cx="5602778" cy="48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4390" y="283487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Jednopolne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sheme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crtanje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Tagovanje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signala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komande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statusi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mjerenja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Dinami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čko bojanje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Alarmi(granice opomene)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Dugmići/Botuni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Mjerenja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Preklopke Lok/Daljinski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Administriranje/Def operatera</a:t>
            </a:r>
          </a:p>
          <a:p>
            <a:pPr marL="285750" indent="-285750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Pregled komunikacije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pic>
        <p:nvPicPr>
          <p:cNvPr id="6146" name="Picture 2" descr="Te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1713"/>
            <a:ext cx="5426221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64390" y="1487251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tester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služi za provjeru saobraćaja po 104 protokolu.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6375" y="2101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odesiti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adresu računara na kojem pokrećemo aplikaciju da bude kao za NDC ili RDC.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4390" y="2834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kartici Settings postaviti adresu 104 porta kojeg želimo da testiramo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4390" y="36062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provjeru signala potrebno je ući na windows-&gt; Frame interpreter.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4390" y="43469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Testiranje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komandi se vrši na sledeći način - U polju Send Commands podešavamo sledeća polja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TI 45 – single command, 46 – double command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Value : on, off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Infoaddr – potrebno je upisati adresu onog signala da testiramo (npr. Komanda prekidačem u  TS NK1). Kad to podesimo kliknemo na send command.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6460" y="1585332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IEC Tester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925" y="603025"/>
            <a:ext cx="311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Tipični </a:t>
            </a:r>
            <a:r>
              <a:rPr lang="hr-HR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??!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8762" y="1064683"/>
            <a:ext cx="8782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Komunikacioni problemi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Bilo je potrebno provjeriti(pingovanjem) da li su svi potrebni IEDovi i uređaji vidljivi na našim Testerima. Imali smo dvije moguće veze. Optičke i ethernet kablovima.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Usklađivanje sa postojećim/Lokalnim SCADA sistemima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Paralelno su praćeni signali i ka našem NDC centru i oni koji stižu lokalno na postojeću skadu.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konfiguracija na Relejima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 koordinaciji sa Službom za Zaštitu CGESa, često je bilo potrebno spuštati nove konfiguracije na postojeće releje.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Hardverski problemi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često se dešavalo da je bilo grešaka u žičanim vezama ili ožičenjima automata ili releja.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Žičenja mjernih pretvarača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bilo je potrebno pažljivo ožičiti MP koji indiciraju Napon baterija, tj. TS.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Parametrizacija GSM modula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p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otrebno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ubaciti parametre, tj definisati siglane zaštita koji su hitni i za slanje dežurnom osoblju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CGESa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Tagovanje u Wincc-u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često je bilo problema da određeni signali nisu tagovani na jednopolnim šemama. U tom slučaju imali bi smo prazno, zamrznuto ili nevalidno mjerenje ili status na jednopolnoj shemi.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Uskljađivanje svih signala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Tokom cijelog procesa testiranja signala praćene su sve bitne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tačke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komunikacionom sistemu i usklađivanje. Š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relej šalje, pa šta prima AK3, pa koje signale on šalje gdje treba i njihovo finalno pristizanje u nadređene simulirane Centar  Upravljanja NDC/RDC/EPCG.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386" y="1064683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2054988"/>
            <a:ext cx="11315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Projektom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Pripreme objekata CGESa za uključene u novi SCADA/EMS sistem izvršeni su svi neophodni pripremni radovi u našim objektima za uključenje u Novi SCADA/EMS Sistem.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projekat bice nastavljen sledecim projektom CGESa, a to je Novi SCADA/EMS sistem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GS </a:t>
            </a:r>
            <a:r>
              <a:rPr lang="hr-HR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 spremni i parametrizovani na nivou svakog lokalnog AK3 RTUa, koji su ugrađeni u svim objektima CGESa. 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20" y="0"/>
            <a:ext cx="5829300" cy="6878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7030" y="2242844"/>
            <a:ext cx="6033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en-US" sz="54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HVALA NA PAŽNJI </a:t>
            </a:r>
            <a:endParaRPr lang="en-US" sz="4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928760"/>
            <a:ext cx="5065749" cy="1688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80" y="19392"/>
            <a:ext cx="2314575" cy="1089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61" y="1004425"/>
            <a:ext cx="1965540" cy="1456480"/>
          </a:xfrm>
          <a:prstGeom prst="rect">
            <a:avLst/>
          </a:prstGeom>
        </p:spPr>
      </p:pic>
      <p:pic>
        <p:nvPicPr>
          <p:cNvPr id="9" name="Picture 8" descr="logo CG KO CIG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7" y="-1939"/>
            <a:ext cx="1752600" cy="111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7" y="53492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Marko Živković, dipl.el.ing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Crnogorski Elektroprenosni Sistem (CGES)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marko.zivkovic@cges.me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355" y="-3320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Stevan</a:t>
            </a:r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Živković, dipl.el.ing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Crnogorski Elektro</a:t>
            </a:r>
            <a:r>
              <a:rPr lang="en-US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distributivni</a:t>
            </a:r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Sistem (CE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S)</a:t>
            </a:r>
            <a:endParaRPr lang="en-US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stevan</a:t>
            </a:r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@</a:t>
            </a:r>
            <a:r>
              <a:rPr lang="en-US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t-com</a:t>
            </a:r>
            <a:r>
              <a:rPr lang="hr-HR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.me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8668" y="1065775"/>
            <a:ext cx="5372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Jadranka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Radović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Gore -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Elektrotehnički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Fakultet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jradovic@ac.me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63" y="388023"/>
            <a:ext cx="2385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</a:rPr>
              <a:t>UVOD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383" y="1373646"/>
            <a:ext cx="6186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Projekat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trajao od kraja 2015. , do aprila 2017.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383" y="181182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teritoriji cijele Crne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383" y="22500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NDCu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opremljena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laboratorija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testnim RTU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ormarom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svim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tipičnim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hardverom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kacionim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vezama sa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 RTU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ovima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405" y="3352962"/>
            <a:ext cx="657429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Prezentova</a:t>
            </a:r>
            <a:r>
              <a:rPr lang="sr-Latn-ME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</a:t>
            </a:r>
            <a:endParaRPr lang="sr-Latn-ME" sz="2000" b="1" i="1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ME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Neke stavke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Ugovora </a:t>
            </a:r>
          </a:p>
          <a:p>
            <a:pPr marL="285750" indent="-285750" algn="just">
              <a:buFontTx/>
              <a:buChar char="-"/>
            </a:pP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Hardver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tipičnog RTU ormara,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osvrt na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Softverske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pakete za parametrizaciju (Toolbox i Wincc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pakete za 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simulaciju i testiranje (IED Browser i IEC Tester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Najčešće probleme, tokom implementacije </a:t>
            </a:r>
          </a:p>
          <a:p>
            <a:pPr algn="just"/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Mogućnosti </a:t>
            </a:r>
            <a:r>
              <a:rPr lang="sr-Latn-ME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dalje nadogradnje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14" y="1064683"/>
            <a:ext cx="4824917" cy="57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704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U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okviru nadležnosti upravljanja sistemom nalaze se i postrojenja u sklopu proizvodnih objekata – elektrana, koje pridaju Elektroprivredi Crne Gore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8131" y="193229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Nadzor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upravljanje se vrši iz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NDCa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Podgorici, a u toku je i uspostavljanje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RDCa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redudantnim funkcijama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4" y="326843"/>
            <a:ext cx="2385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smtClean="0">
                <a:solidFill>
                  <a:srgbClr val="7030A0"/>
                </a:solidFill>
              </a:rPr>
              <a:t>UVOD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4" y="25997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Postojeću SCADAu čine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stanični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RTUovi,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koji su žičanim putem povezani sa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elementima TS i 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putem protokola komuniciraju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sistemom u NDC-u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0709" y="3446237"/>
            <a:ext cx="6965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Priprema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objekata, definisana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 Tenderom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predstavlja prvu etapu  projekta implementacije novog SCADA i EMS sistema u redudantnoj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konfiguraciji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498732"/>
            <a:ext cx="641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Novi sistem u potpunosti je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baziran na protokolu IEC 60870-5-104,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centrima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upravljanja. Na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nivou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TS komunkacija je protokolom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IEC 61850 gdje god je to moguće.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0709" y="5345237"/>
            <a:ext cx="7371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TS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CGES-a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 djelimično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rekonstruisana u dijelu zaštita i upravljanja,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 je Projektom bio obuhvaćen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prenos informacija iz postrojenja sa „starom“, elektromehaničkom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opremom - vezivanje je </a:t>
            </a:r>
            <a:r>
              <a:rPr lang="sr-Latn-R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žičanim </a:t>
            </a:r>
            <a:r>
              <a:rPr lang="sr-Latn-RS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putem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1" y="1607584"/>
            <a:ext cx="1191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Projekat je obuhvato: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projektovanje, izradu, isporuku, montažu, povezivanje, testiranje i puštanje u rad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ormara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(ODU) iz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NDC/RDCa,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kao i isporuku HMI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SCADA softverom u objektima koji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nisu imali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lokalnu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SCADAu. Izvedeno je i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testiranje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komplet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 iz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NDC/RDCa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isporuka rezervnih djelova, svih neophodnih softverskih alata za konfiguraciju sistema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kao i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projekat održavanja.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908"/>
            <a:ext cx="2524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sr-Latn-ME" sz="3200" b="1" i="1" dirty="0" smtClean="0">
                <a:solidFill>
                  <a:srgbClr val="7030A0"/>
                </a:solidFill>
              </a:rPr>
              <a:t>O UGOVORU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500745"/>
            <a:ext cx="5991225" cy="43572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392" y="2905060"/>
            <a:ext cx="607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Svi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ODU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opremljeni RTU – model: Siemens SICAM AK3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392" y="3494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Telekomunikacioni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 CGES-a  zasniva se na OPGW i podzemnim optičkim kablovima i SDH/PDH multiplekserima.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538" y="45965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Na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nivou objekta, povezivanje RTU-a i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sviča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će se obavljati preko optičkih i električnih Ethernet interfejsa.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2" y="5468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U </a:t>
            </a:r>
            <a:r>
              <a:rPr lang="sr-Latn-R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zavisnosti od stepena opremljenosti </a:t>
            </a:r>
            <a:r>
              <a:rPr lang="sr-Latn-R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mikropr. jedinicama, podjelili smo Objekte po određenim grupama.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38965"/>
            <a:ext cx="470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just">
              <a:spcBef>
                <a:spcPts val="0"/>
              </a:spcBef>
              <a:spcAft>
                <a:spcPts val="0"/>
              </a:spcAft>
            </a:pPr>
            <a:r>
              <a:rPr lang="hr-HR" sz="32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 implementacije </a:t>
            </a:r>
            <a:endParaRPr lang="en-US" sz="3200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2027" y="1995311"/>
            <a:ext cx="7353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Izvo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 - da prezentuje: osoblje,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njihove funkcije i odgovornost za svaku fazu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realizacije. </a:t>
            </a:r>
          </a:p>
          <a:p>
            <a:pPr algn="just"/>
            <a:endParaRPr lang="hr-HR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Specijalna oprema sadrži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Opremu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alate za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podešavanje,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rukovanje i održavanje sistema zaštite i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</a:p>
          <a:p>
            <a:pPr marL="285750" indent="-285750" algn="just">
              <a:buFontTx/>
              <a:buChar char="-"/>
            </a:pP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Tri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primjerka instalacionog diska sa softverima potrebnim za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konfigurisanje,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puštanje u rad, testiranje, praćenje rada, provjeru komunikacije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sl.,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 najmanje tri korisničke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licence</a:t>
            </a: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Ispitne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utikače i kablove, kao i svu opremu neophodnu za realizaciju svih 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aktivnosti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" y="1995311"/>
            <a:ext cx="4283075" cy="42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1762" y="1169118"/>
            <a:ext cx="8824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ORMAR </a:t>
            </a:r>
            <a:r>
              <a:rPr lang="hr-HR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DALJINSKOG UPRAVLJANJA / RTU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2692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19“ slobodnostojeći ormari za unutrašnju montažu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376" y="2012081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800mm x 2200mm x 600mm (ŠxVxD)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22654" y="1605988"/>
            <a:ext cx="2635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(Primjer: TS 110/35kV Danilovgrad) 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289" y="2486136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Sastav ormara / hardver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040134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A101 : RTU (SICAM AK3)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B101, B102 : Termostat, Hidrostat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E101 : Rasvjeta ormara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E111 : Priključna letva, 7 utičnica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F101-F206 : Automatski prekidači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G101, G102 : Mini UPS, Mini baterija (Za napajanje GSM modula)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K101-K102 : Pomoćno releji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K401 : Relej za nadzor napona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P401 : DC pretvarač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S101, S102 : Krajnja sklopka, preklopa Lok./Dalj.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R101 : Grijač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Y101 : Ethernet svič (RSG2100NC)</a:t>
            </a:r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hr-HR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Y111 : GSM modul</a:t>
            </a:r>
            <a:endParaRPr lang="en-US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lika 01 ormar she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96" y="1855617"/>
            <a:ext cx="6044404" cy="50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97" y="-59375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pic>
        <p:nvPicPr>
          <p:cNvPr id="2051" name="Picture 3" descr="IMG_00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71" y="2185299"/>
            <a:ext cx="3269958" cy="24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2505" y="4634910"/>
            <a:ext cx="3397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RTU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Sicam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AK3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6149" y="1179037"/>
            <a:ext cx="5598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Remote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Terminal Unit -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RTU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984" y="1755049"/>
            <a:ext cx="773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RTU je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rekovskog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tipa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dizajnirana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jednostavnu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montažu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modula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0129" y="2185299"/>
            <a:ext cx="55328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Robusno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metalno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kućište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smanjenje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mag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Smetnji</a:t>
            </a:r>
            <a:endParaRPr lang="sr-Latn-ME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LED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svim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modulima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indikaciju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aktivnosti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indikaciju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greške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sr-Latn-ME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Monitoring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promjena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stanja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kreiranje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signala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i sl.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sr-Latn-ME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osjeduje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dovoljan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r-Latn-ME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om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interfejsa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podržava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vezu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najmanje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nadređenih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centara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protokolu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IEC 60870-5-104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sr-Latn-ME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Sinhronizacija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vremena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preko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IEC 60870-5-104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lokalnog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GPS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sr-Latn-ME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sr-Latn-ME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Mogućnost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zamjene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pojedinačnih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ulazno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izlaznih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modula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bez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prekida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ostatka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</a:t>
            </a:r>
            <a:endParaRPr lang="en-US" sz="1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0171" y="5009749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Najvažniji</a:t>
            </a:r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protokoli</a:t>
            </a:r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koje</a:t>
            </a:r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podržava</a:t>
            </a:r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RTU AK3: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IEC 60870-5-101 		Master/Slave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IEC 60870-5-103 		Master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IEC 60870-5-104 		Master/Slave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IEC 61131-3			Master/Slave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MODBUS RTU </a:t>
            </a:r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TCP 	Master/Slave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SPA 				Master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IEC 61850 			Client/Server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	NEO 				Master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1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3" name="Picture 5" descr="IMG_01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4" y="1840758"/>
            <a:ext cx="3095448" cy="5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6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6490" y="1064683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Preklopka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„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Lokalno-daljinski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73" y="1364039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Mjerni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pretvarač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napona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(MPU)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53" y="17507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mjerenje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napona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baterije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baterija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trafostanice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Ul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napon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je 110 VDC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220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VDC.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Izlazni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signal je u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opsegu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od 0-10 mA,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linearne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karakteristike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uz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mogućnost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preopterećenja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20%.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701" y="1016266"/>
            <a:ext cx="3543300" cy="58600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1773" y="2964655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Mrežni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svič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ethernet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switch)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1" y="3455478"/>
            <a:ext cx="4185287" cy="13209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79171" y="3455478"/>
            <a:ext cx="3925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mogućava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povezivanje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RTU-a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procesnu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mrežu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(IEC 61850) 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TS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povezivanje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HMI,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kao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pojedinačnih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upravljačkih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zaštitnih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uređaja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(IED)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8593" y="4776459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GSM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Modul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3" y="4743221"/>
            <a:ext cx="2226820" cy="21147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13256" y="52664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SMS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porukama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obavještava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osoblje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CGES-a o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ispadu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110-220VDC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napajanja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pada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napona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napajanja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ispod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zadate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vrijednosti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38" y="-24762"/>
            <a:ext cx="3268337" cy="1089446"/>
          </a:xfrm>
          <a:prstGeom prst="rect">
            <a:avLst/>
          </a:prstGeom>
        </p:spPr>
      </p:pic>
      <p:pic>
        <p:nvPicPr>
          <p:cNvPr id="3" name="Picture 2" descr="logo CG KO CIG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97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32" y="-21633"/>
            <a:ext cx="1465999" cy="108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57" y="-24763"/>
            <a:ext cx="2314575" cy="1089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402" y="1153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OSTALI HARDVER, KOMUNIKACIJA I HIERARHIJA UPRAVLJANJA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3981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Mikroprocesorske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zaštitne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jedinice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polja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(IED-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" y="2565916"/>
            <a:ext cx="3267075" cy="239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61101" y="2042302"/>
            <a:ext cx="8562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okrivaju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funkcije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zaštite</a:t>
            </a:r>
            <a:r>
              <a:rPr lang="sr-Latn-ME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mjerenje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najvišom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tačnošću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kao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nadzor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elektroenergetske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mreže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visokim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frekvencijama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sampliranja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potrebe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zapisa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kvarova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automatizacije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196" y="4964927"/>
            <a:ext cx="2035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r-HR" b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KOMUNIKACIJA </a:t>
            </a:r>
            <a:endParaRPr lang="en-US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77" y="2905050"/>
            <a:ext cx="8840723" cy="39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673393"/>
            <a:ext cx="597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Nudi </a:t>
            </a:r>
            <a:r>
              <a:rPr lang="hr-H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potrebnu fleksibilnost i sigurnost za kompleksne energetske mreže budućnosti</a:t>
            </a:r>
            <a:r>
              <a:rPr lang="hr-HR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551</TotalTime>
  <Words>1290</Words>
  <Application>Microsoft Office PowerPoint</Application>
  <PresentationFormat>Widescreen</PresentationFormat>
  <Paragraphs>159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Zivkovic</dc:creator>
  <cp:lastModifiedBy>Marko Zivkovic</cp:lastModifiedBy>
  <cp:revision>52</cp:revision>
  <dcterms:created xsi:type="dcterms:W3CDTF">2017-05-08T06:13:57Z</dcterms:created>
  <dcterms:modified xsi:type="dcterms:W3CDTF">2017-05-11T06:27:42Z</dcterms:modified>
</cp:coreProperties>
</file>