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35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64" r:id="rId11"/>
    <p:sldId id="265" r:id="rId12"/>
    <p:sldId id="266" r:id="rId13"/>
    <p:sldId id="269" r:id="rId14"/>
    <p:sldId id="279" r:id="rId15"/>
    <p:sldId id="270" r:id="rId16"/>
    <p:sldId id="280" r:id="rId17"/>
    <p:sldId id="282" r:id="rId18"/>
    <p:sldId id="26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5" autoAdjust="0"/>
    <p:restoredTop sz="94660"/>
  </p:normalViewPr>
  <p:slideViewPr>
    <p:cSldViewPr snapToGrid="0">
      <p:cViewPr>
        <p:scale>
          <a:sx n="75" d="100"/>
          <a:sy n="75" d="100"/>
        </p:scale>
        <p:origin x="-102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A904B-1202-4C1E-8ADF-057A054D8661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97567-F372-4FD7-B277-B4DD8153D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421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97567-F372-4FD7-B277-B4DD8153D18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279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97567-F372-4FD7-B277-B4DD8153D18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663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97567-F372-4FD7-B277-B4DD8153D18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899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689C57E2-FDB5-40A2-8FCA-808C0946D9B2}" type="datetime1">
              <a:rPr lang="en-US" smtClean="0"/>
              <a:t>10-May-17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59B3E30-C4E0-4A05-AC99-4F3779BB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3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80A8-5ED1-45E3-B911-7F12A04E01C4}" type="datetime1">
              <a:rPr lang="en-US" smtClean="0"/>
              <a:t>10-May-17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3E30-C4E0-4A05-AC99-4F3779BB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8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74439CB-E1F1-4BFB-BCCB-67238423A30D}" type="datetime1">
              <a:rPr lang="en-US" smtClean="0"/>
              <a:t>10-May-17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59B3E30-C4E0-4A05-AC99-4F3779BB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41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0F4F02A-272D-4C55-B3FC-3818A7433078}" type="datetime1">
              <a:rPr lang="en-US" smtClean="0"/>
              <a:t>10-May-17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59B3E30-C4E0-4A05-AC99-4F3779BB3FE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7160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C1234B2-3EF4-4128-9254-2DDD30AC5C55}" type="datetime1">
              <a:rPr lang="en-US" smtClean="0"/>
              <a:t>10-May-17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59B3E30-C4E0-4A05-AC99-4F3779BB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18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A391-D591-436F-9E47-0D712B25C0B1}" type="datetime1">
              <a:rPr lang="en-US" smtClean="0"/>
              <a:t>10-May-17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3E30-C4E0-4A05-AC99-4F3779BB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25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50B-41F4-4566-AB97-65661440B103}" type="datetime1">
              <a:rPr lang="en-US" smtClean="0"/>
              <a:t>10-May-17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3E30-C4E0-4A05-AC99-4F3779BB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03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4AE7-69E1-4E81-90C8-C3C29BC2B171}" type="datetime1">
              <a:rPr lang="en-US" smtClean="0"/>
              <a:t>10-May-17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3E30-C4E0-4A05-AC99-4F3779BB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82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1DC89BC-84EA-4C58-9359-671273BF2A24}" type="datetime1">
              <a:rPr lang="en-US" smtClean="0"/>
              <a:t>10-May-17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59B3E30-C4E0-4A05-AC99-4F3779BB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3052-6E01-4D17-BD4B-373849021C6F}" type="datetime1">
              <a:rPr lang="en-US" smtClean="0"/>
              <a:t>10-May-17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3E30-C4E0-4A05-AC99-4F3779BB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4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FCB7040-BAA7-4D4C-B732-E375803FDAA8}" type="datetime1">
              <a:rPr lang="en-US" smtClean="0"/>
              <a:t>10-May-17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59B3E30-C4E0-4A05-AC99-4F3779BB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4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9D80-6A21-4578-9841-E64567E5079A}" type="datetime1">
              <a:rPr lang="en-US" smtClean="0"/>
              <a:t>10-May-17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3E30-C4E0-4A05-AC99-4F3779BB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9889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8301-99B2-4D1A-8AE6-5AD249BE8C29}" type="datetime1">
              <a:rPr lang="en-US" smtClean="0"/>
              <a:t>10-May-17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3E30-C4E0-4A05-AC99-4F3779BB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8151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027B-B334-420B-8465-3F5E1FBCE9E7}" type="datetime1">
              <a:rPr lang="en-US" smtClean="0"/>
              <a:t>10-May-17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3E30-C4E0-4A05-AC99-4F3779BB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3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AF0D-8698-4721-B2BE-DC94180754E1}" type="datetime1">
              <a:rPr lang="en-US" smtClean="0"/>
              <a:t>10-May-17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3E30-C4E0-4A05-AC99-4F3779BB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7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960F-27CD-445F-82B8-7D2638BE2F75}" type="datetime1">
              <a:rPr lang="en-US" smtClean="0"/>
              <a:t>10-May-17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3E30-C4E0-4A05-AC99-4F3779BB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0166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0B51-1D41-4983-9D14-E826957D8703}" type="datetime1">
              <a:rPr lang="en-US" smtClean="0"/>
              <a:t>10-May-17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3E30-C4E0-4A05-AC99-4F3779BB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1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79BCD-4F85-4311-B0D5-8D8CD1461B53}" type="datetime1">
              <a:rPr lang="en-US" smtClean="0"/>
              <a:t>10-May-17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B3E30-C4E0-4A05-AC99-4F3779BB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0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6" r:id="rId1"/>
    <p:sldLayoutId id="2147484537" r:id="rId2"/>
    <p:sldLayoutId id="2147484538" r:id="rId3"/>
    <p:sldLayoutId id="2147484539" r:id="rId4"/>
    <p:sldLayoutId id="2147484540" r:id="rId5"/>
    <p:sldLayoutId id="2147484541" r:id="rId6"/>
    <p:sldLayoutId id="2147484542" r:id="rId7"/>
    <p:sldLayoutId id="2147484543" r:id="rId8"/>
    <p:sldLayoutId id="2147484544" r:id="rId9"/>
    <p:sldLayoutId id="2147484545" r:id="rId10"/>
    <p:sldLayoutId id="2147484546" r:id="rId11"/>
    <p:sldLayoutId id="2147484547" r:id="rId12"/>
    <p:sldLayoutId id="2147484548" r:id="rId13"/>
    <p:sldLayoutId id="2147484549" r:id="rId14"/>
    <p:sldLayoutId id="2147484550" r:id="rId15"/>
    <p:sldLayoutId id="2147484551" r:id="rId16"/>
    <p:sldLayoutId id="2147484552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710" y="2348273"/>
            <a:ext cx="6858000" cy="23876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+mn-lt"/>
              </a:rPr>
              <a:t>Specifičnosti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regulacije</a:t>
            </a:r>
            <a:r>
              <a:rPr lang="en-US" dirty="0">
                <a:latin typeface="+mn-lt"/>
              </a:rPr>
              <a:t> u EES-u </a:t>
            </a:r>
            <a:r>
              <a:rPr lang="en-US" dirty="0" err="1">
                <a:latin typeface="+mn-lt"/>
              </a:rPr>
              <a:t>Crne</a:t>
            </a:r>
            <a:r>
              <a:rPr lang="en-US" dirty="0">
                <a:latin typeface="+mn-lt"/>
              </a:rPr>
              <a:t> Gore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709" y="4034749"/>
            <a:ext cx="6858000" cy="1655762"/>
          </a:xfrm>
        </p:spPr>
        <p:txBody>
          <a:bodyPr>
            <a:noAutofit/>
          </a:bodyPr>
          <a:lstStyle/>
          <a:p>
            <a:pPr algn="l"/>
            <a:r>
              <a:rPr lang="sr-Latn-ME" dirty="0" smtClean="0">
                <a:solidFill>
                  <a:schemeClr val="tx1"/>
                </a:solidFill>
              </a:rPr>
              <a:t>Autori: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Zoran </a:t>
            </a:r>
            <a:r>
              <a:rPr lang="en-US" dirty="0" err="1" smtClean="0">
                <a:solidFill>
                  <a:schemeClr val="tx1"/>
                </a:solidFill>
              </a:rPr>
              <a:t>Radulović</a:t>
            </a:r>
            <a:r>
              <a:rPr lang="sr-Latn-ME" dirty="0" smtClean="0">
                <a:solidFill>
                  <a:schemeClr val="tx1"/>
                </a:solidFill>
              </a:rPr>
              <a:t>, Spec. Sci.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Milica </a:t>
            </a:r>
            <a:r>
              <a:rPr lang="en-US" dirty="0" err="1" smtClean="0">
                <a:solidFill>
                  <a:schemeClr val="tx1"/>
                </a:solidFill>
              </a:rPr>
              <a:t>Deretić</a:t>
            </a:r>
            <a:r>
              <a:rPr lang="sr-Latn-ME" dirty="0" smtClean="0">
                <a:solidFill>
                  <a:schemeClr val="tx1"/>
                </a:solidFill>
              </a:rPr>
              <a:t>, M.Sc.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Tihomir </a:t>
            </a:r>
            <a:r>
              <a:rPr lang="en-US" dirty="0" err="1" smtClean="0">
                <a:solidFill>
                  <a:schemeClr val="tx1"/>
                </a:solidFill>
              </a:rPr>
              <a:t>Krunić</a:t>
            </a:r>
            <a:r>
              <a:rPr lang="sr-Latn-ME" dirty="0" smtClean="0">
                <a:solidFill>
                  <a:schemeClr val="tx1"/>
                </a:solidFill>
              </a:rPr>
              <a:t>, Spec. Sci.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cigre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8322" y="287339"/>
            <a:ext cx="1458775" cy="110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Regulacioni resursi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HE </a:t>
            </a:r>
            <a:r>
              <a:rPr lang="hr-HR" sz="2000" dirty="0" smtClean="0"/>
              <a:t>Perućica – instalisana snaga 307 MW podijeljena na 7 agregata</a:t>
            </a:r>
          </a:p>
          <a:p>
            <a:r>
              <a:rPr lang="hr-HR" sz="2000" dirty="0"/>
              <a:t>T</a:t>
            </a:r>
            <a:r>
              <a:rPr lang="hr-HR" sz="2000" dirty="0" smtClean="0"/>
              <a:t>ehničke </a:t>
            </a:r>
            <a:r>
              <a:rPr lang="hr-HR" sz="2000" dirty="0"/>
              <a:t>karakterisitike najusaglašenije sa realnim potrebama crnogorskog </a:t>
            </a:r>
            <a:r>
              <a:rPr lang="hr-HR" sz="2000" dirty="0" smtClean="0"/>
              <a:t>sistema</a:t>
            </a:r>
          </a:p>
          <a:p>
            <a:r>
              <a:rPr lang="hr-HR" sz="2000" dirty="0" smtClean="0"/>
              <a:t>Jedina elektrana osposobljena </a:t>
            </a:r>
            <a:r>
              <a:rPr lang="hr-HR" sz="2000" dirty="0"/>
              <a:t>za pružanje usluge sekundarne </a:t>
            </a:r>
            <a:r>
              <a:rPr lang="hr-HR" sz="2000" dirty="0" smtClean="0"/>
              <a:t>regulacije</a:t>
            </a:r>
          </a:p>
          <a:p>
            <a:r>
              <a:rPr lang="hr-HR" sz="2000" dirty="0"/>
              <a:t>R</a:t>
            </a:r>
            <a:r>
              <a:rPr lang="hr-HR" sz="2000" dirty="0" smtClean="0"/>
              <a:t>aspoloživost </a:t>
            </a:r>
            <a:r>
              <a:rPr lang="hr-HR" sz="2000" dirty="0"/>
              <a:t>njenih kapaciteta za potrebe regulacije umnogome zavisi od hidroloških </a:t>
            </a:r>
            <a:r>
              <a:rPr lang="hr-HR" sz="2000" dirty="0" smtClean="0"/>
              <a:t>uslova</a:t>
            </a:r>
          </a:p>
          <a:p>
            <a:r>
              <a:rPr lang="hr-HR" sz="2000" dirty="0" smtClean="0"/>
              <a:t>Neraspoloživost sekundarne regulacije za vrijeme remonta elektrane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667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Regulacioni resursi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2194560"/>
            <a:ext cx="8699500" cy="4069080"/>
          </a:xfrm>
        </p:spPr>
        <p:txBody>
          <a:bodyPr>
            <a:noAutofit/>
          </a:bodyPr>
          <a:lstStyle/>
          <a:p>
            <a:r>
              <a:rPr lang="hr-HR" sz="2000" dirty="0"/>
              <a:t>TE </a:t>
            </a:r>
            <a:r>
              <a:rPr lang="hr-HR" sz="2000" dirty="0" smtClean="0"/>
              <a:t>Pljevlja – instalisana snaga 205 MW</a:t>
            </a:r>
          </a:p>
          <a:p>
            <a:r>
              <a:rPr lang="hr-HR" sz="2000" dirty="0" smtClean="0"/>
              <a:t>Opseg rada od 140 MW do 205 MW</a:t>
            </a:r>
          </a:p>
          <a:p>
            <a:r>
              <a:rPr lang="sr-Latn-ME" sz="2000" dirty="0" smtClean="0"/>
              <a:t>Brzina promjene opterećenja 3 MW po minutu je teško </a:t>
            </a:r>
            <a:r>
              <a:rPr lang="sr-Latn-ME" sz="2000" dirty="0" smtClean="0"/>
              <a:t>ostvariva</a:t>
            </a:r>
            <a:r>
              <a:rPr lang="en-US" sz="2000" dirty="0" smtClean="0"/>
              <a:t>, </a:t>
            </a:r>
            <a:r>
              <a:rPr lang="hr-HR" sz="2000" dirty="0"/>
              <a:t>što ovu elektranu čini veoma inertnom i nepouzdanom za proces regulacije</a:t>
            </a:r>
            <a:endParaRPr lang="sr-Latn-ME" sz="2000" dirty="0" smtClean="0"/>
          </a:p>
          <a:p>
            <a:r>
              <a:rPr lang="hr-HR" sz="2000" dirty="0" smtClean="0"/>
              <a:t>Nemogućnost poštovanja zahtjev</a:t>
            </a:r>
            <a:r>
              <a:rPr lang="en-US" sz="2000" dirty="0" smtClean="0"/>
              <a:t>a</a:t>
            </a:r>
            <a:r>
              <a:rPr lang="hr-HR" sz="2000" dirty="0" smtClean="0"/>
              <a:t> </a:t>
            </a:r>
            <a:r>
              <a:rPr lang="hr-HR" sz="2000" dirty="0"/>
              <a:t>za promjenu opterećenja </a:t>
            </a:r>
            <a:r>
              <a:rPr lang="hr-HR" sz="2000" dirty="0" smtClean="0"/>
              <a:t>većeg </a:t>
            </a:r>
            <a:r>
              <a:rPr lang="hr-HR" sz="2000" dirty="0"/>
              <a:t>od ±20 </a:t>
            </a:r>
            <a:r>
              <a:rPr lang="hr-HR" sz="2000" dirty="0" smtClean="0"/>
              <a:t>MW</a:t>
            </a:r>
          </a:p>
          <a:p>
            <a:r>
              <a:rPr lang="hr-HR" sz="2000" dirty="0" smtClean="0"/>
              <a:t>Poseban problem u </a:t>
            </a:r>
            <a:r>
              <a:rPr lang="hr-HR" sz="2000" dirty="0"/>
              <a:t>noćnim satima </a:t>
            </a:r>
            <a:endParaRPr lang="hr-HR" sz="2000" dirty="0" smtClean="0"/>
          </a:p>
          <a:p>
            <a:r>
              <a:rPr lang="hr-HR" sz="2000" dirty="0"/>
              <a:t>N</a:t>
            </a:r>
            <a:r>
              <a:rPr lang="hr-HR" sz="2000" dirty="0" smtClean="0"/>
              <a:t>akon </a:t>
            </a:r>
            <a:r>
              <a:rPr lang="hr-HR" sz="2000" dirty="0"/>
              <a:t>intervencije </a:t>
            </a:r>
            <a:r>
              <a:rPr lang="hr-HR" sz="2000" dirty="0" smtClean="0"/>
              <a:t>OPS-a, debalans </a:t>
            </a:r>
            <a:r>
              <a:rPr lang="hr-HR" sz="2000" dirty="0"/>
              <a:t>ostaje nepokriven, uprkos formalno raspoloživoj </a:t>
            </a:r>
            <a:r>
              <a:rPr lang="hr-HR" sz="2000" dirty="0" smtClean="0"/>
              <a:t>rezervi</a:t>
            </a:r>
          </a:p>
          <a:p>
            <a:r>
              <a:rPr lang="hr-HR" sz="2000" dirty="0"/>
              <a:t>P</a:t>
            </a:r>
            <a:r>
              <a:rPr lang="hr-HR" sz="2000" dirty="0" smtClean="0"/>
              <a:t>redviđanje potreba sistema i </a:t>
            </a:r>
            <a:r>
              <a:rPr lang="hr-HR" sz="2000" dirty="0" smtClean="0"/>
              <a:t>angažovanje </a:t>
            </a:r>
            <a:r>
              <a:rPr lang="hr-HR" sz="2000" dirty="0"/>
              <a:t>rezerve na duži </a:t>
            </a:r>
            <a:r>
              <a:rPr lang="hr-HR" sz="2000" dirty="0" smtClean="0"/>
              <a:t>rok, čime se </a:t>
            </a:r>
            <a:r>
              <a:rPr lang="hr-HR" sz="2000" dirty="0"/>
              <a:t>odstupa od pojma upravljanja u realnom vremenu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440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Regulacioni resursi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2000" dirty="0" smtClean="0"/>
              <a:t>Ugovor o mogućnosti angažovanja viška </a:t>
            </a:r>
            <a:r>
              <a:rPr lang="sr-Latn-CS" sz="2000" dirty="0"/>
              <a:t>raspoložive </a:t>
            </a:r>
            <a:r>
              <a:rPr lang="sr-Latn-CS" sz="2000" dirty="0" smtClean="0"/>
              <a:t>rezerve između CGES i EMS</a:t>
            </a:r>
          </a:p>
          <a:p>
            <a:r>
              <a:rPr lang="sr-Latn-CS" sz="2000" dirty="0" smtClean="0"/>
              <a:t>Angažuje se </a:t>
            </a:r>
            <a:r>
              <a:rPr lang="sr-Latn-CS" sz="2000" dirty="0"/>
              <a:t>ukoliko ne </a:t>
            </a:r>
            <a:r>
              <a:rPr lang="sr-Latn-CS" sz="2000" dirty="0" smtClean="0"/>
              <a:t>postoji rezerva </a:t>
            </a:r>
            <a:r>
              <a:rPr lang="sr-Latn-CS" sz="2000" dirty="0"/>
              <a:t>iz domaćih </a:t>
            </a:r>
            <a:r>
              <a:rPr lang="sr-Latn-CS" sz="2000" dirty="0" smtClean="0"/>
              <a:t>izvora</a:t>
            </a:r>
          </a:p>
          <a:p>
            <a:r>
              <a:rPr lang="sr-Latn-CS" sz="2000" dirty="0"/>
              <a:t>D</a:t>
            </a:r>
            <a:r>
              <a:rPr lang="sr-Latn-CS" sz="2000" dirty="0" smtClean="0"/>
              <a:t>odatna </a:t>
            </a:r>
            <a:r>
              <a:rPr lang="sr-Latn-CS" sz="2000" dirty="0"/>
              <a:t>sigurnost kad je regulacija sistema u pitanju, </a:t>
            </a:r>
            <a:r>
              <a:rPr lang="sr-Latn-CS" sz="2000" dirty="0" smtClean="0"/>
              <a:t>ali je, </a:t>
            </a:r>
            <a:r>
              <a:rPr lang="sr-Latn-CS" sz="2000" dirty="0"/>
              <a:t>zbog komplikovane </a:t>
            </a:r>
            <a:r>
              <a:rPr lang="sr-Latn-CS" sz="2000" dirty="0" smtClean="0"/>
              <a:t>procedure, za aktivaciju </a:t>
            </a:r>
            <a:r>
              <a:rPr lang="sr-Latn-CS" sz="2000" dirty="0"/>
              <a:t>ovakve tercijarne rezerve </a:t>
            </a:r>
            <a:r>
              <a:rPr lang="sr-Latn-CS" sz="2000" dirty="0" smtClean="0"/>
              <a:t>potrebno minimalno </a:t>
            </a:r>
            <a:r>
              <a:rPr lang="sr-Latn-CS" sz="2000" dirty="0"/>
              <a:t>30 </a:t>
            </a:r>
            <a:r>
              <a:rPr lang="sr-Latn-CS" sz="2000" dirty="0" smtClean="0"/>
              <a:t>minuta</a:t>
            </a:r>
          </a:p>
          <a:p>
            <a:r>
              <a:rPr lang="sr-Latn-CS" sz="2000" dirty="0"/>
              <a:t>R</a:t>
            </a:r>
            <a:r>
              <a:rPr lang="sr-Latn-CS" sz="2000" dirty="0" smtClean="0"/>
              <a:t>egulacija </a:t>
            </a:r>
            <a:r>
              <a:rPr lang="sr-Latn-CS" sz="2000" dirty="0"/>
              <a:t>se vrši po </a:t>
            </a:r>
            <a:r>
              <a:rPr lang="sr-Latn-CS" sz="2000" dirty="0" smtClean="0"/>
              <a:t>energiji</a:t>
            </a:r>
          </a:p>
          <a:p>
            <a:r>
              <a:rPr lang="sr-Latn-CS" sz="2000" dirty="0"/>
              <a:t>Imajući u vidu da ovaj mehanizam podrazumijeva razmjenu viškova raspoložive rezerve, ta energije nije garantovana, i vrlo često je </a:t>
            </a:r>
            <a:r>
              <a:rPr lang="sr-Latn-CS" sz="2000" dirty="0" smtClean="0"/>
              <a:t>neraspoloživa</a:t>
            </a:r>
          </a:p>
        </p:txBody>
      </p:sp>
    </p:spTree>
    <p:extLst>
      <p:ext uri="{BB962C8B-B14F-4D97-AF65-F5344CB8AC3E}">
        <p14:creationId xmlns:p14="http://schemas.microsoft.com/office/powerpoint/2010/main" val="260651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sr-Latn-ME" dirty="0" smtClean="0"/>
              <a:t>Željezara Nikšić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150" y="1323974"/>
            <a:ext cx="8515350" cy="5319641"/>
          </a:xfrm>
        </p:spPr>
        <p:txBody>
          <a:bodyPr>
            <a:normAutofit fontScale="85000" lnSpcReduction="20000"/>
          </a:bodyPr>
          <a:lstStyle/>
          <a:p>
            <a:r>
              <a:rPr lang="sr-Latn-ME" dirty="0" smtClean="0"/>
              <a:t>P</a:t>
            </a:r>
            <a:r>
              <a:rPr lang="en-US" dirty="0" err="1" smtClean="0"/>
              <a:t>otrošač</a:t>
            </a:r>
            <a:r>
              <a:rPr lang="en-US" dirty="0" smtClean="0"/>
              <a:t> </a:t>
            </a:r>
            <a:r>
              <a:rPr lang="en-US" dirty="0" err="1" smtClean="0"/>
              <a:t>priključen</a:t>
            </a:r>
            <a:r>
              <a:rPr lang="en-US" dirty="0" smtClean="0"/>
              <a:t> </a:t>
            </a:r>
            <a:r>
              <a:rPr lang="en-US" dirty="0" err="1" smtClean="0"/>
              <a:t>direktno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prenosnu</a:t>
            </a:r>
            <a:r>
              <a:rPr lang="en-US" dirty="0" smtClean="0"/>
              <a:t> </a:t>
            </a:r>
            <a:r>
              <a:rPr lang="en-US" dirty="0" err="1" smtClean="0"/>
              <a:t>mrežu</a:t>
            </a:r>
            <a:endParaRPr lang="sr-Latn-ME" dirty="0" smtClean="0"/>
          </a:p>
          <a:p>
            <a:r>
              <a:rPr lang="sr-Latn-ME" dirty="0" smtClean="0"/>
              <a:t>V</a:t>
            </a:r>
            <a:r>
              <a:rPr lang="en-US" dirty="0" err="1" smtClean="0"/>
              <a:t>eoma</a:t>
            </a:r>
            <a:r>
              <a:rPr lang="en-US" dirty="0" smtClean="0"/>
              <a:t> </a:t>
            </a:r>
            <a:r>
              <a:rPr lang="en-US" dirty="0" err="1" smtClean="0"/>
              <a:t>nepredvidiv</a:t>
            </a:r>
            <a:r>
              <a:rPr lang="en-US" dirty="0" smtClean="0"/>
              <a:t> </a:t>
            </a:r>
            <a:r>
              <a:rPr lang="en-US" dirty="0" err="1" smtClean="0"/>
              <a:t>potrošač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varijacijom</a:t>
            </a:r>
            <a:r>
              <a:rPr lang="en-US" dirty="0" smtClean="0"/>
              <a:t> </a:t>
            </a:r>
            <a:r>
              <a:rPr lang="en-US" dirty="0" err="1" smtClean="0"/>
              <a:t>potrošnje</a:t>
            </a:r>
            <a:r>
              <a:rPr lang="en-US" dirty="0" smtClean="0"/>
              <a:t> od 0 do 50 MW</a:t>
            </a:r>
          </a:p>
          <a:p>
            <a:r>
              <a:rPr lang="sr-Latn-ME" dirty="0" smtClean="0"/>
              <a:t>R</a:t>
            </a:r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noću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nedjeljom</a:t>
            </a:r>
            <a:r>
              <a:rPr lang="en-US" dirty="0" smtClean="0"/>
              <a:t> </a:t>
            </a:r>
            <a:endParaRPr lang="sr-Latn-ME" dirty="0" smtClean="0"/>
          </a:p>
          <a:p>
            <a:r>
              <a:rPr lang="sr-Latn-ME" dirty="0" smtClean="0"/>
              <a:t>Č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ulazak</a:t>
            </a:r>
            <a:r>
              <a:rPr lang="en-US" dirty="0" smtClean="0"/>
              <a:t> </a:t>
            </a:r>
            <a:r>
              <a:rPr lang="sr-Latn-ME" dirty="0"/>
              <a:t>n</a:t>
            </a:r>
            <a:r>
              <a:rPr lang="en-US" dirty="0" smtClean="0"/>
              <a:t>a </a:t>
            </a:r>
            <a:r>
              <a:rPr lang="en-US" dirty="0" err="1" smtClean="0"/>
              <a:t>mrež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različitim</a:t>
            </a:r>
            <a:r>
              <a:rPr lang="en-US" dirty="0" smtClean="0"/>
              <a:t> </a:t>
            </a:r>
            <a:r>
              <a:rPr lang="sr-Latn-ME" dirty="0" smtClean="0"/>
              <a:t>snagama </a:t>
            </a:r>
            <a:r>
              <a:rPr lang="sr-Latn-ME" dirty="0" smtClean="0"/>
              <a:t>opterećenja</a:t>
            </a:r>
          </a:p>
          <a:p>
            <a:endParaRPr lang="sr-Latn-ME" dirty="0"/>
          </a:p>
          <a:p>
            <a:endParaRPr lang="sr-Latn-ME" dirty="0" smtClean="0"/>
          </a:p>
          <a:p>
            <a:endParaRPr lang="sr-Latn-ME" dirty="0"/>
          </a:p>
          <a:p>
            <a:endParaRPr lang="sr-Latn-ME" dirty="0" smtClean="0"/>
          </a:p>
          <a:p>
            <a:endParaRPr lang="sr-Latn-ME" dirty="0" smtClean="0"/>
          </a:p>
          <a:p>
            <a:endParaRPr lang="sr-Latn-ME" dirty="0"/>
          </a:p>
          <a:p>
            <a:endParaRPr lang="sr-Latn-ME" dirty="0" smtClean="0"/>
          </a:p>
          <a:p>
            <a:pPr marL="0" indent="0">
              <a:buNone/>
            </a:pPr>
            <a:endParaRPr lang="sr-Latn-ME" dirty="0" smtClean="0"/>
          </a:p>
          <a:p>
            <a:r>
              <a:rPr lang="en-US" dirty="0" err="1" smtClean="0"/>
              <a:t>Korišćenje</a:t>
            </a:r>
            <a:r>
              <a:rPr lang="en-US" dirty="0" smtClean="0"/>
              <a:t> </a:t>
            </a:r>
            <a:r>
              <a:rPr lang="en-US" dirty="0" err="1" smtClean="0"/>
              <a:t>tercijarne</a:t>
            </a:r>
            <a:r>
              <a:rPr lang="en-US" dirty="0" smtClean="0"/>
              <a:t> </a:t>
            </a:r>
            <a:r>
              <a:rPr lang="en-US" dirty="0" err="1" smtClean="0"/>
              <a:t>regulacije</a:t>
            </a:r>
            <a:r>
              <a:rPr lang="sr-Latn-ME" dirty="0" smtClean="0"/>
              <a:t> je</a:t>
            </a:r>
            <a:r>
              <a:rPr lang="en-US" dirty="0" smtClean="0"/>
              <a:t>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teško</a:t>
            </a:r>
            <a:r>
              <a:rPr lang="en-US" dirty="0" smtClean="0"/>
              <a:t> a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nemoguće</a:t>
            </a:r>
            <a:endParaRPr lang="sr-Latn-ME" dirty="0" smtClean="0"/>
          </a:p>
          <a:p>
            <a:r>
              <a:rPr lang="sr-Latn-ME" dirty="0" smtClean="0"/>
              <a:t>R</a:t>
            </a:r>
            <a:r>
              <a:rPr lang="en-US" dirty="0" smtClean="0"/>
              <a:t>ad </a:t>
            </a:r>
            <a:r>
              <a:rPr lang="en-US" dirty="0" err="1" smtClean="0"/>
              <a:t>sekundarne</a:t>
            </a:r>
            <a:r>
              <a:rPr lang="en-US" dirty="0" smtClean="0"/>
              <a:t> </a:t>
            </a:r>
            <a:r>
              <a:rPr lang="en-US" dirty="0" err="1" smtClean="0"/>
              <a:t>regulacije</a:t>
            </a:r>
            <a:r>
              <a:rPr lang="en-US" dirty="0" smtClean="0"/>
              <a:t> </a:t>
            </a:r>
            <a:r>
              <a:rPr lang="en-US" dirty="0" err="1" smtClean="0"/>
              <a:t>povoljno</a:t>
            </a:r>
            <a:r>
              <a:rPr lang="en-US" dirty="0" smtClean="0"/>
              <a:t>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ublažavanje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njen</a:t>
            </a:r>
            <a:r>
              <a:rPr lang="en-US" dirty="0" smtClean="0"/>
              <a:t> </a:t>
            </a:r>
            <a:r>
              <a:rPr lang="en-US" dirty="0" err="1" smtClean="0"/>
              <a:t>kapacitet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približno</a:t>
            </a:r>
            <a:r>
              <a:rPr lang="en-US" dirty="0" smtClean="0"/>
              <a:t> </a:t>
            </a:r>
            <a:r>
              <a:rPr lang="en-US" dirty="0" err="1" smtClean="0"/>
              <a:t>dovoljan</a:t>
            </a:r>
            <a:r>
              <a:rPr lang="en-US" dirty="0" smtClean="0"/>
              <a:t> da bi </a:t>
            </a:r>
            <a:r>
              <a:rPr lang="en-US" dirty="0" err="1" smtClean="0"/>
              <a:t>ga</a:t>
            </a:r>
            <a:r>
              <a:rPr lang="en-US" dirty="0" smtClean="0"/>
              <a:t> u </a:t>
            </a:r>
            <a:r>
              <a:rPr lang="en-US" dirty="0" err="1" smtClean="0"/>
              <a:t>potpunosti</a:t>
            </a:r>
            <a:r>
              <a:rPr lang="en-US" dirty="0" smtClean="0"/>
              <a:t> </a:t>
            </a:r>
            <a:r>
              <a:rPr lang="en-US" dirty="0" err="1" smtClean="0"/>
              <a:t>riješio</a:t>
            </a:r>
            <a:endParaRPr lang="sr-Latn-ME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863" y="2773446"/>
            <a:ext cx="3398722" cy="2699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19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Obnovljivi izvori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2194560"/>
            <a:ext cx="7955280" cy="4384040"/>
          </a:xfrm>
        </p:spPr>
        <p:txBody>
          <a:bodyPr>
            <a:normAutofit/>
          </a:bodyPr>
          <a:lstStyle/>
          <a:p>
            <a:r>
              <a:rPr lang="en-US" sz="1900" dirty="0"/>
              <a:t>VE ''</a:t>
            </a:r>
            <a:r>
              <a:rPr lang="en-US" sz="1900" dirty="0" err="1"/>
              <a:t>Krnovo</a:t>
            </a:r>
            <a:r>
              <a:rPr lang="en-US" sz="1900" dirty="0" smtClean="0"/>
              <a:t>'’</a:t>
            </a:r>
            <a:r>
              <a:rPr lang="sr-Latn-ME" sz="1900" dirty="0" smtClean="0"/>
              <a:t> -</a:t>
            </a:r>
            <a:r>
              <a:rPr lang="en-US" sz="1900" dirty="0" smtClean="0"/>
              <a:t> </a:t>
            </a:r>
            <a:r>
              <a:rPr lang="en-US" sz="1900" dirty="0" err="1" smtClean="0"/>
              <a:t>instalisan</a:t>
            </a:r>
            <a:r>
              <a:rPr lang="sr-Latn-ME" sz="1900" dirty="0" smtClean="0"/>
              <a:t>a</a:t>
            </a:r>
            <a:r>
              <a:rPr lang="en-US" sz="1900" dirty="0" smtClean="0"/>
              <a:t> snag</a:t>
            </a:r>
            <a:r>
              <a:rPr lang="sr-Latn-ME" sz="1900" dirty="0" smtClean="0"/>
              <a:t>a</a:t>
            </a:r>
            <a:r>
              <a:rPr lang="en-US" sz="1900" dirty="0" smtClean="0"/>
              <a:t> </a:t>
            </a:r>
            <a:r>
              <a:rPr lang="en-US" sz="1900" dirty="0"/>
              <a:t>72 </a:t>
            </a:r>
            <a:r>
              <a:rPr lang="en-US" sz="1900" dirty="0" smtClean="0"/>
              <a:t>MW</a:t>
            </a:r>
            <a:endParaRPr lang="sr-Latn-ME" sz="1900" dirty="0" smtClean="0"/>
          </a:p>
          <a:p>
            <a:r>
              <a:rPr lang="sr-Latn-ME" sz="1900" dirty="0"/>
              <a:t>N</a:t>
            </a:r>
            <a:r>
              <a:rPr lang="en-US" sz="1900" dirty="0" smtClean="0"/>
              <a:t>e </a:t>
            </a:r>
            <a:r>
              <a:rPr lang="en-US" sz="1900" dirty="0" err="1"/>
              <a:t>postoji</a:t>
            </a:r>
            <a:r>
              <a:rPr lang="en-US" sz="1900" dirty="0"/>
              <a:t> </a:t>
            </a:r>
            <a:r>
              <a:rPr lang="en-US" sz="1900" dirty="0" err="1"/>
              <a:t>propis</a:t>
            </a:r>
            <a:r>
              <a:rPr lang="en-US" sz="1900" dirty="0"/>
              <a:t>, </a:t>
            </a:r>
            <a:r>
              <a:rPr lang="en-US" sz="1900" dirty="0" err="1"/>
              <a:t>niti</a:t>
            </a:r>
            <a:r>
              <a:rPr lang="en-US" sz="1900" dirty="0"/>
              <a:t> </a:t>
            </a:r>
            <a:r>
              <a:rPr lang="en-US" sz="1900" dirty="0" err="1"/>
              <a:t>metodologija</a:t>
            </a:r>
            <a:r>
              <a:rPr lang="en-US" sz="1900" dirty="0"/>
              <a:t>, </a:t>
            </a:r>
            <a:r>
              <a:rPr lang="en-US" sz="1900" dirty="0" err="1"/>
              <a:t>za</a:t>
            </a:r>
            <a:r>
              <a:rPr lang="en-US" sz="1900" dirty="0"/>
              <a:t> </a:t>
            </a:r>
            <a:r>
              <a:rPr lang="en-US" sz="1900" dirty="0" err="1"/>
              <a:t>utvrđivanje</a:t>
            </a:r>
            <a:r>
              <a:rPr lang="en-US" sz="1900" dirty="0"/>
              <a:t> </a:t>
            </a:r>
            <a:r>
              <a:rPr lang="en-US" sz="1900" dirty="0" err="1"/>
              <a:t>promjene</a:t>
            </a:r>
            <a:r>
              <a:rPr lang="en-US" sz="1900" dirty="0"/>
              <a:t> </a:t>
            </a:r>
            <a:r>
              <a:rPr lang="en-US" sz="1900" dirty="0" err="1"/>
              <a:t>opsega</a:t>
            </a:r>
            <a:r>
              <a:rPr lang="en-US" sz="1900" dirty="0"/>
              <a:t> </a:t>
            </a:r>
            <a:r>
              <a:rPr lang="en-US" sz="1900" dirty="0" err="1"/>
              <a:t>rezerve</a:t>
            </a:r>
            <a:r>
              <a:rPr lang="en-US" sz="1900" dirty="0"/>
              <a:t> </a:t>
            </a:r>
            <a:r>
              <a:rPr lang="en-US" sz="1900" dirty="0" err="1"/>
              <a:t>zbog</a:t>
            </a:r>
            <a:r>
              <a:rPr lang="en-US" sz="1900" dirty="0"/>
              <a:t> </a:t>
            </a:r>
            <a:r>
              <a:rPr lang="en-US" sz="1900" dirty="0" err="1"/>
              <a:t>ulaska</a:t>
            </a:r>
            <a:r>
              <a:rPr lang="en-US" sz="1900" dirty="0"/>
              <a:t> </a:t>
            </a:r>
            <a:r>
              <a:rPr lang="en-US" sz="1900" dirty="0" err="1"/>
              <a:t>vjetroelektana</a:t>
            </a:r>
            <a:r>
              <a:rPr lang="en-US" sz="1900" dirty="0"/>
              <a:t> u </a:t>
            </a:r>
            <a:r>
              <a:rPr lang="en-US" sz="1900" dirty="0" err="1" smtClean="0"/>
              <a:t>sistem</a:t>
            </a:r>
            <a:endParaRPr lang="sr-Latn-ME" sz="1900" dirty="0" smtClean="0"/>
          </a:p>
          <a:p>
            <a:r>
              <a:rPr lang="sr-Latn-ME" sz="1900" dirty="0" smtClean="0"/>
              <a:t>V</a:t>
            </a:r>
            <a:r>
              <a:rPr lang="en-US" sz="1900" dirty="0" err="1" smtClean="0"/>
              <a:t>arijacije</a:t>
            </a:r>
            <a:r>
              <a:rPr lang="en-US" sz="1900" dirty="0" smtClean="0"/>
              <a:t> </a:t>
            </a:r>
            <a:r>
              <a:rPr lang="en-US" sz="1900" dirty="0"/>
              <a:t>u </a:t>
            </a:r>
            <a:r>
              <a:rPr lang="en-US" sz="1900" dirty="0" err="1"/>
              <a:t>proizvodnji</a:t>
            </a:r>
            <a:r>
              <a:rPr lang="en-US" sz="1900" dirty="0"/>
              <a:t> </a:t>
            </a:r>
            <a:r>
              <a:rPr lang="en-US" sz="1900" dirty="0" err="1"/>
              <a:t>vjetroelektrana</a:t>
            </a:r>
            <a:r>
              <a:rPr lang="en-US" sz="1900" dirty="0"/>
              <a:t> </a:t>
            </a:r>
            <a:r>
              <a:rPr lang="sr-Latn-ME" sz="1900" dirty="0" smtClean="0"/>
              <a:t>su </a:t>
            </a:r>
            <a:r>
              <a:rPr lang="en-US" sz="1900" dirty="0" err="1" smtClean="0"/>
              <a:t>velike</a:t>
            </a:r>
            <a:r>
              <a:rPr lang="en-US" sz="1900" dirty="0" smtClean="0"/>
              <a:t> </a:t>
            </a:r>
            <a:r>
              <a:rPr lang="en-US" sz="1900" dirty="0"/>
              <a:t>i </a:t>
            </a:r>
            <a:r>
              <a:rPr lang="en-US" sz="1900" dirty="0" err="1"/>
              <a:t>teško</a:t>
            </a:r>
            <a:r>
              <a:rPr lang="en-US" sz="1900" dirty="0"/>
              <a:t> </a:t>
            </a:r>
            <a:r>
              <a:rPr lang="en-US" sz="1900" dirty="0" err="1" smtClean="0"/>
              <a:t>predvidive</a:t>
            </a:r>
            <a:r>
              <a:rPr lang="en-US" sz="1900" dirty="0" smtClean="0"/>
              <a:t>, </a:t>
            </a:r>
            <a:r>
              <a:rPr lang="en-US" sz="1900" dirty="0" err="1"/>
              <a:t>zbog</a:t>
            </a:r>
            <a:r>
              <a:rPr lang="en-US" sz="1900" dirty="0"/>
              <a:t> toga </a:t>
            </a:r>
            <a:r>
              <a:rPr lang="en-US" sz="1900" dirty="0" err="1"/>
              <a:t>potrebno</a:t>
            </a:r>
            <a:r>
              <a:rPr lang="en-US" sz="1900" dirty="0"/>
              <a:t> </a:t>
            </a:r>
            <a:r>
              <a:rPr lang="en-US" sz="1900" dirty="0" err="1"/>
              <a:t>povećati</a:t>
            </a:r>
            <a:r>
              <a:rPr lang="en-US" sz="1900" dirty="0"/>
              <a:t> </a:t>
            </a:r>
            <a:r>
              <a:rPr lang="en-US" sz="1900" dirty="0" err="1"/>
              <a:t>udio</a:t>
            </a:r>
            <a:r>
              <a:rPr lang="en-US" sz="1900" dirty="0"/>
              <a:t> </a:t>
            </a:r>
            <a:r>
              <a:rPr lang="en-US" sz="1900" dirty="0" err="1"/>
              <a:t>sekundarne</a:t>
            </a:r>
            <a:r>
              <a:rPr lang="en-US" sz="1900" dirty="0"/>
              <a:t> </a:t>
            </a:r>
            <a:r>
              <a:rPr lang="en-US" sz="1900" dirty="0" err="1"/>
              <a:t>regulacije</a:t>
            </a:r>
            <a:r>
              <a:rPr lang="en-US" sz="1900" dirty="0"/>
              <a:t> u </a:t>
            </a:r>
            <a:r>
              <a:rPr lang="en-US" sz="1900" dirty="0" err="1"/>
              <a:t>ukupnoj</a:t>
            </a:r>
            <a:r>
              <a:rPr lang="en-US" sz="1900" dirty="0"/>
              <a:t> </a:t>
            </a:r>
            <a:r>
              <a:rPr lang="en-US" sz="1900" dirty="0" err="1"/>
              <a:t>rezervi</a:t>
            </a:r>
            <a:endParaRPr lang="sr-Latn-ME" sz="1900" dirty="0" smtClean="0"/>
          </a:p>
          <a:p>
            <a:r>
              <a:rPr lang="en-US" sz="1900" dirty="0" err="1" smtClean="0"/>
              <a:t>Kvalitet</a:t>
            </a:r>
            <a:r>
              <a:rPr lang="en-US" sz="1900" dirty="0" smtClean="0"/>
              <a:t> </a:t>
            </a:r>
            <a:r>
              <a:rPr lang="en-US" sz="1900" dirty="0" err="1"/>
              <a:t>regulacije</a:t>
            </a:r>
            <a:r>
              <a:rPr lang="en-US" sz="1900" dirty="0"/>
              <a:t>, </a:t>
            </a:r>
            <a:r>
              <a:rPr lang="en-US" sz="1900" dirty="0" err="1"/>
              <a:t>kao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potreban</a:t>
            </a:r>
            <a:r>
              <a:rPr lang="en-US" sz="1900" dirty="0"/>
              <a:t> </a:t>
            </a:r>
            <a:r>
              <a:rPr lang="en-US" sz="1900" dirty="0" err="1"/>
              <a:t>obim</a:t>
            </a:r>
            <a:r>
              <a:rPr lang="en-US" sz="1900" dirty="0"/>
              <a:t> </a:t>
            </a:r>
            <a:r>
              <a:rPr lang="en-US" sz="1900" dirty="0" err="1"/>
              <a:t>rezerve</a:t>
            </a:r>
            <a:r>
              <a:rPr lang="en-US" sz="1900" dirty="0"/>
              <a:t> </a:t>
            </a:r>
            <a:r>
              <a:rPr lang="en-US" sz="1900" dirty="0" err="1"/>
              <a:t>zbog</a:t>
            </a:r>
            <a:r>
              <a:rPr lang="en-US" sz="1900" dirty="0"/>
              <a:t> </a:t>
            </a:r>
            <a:r>
              <a:rPr lang="en-US" sz="1900" dirty="0" err="1"/>
              <a:t>rada</a:t>
            </a:r>
            <a:r>
              <a:rPr lang="en-US" sz="1900" dirty="0"/>
              <a:t> </a:t>
            </a:r>
            <a:r>
              <a:rPr lang="en-US" sz="1900" dirty="0" err="1"/>
              <a:t>vjetroelektrana</a:t>
            </a:r>
            <a:r>
              <a:rPr lang="en-US" sz="1900" dirty="0"/>
              <a:t>, u </a:t>
            </a:r>
            <a:r>
              <a:rPr lang="en-US" sz="1900" dirty="0" err="1"/>
              <a:t>direktnoj</a:t>
            </a:r>
            <a:r>
              <a:rPr lang="en-US" sz="1900" dirty="0"/>
              <a:t> </a:t>
            </a:r>
            <a:r>
              <a:rPr lang="en-US" sz="1900" dirty="0" err="1"/>
              <a:t>su</a:t>
            </a:r>
            <a:r>
              <a:rPr lang="en-US" sz="1900" dirty="0"/>
              <a:t> </a:t>
            </a:r>
            <a:r>
              <a:rPr lang="en-US" sz="1900" dirty="0" err="1"/>
              <a:t>zavisnosti</a:t>
            </a:r>
            <a:r>
              <a:rPr lang="en-US" sz="1900" dirty="0"/>
              <a:t> od </a:t>
            </a:r>
            <a:r>
              <a:rPr lang="en-US" sz="1900" dirty="0" err="1"/>
              <a:t>kvaliteta</a:t>
            </a:r>
            <a:r>
              <a:rPr lang="en-US" sz="1900" dirty="0"/>
              <a:t> </a:t>
            </a:r>
            <a:r>
              <a:rPr lang="en-US" sz="1900" dirty="0" err="1"/>
              <a:t>prognoze</a:t>
            </a:r>
            <a:r>
              <a:rPr lang="en-US" sz="1900" dirty="0"/>
              <a:t> </a:t>
            </a:r>
            <a:r>
              <a:rPr lang="en-US" sz="1900" dirty="0" err="1" smtClean="0"/>
              <a:t>proizvodnje</a:t>
            </a:r>
            <a:endParaRPr lang="sr-Latn-ME" sz="1900" dirty="0" smtClean="0"/>
          </a:p>
          <a:p>
            <a:r>
              <a:rPr lang="en-US" sz="1900" dirty="0" err="1"/>
              <a:t>Studija</a:t>
            </a:r>
            <a:r>
              <a:rPr lang="en-US" sz="1900" dirty="0"/>
              <a:t> </a:t>
            </a:r>
            <a:r>
              <a:rPr lang="en-US" sz="1900" dirty="0" smtClean="0"/>
              <a:t>EB</a:t>
            </a:r>
            <a:r>
              <a:rPr lang="sr-Latn-ME" sz="1900" dirty="0" smtClean="0"/>
              <a:t>RD</a:t>
            </a:r>
            <a:r>
              <a:rPr lang="en-US" sz="1900" dirty="0" smtClean="0"/>
              <a:t> </a:t>
            </a:r>
            <a:r>
              <a:rPr lang="en-US" sz="1900" dirty="0" err="1"/>
              <a:t>predviđa</a:t>
            </a:r>
            <a:r>
              <a:rPr lang="en-US" sz="1900" dirty="0"/>
              <a:t> </a:t>
            </a:r>
            <a:r>
              <a:rPr lang="en-US" sz="1900" dirty="0" err="1"/>
              <a:t>dodatnih</a:t>
            </a:r>
            <a:r>
              <a:rPr lang="en-US" sz="1900" dirty="0"/>
              <a:t> ±11MW </a:t>
            </a:r>
            <a:r>
              <a:rPr lang="en-US" sz="1900" dirty="0" err="1"/>
              <a:t>sekundarne</a:t>
            </a:r>
            <a:r>
              <a:rPr lang="en-US" sz="1900" dirty="0"/>
              <a:t> </a:t>
            </a:r>
            <a:r>
              <a:rPr lang="en-US" sz="1900" dirty="0" err="1"/>
              <a:t>rezerve</a:t>
            </a:r>
            <a:r>
              <a:rPr lang="en-US" sz="1900" dirty="0"/>
              <a:t> </a:t>
            </a:r>
            <a:r>
              <a:rPr lang="en-US" sz="1900" dirty="0" err="1"/>
              <a:t>pri</a:t>
            </a:r>
            <a:r>
              <a:rPr lang="en-US" sz="1900" dirty="0"/>
              <a:t> </a:t>
            </a:r>
            <a:r>
              <a:rPr lang="en-US" sz="1900" dirty="0" err="1"/>
              <a:t>integraciji</a:t>
            </a:r>
            <a:r>
              <a:rPr lang="en-US" sz="1900" dirty="0"/>
              <a:t> 96MW </a:t>
            </a:r>
            <a:r>
              <a:rPr lang="en-US" sz="1900" dirty="0" smtClean="0"/>
              <a:t>VE</a:t>
            </a:r>
            <a:r>
              <a:rPr lang="sr-Latn-ME" sz="1900" dirty="0" smtClean="0"/>
              <a:t>, dok za </a:t>
            </a:r>
            <a:r>
              <a:rPr lang="en-US" sz="1900" dirty="0" err="1" smtClean="0"/>
              <a:t>instalisanih</a:t>
            </a:r>
            <a:r>
              <a:rPr lang="en-US" sz="1900" dirty="0" smtClean="0"/>
              <a:t> </a:t>
            </a:r>
            <a:r>
              <a:rPr lang="en-US" sz="1900" dirty="0"/>
              <a:t>118MW VE </a:t>
            </a:r>
            <a:r>
              <a:rPr lang="en-US" sz="1900" dirty="0" err="1"/>
              <a:t>preporučuje</a:t>
            </a:r>
            <a:r>
              <a:rPr lang="en-US" sz="1900" dirty="0"/>
              <a:t> </a:t>
            </a:r>
            <a:r>
              <a:rPr lang="en-US" sz="1900" dirty="0" err="1"/>
              <a:t>dodatnih</a:t>
            </a:r>
            <a:r>
              <a:rPr lang="en-US" sz="1900" dirty="0"/>
              <a:t> ±15MW </a:t>
            </a:r>
            <a:r>
              <a:rPr lang="en-US" sz="1900" dirty="0" err="1"/>
              <a:t>rezerve</a:t>
            </a:r>
            <a:r>
              <a:rPr lang="en-US" sz="1900" dirty="0"/>
              <a:t> </a:t>
            </a:r>
            <a:r>
              <a:rPr lang="en-US" sz="1900" dirty="0" err="1"/>
              <a:t>sekundarne</a:t>
            </a:r>
            <a:r>
              <a:rPr lang="en-US" sz="1900" dirty="0"/>
              <a:t> </a:t>
            </a:r>
            <a:r>
              <a:rPr lang="en-US" sz="1900" dirty="0" err="1" smtClean="0"/>
              <a:t>regulacije</a:t>
            </a:r>
            <a:endParaRPr lang="sr-Latn-ME" sz="1900" dirty="0" smtClean="0"/>
          </a:p>
        </p:txBody>
      </p:sp>
    </p:spTree>
    <p:extLst>
      <p:ext uri="{BB962C8B-B14F-4D97-AF65-F5344CB8AC3E}">
        <p14:creationId xmlns:p14="http://schemas.microsoft.com/office/powerpoint/2010/main" val="39989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2194560"/>
            <a:ext cx="8270240" cy="4307840"/>
          </a:xfrm>
        </p:spPr>
        <p:txBody>
          <a:bodyPr>
            <a:normAutofit/>
          </a:bodyPr>
          <a:lstStyle/>
          <a:p>
            <a:pPr lvl="0"/>
            <a:r>
              <a:rPr lang="hr-HR" sz="2000" dirty="0"/>
              <a:t>Proizvodne jedinice pružaoca usluga koje učestvuju u regulaciji moraju biti same ili u kombinaciji jedna sa drugom u mogućnosti da pruže uslugu u traženom kapacitetu (bilo koji iznos u granicama ponuđene rezerve</a:t>
            </a:r>
            <a:r>
              <a:rPr lang="hr-HR" sz="2000" dirty="0" smtClean="0"/>
              <a:t>)</a:t>
            </a:r>
            <a:endParaRPr lang="en-US" sz="2000" dirty="0"/>
          </a:p>
          <a:p>
            <a:pPr lvl="0"/>
            <a:r>
              <a:rPr lang="hr-HR" sz="2000" dirty="0"/>
              <a:t>Razmotriti mogućnost osposobljavanja još nekog proizvodnog objekta za pružanje usluge sekundarne </a:t>
            </a:r>
            <a:r>
              <a:rPr lang="hr-HR" sz="2000" dirty="0" smtClean="0"/>
              <a:t>regulacije</a:t>
            </a:r>
            <a:endParaRPr lang="en-US" sz="2000" dirty="0"/>
          </a:p>
          <a:p>
            <a:pPr lvl="0"/>
            <a:r>
              <a:rPr lang="hr-HR" sz="2000" dirty="0"/>
              <a:t>Dobre hidrološke prilike ne bi smjele biti prepreka pružanju usluga regulacije, što bi se možda moglo regulisati korekcijom cijena za ove periode ili sl</a:t>
            </a:r>
            <a:r>
              <a:rPr lang="hr-HR" sz="2000" dirty="0" smtClean="0"/>
              <a:t>.</a:t>
            </a:r>
            <a:endParaRPr lang="en-US" sz="2000" dirty="0" smtClean="0"/>
          </a:p>
          <a:p>
            <a:r>
              <a:rPr lang="hr-HR" sz="2000" dirty="0"/>
              <a:t>Zahtijevani opseg od -60 MW do 50 MW se ne može obezbijediti u cjelosti iz „inertne“ generatorske jedinice. U slučaju da je to jedini raspoloživi regulacioni resurs moraju se uzeti u obzir njegove realne mogućnosti</a:t>
            </a:r>
            <a:endParaRPr lang="en-US" sz="2000" dirty="0"/>
          </a:p>
          <a:p>
            <a:pPr lvl="0"/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75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sz="2000" dirty="0" smtClean="0"/>
              <a:t>Proceduru </a:t>
            </a:r>
            <a:r>
              <a:rPr lang="hr-HR" sz="2000" dirty="0"/>
              <a:t>razmjene regulacione rezerve sa EMS-om treba što je moguće više pojednostaviti, i to u cilju smanjenja vremena aktivacije </a:t>
            </a:r>
            <a:r>
              <a:rPr lang="hr-HR" sz="2000" dirty="0" smtClean="0"/>
              <a:t>rezerve</a:t>
            </a:r>
            <a:endParaRPr lang="en-US" sz="2000" dirty="0"/>
          </a:p>
          <a:p>
            <a:pPr lvl="0"/>
            <a:r>
              <a:rPr lang="hr-HR" sz="2000" dirty="0"/>
              <a:t>Potrošači koji imaju promjenjiv dijagram opterećenja trebali bi biti obavezni da dostavljaju satni plan </a:t>
            </a:r>
            <a:r>
              <a:rPr lang="hr-HR" sz="2000" dirty="0" smtClean="0"/>
              <a:t>potrošnje</a:t>
            </a:r>
            <a:endParaRPr lang="en-US" sz="2000" dirty="0"/>
          </a:p>
          <a:p>
            <a:pPr lvl="0"/>
            <a:r>
              <a:rPr lang="hr-HR" sz="2000" dirty="0"/>
              <a:t>Ulaskom VE na mrežu zahtjevi za regulacijom će biti dodatno usložnjeni, pa evidentirani problemi moraju biti u najvećoj mjeri sanirani prije </a:t>
            </a:r>
            <a:r>
              <a:rPr lang="hr-HR" sz="2000" dirty="0" smtClean="0"/>
              <a:t>toga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86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Imajući u vidu specifičnosti EES-a Crne Gore u smislu zahtjeva za rezervom, snaga i opsega proizvodnih jednica, brzine odziva, karakteristika direktnih potrošača, a sve to u okolnostima regulisanih cijena pomoćnih usluga, neophodno je pravila prilagođavati realnoj situaciji. </a:t>
            </a:r>
            <a:endParaRPr lang="en-US" dirty="0" smtClean="0"/>
          </a:p>
          <a:p>
            <a:r>
              <a:rPr lang="en-US" dirty="0" err="1" smtClean="0"/>
              <a:t>Potrebno</a:t>
            </a:r>
            <a:r>
              <a:rPr lang="en-US" dirty="0" smtClean="0"/>
              <a:t> je </a:t>
            </a:r>
            <a:r>
              <a:rPr lang="en-US" dirty="0" err="1" smtClean="0"/>
              <a:t>utvrditi</a:t>
            </a:r>
            <a:r>
              <a:rPr lang="en-US" dirty="0" smtClean="0"/>
              <a:t> </a:t>
            </a:r>
            <a:r>
              <a:rPr lang="hr-HR" dirty="0" smtClean="0"/>
              <a:t>način</a:t>
            </a:r>
            <a:r>
              <a:rPr lang="en-US" dirty="0" smtClean="0"/>
              <a:t>e</a:t>
            </a:r>
            <a:r>
              <a:rPr lang="hr-HR" dirty="0" smtClean="0"/>
              <a:t> </a:t>
            </a:r>
            <a:r>
              <a:rPr lang="hr-HR" dirty="0"/>
              <a:t>pružanja pomoćne usluge koji bi za OPS bio zadovoljavajućeg kvaliteta, a za pružaoca usluge tehnički izvodljiv i ekonomski opravdan. </a:t>
            </a:r>
            <a:endParaRPr lang="en-US" dirty="0" smtClean="0"/>
          </a:p>
          <a:p>
            <a:r>
              <a:rPr lang="hr-HR" dirty="0" smtClean="0"/>
              <a:t>Trenutno </a:t>
            </a:r>
            <a:r>
              <a:rPr lang="hr-HR" dirty="0"/>
              <a:t>pružalac usluga vrši kalkulacije nastojeći da izbjegne eventualne gubitke u vidu mogućeg prolivanja vode, manje efikasne proizvodnje, rezervacije kapaciteta sa mogućnošću prodaje po cijeni znatno ispod tržišne i </a:t>
            </a:r>
            <a:r>
              <a:rPr lang="hr-HR" dirty="0" smtClean="0"/>
              <a:t>slično.</a:t>
            </a:r>
            <a:endParaRPr lang="en-US" dirty="0" smtClean="0"/>
          </a:p>
          <a:p>
            <a:r>
              <a:rPr lang="en-US" dirty="0"/>
              <a:t>C</a:t>
            </a:r>
            <a:r>
              <a:rPr lang="hr-HR" dirty="0" smtClean="0"/>
              <a:t>ijene </a:t>
            </a:r>
            <a:r>
              <a:rPr lang="hr-HR" dirty="0"/>
              <a:t>pomoćnih usluga trebaju biti tako definisane da budu motivacija pružaocu usluga da uvijek nastoji ispuniti zahtijev OPS-a.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96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Pitanja za diskusiju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Da </a:t>
            </a:r>
            <a:r>
              <a:rPr lang="en-US" sz="2000" dirty="0"/>
              <a:t>li </a:t>
            </a:r>
            <a:r>
              <a:rPr lang="en-US" sz="2000" dirty="0" err="1"/>
              <a:t>će</a:t>
            </a:r>
            <a:r>
              <a:rPr lang="en-US" sz="2000" dirty="0"/>
              <a:t> </a:t>
            </a:r>
            <a:r>
              <a:rPr lang="en-US" sz="2000" dirty="0" err="1"/>
              <a:t>biti</a:t>
            </a:r>
            <a:r>
              <a:rPr lang="en-US" sz="2000" dirty="0"/>
              <a:t> </a:t>
            </a:r>
            <a:r>
              <a:rPr lang="en-US" sz="2000" dirty="0" err="1"/>
              <a:t>značajan</a:t>
            </a:r>
            <a:r>
              <a:rPr lang="en-US" sz="2000" dirty="0"/>
              <a:t> </a:t>
            </a:r>
            <a:r>
              <a:rPr lang="en-US" sz="2000" dirty="0" err="1"/>
              <a:t>uticaj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sekundarnu</a:t>
            </a:r>
            <a:r>
              <a:rPr lang="en-US" sz="2000" dirty="0"/>
              <a:t> </a:t>
            </a:r>
            <a:r>
              <a:rPr lang="en-US" sz="2000" dirty="0" err="1"/>
              <a:t>regulaciju</a:t>
            </a:r>
            <a:r>
              <a:rPr lang="en-US" sz="2000" dirty="0"/>
              <a:t> </a:t>
            </a:r>
            <a:r>
              <a:rPr lang="en-US" sz="2000" dirty="0" err="1"/>
              <a:t>dobijanje</a:t>
            </a:r>
            <a:r>
              <a:rPr lang="en-US" sz="2000" dirty="0"/>
              <a:t> </a:t>
            </a:r>
            <a:r>
              <a:rPr lang="en-US" sz="2000" dirty="0" err="1"/>
              <a:t>još</a:t>
            </a:r>
            <a:r>
              <a:rPr lang="en-US" sz="2000" dirty="0"/>
              <a:t> </a:t>
            </a:r>
            <a:r>
              <a:rPr lang="en-US" sz="2000" dirty="0" err="1"/>
              <a:t>jednog</a:t>
            </a:r>
            <a:r>
              <a:rPr lang="en-US" sz="2000" dirty="0"/>
              <a:t> </a:t>
            </a:r>
            <a:r>
              <a:rPr lang="en-US" sz="2000" dirty="0" err="1"/>
              <a:t>susjeda</a:t>
            </a:r>
            <a:r>
              <a:rPr lang="en-US" sz="2000" dirty="0"/>
              <a:t>, </a:t>
            </a:r>
            <a:r>
              <a:rPr lang="en-US" sz="2000" dirty="0" err="1"/>
              <a:t>nakon</a:t>
            </a:r>
            <a:r>
              <a:rPr lang="en-US" sz="2000" dirty="0"/>
              <a:t> </a:t>
            </a:r>
            <a:r>
              <a:rPr lang="en-US" sz="2000" dirty="0" err="1"/>
              <a:t>povezivanja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 smtClean="0"/>
              <a:t>Italijom</a:t>
            </a:r>
            <a:r>
              <a:rPr lang="en-US" sz="2000" dirty="0" smtClean="0"/>
              <a:t>?</a:t>
            </a:r>
            <a:endParaRPr lang="sr-Latn-ME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Kakav</a:t>
            </a:r>
            <a:r>
              <a:rPr lang="en-US" sz="2000" dirty="0" smtClean="0"/>
              <a:t> </a:t>
            </a:r>
            <a:r>
              <a:rPr lang="en-US" sz="2000" dirty="0"/>
              <a:t>je </a:t>
            </a:r>
            <a:r>
              <a:rPr lang="en-US" sz="2000" dirty="0" err="1"/>
              <a:t>dosadašnji</a:t>
            </a:r>
            <a:r>
              <a:rPr lang="en-US" sz="2000" dirty="0"/>
              <a:t> </a:t>
            </a:r>
            <a:r>
              <a:rPr lang="en-US" sz="2000" dirty="0" err="1"/>
              <a:t>kvalitet</a:t>
            </a:r>
            <a:r>
              <a:rPr lang="en-US" sz="2000" dirty="0"/>
              <a:t> </a:t>
            </a:r>
            <a:r>
              <a:rPr lang="en-US" sz="2000" dirty="0" err="1"/>
              <a:t>sekundarne</a:t>
            </a:r>
            <a:r>
              <a:rPr lang="en-US" sz="2000" dirty="0"/>
              <a:t> </a:t>
            </a:r>
            <a:r>
              <a:rPr lang="en-US" sz="2000" dirty="0" err="1"/>
              <a:t>regulacije</a:t>
            </a:r>
            <a:r>
              <a:rPr lang="en-US" sz="2000" dirty="0"/>
              <a:t> u </a:t>
            </a:r>
            <a:r>
              <a:rPr lang="en-US" sz="2000" dirty="0" err="1"/>
              <a:t>Crnoj</a:t>
            </a:r>
            <a:r>
              <a:rPr lang="en-US" sz="2000" dirty="0"/>
              <a:t> Gori, </a:t>
            </a:r>
            <a:r>
              <a:rPr lang="en-US" sz="2000" dirty="0" err="1"/>
              <a:t>i</a:t>
            </a:r>
            <a:r>
              <a:rPr lang="en-US" sz="2000" dirty="0"/>
              <a:t> da li je </a:t>
            </a:r>
            <a:r>
              <a:rPr lang="en-US" sz="2000" dirty="0" err="1"/>
              <a:t>bolji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lošiji</a:t>
            </a:r>
            <a:r>
              <a:rPr lang="en-US" sz="2000" dirty="0"/>
              <a:t> od </a:t>
            </a:r>
            <a:r>
              <a:rPr lang="en-US" sz="2000" dirty="0" err="1"/>
              <a:t>ostalih</a:t>
            </a:r>
            <a:r>
              <a:rPr lang="en-US" sz="2000" dirty="0"/>
              <a:t> </a:t>
            </a:r>
            <a:r>
              <a:rPr lang="en-US" sz="2000" dirty="0" err="1"/>
              <a:t>članova</a:t>
            </a:r>
            <a:r>
              <a:rPr lang="en-US" sz="2000" dirty="0"/>
              <a:t> </a:t>
            </a:r>
            <a:r>
              <a:rPr lang="en-US" sz="2000" dirty="0" err="1"/>
              <a:t>Bloka</a:t>
            </a:r>
            <a:r>
              <a:rPr lang="en-US" sz="2000" dirty="0"/>
              <a:t> (</a:t>
            </a:r>
            <a:r>
              <a:rPr lang="en-US" sz="2000" dirty="0" err="1"/>
              <a:t>Srbije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Makedonije</a:t>
            </a:r>
            <a:r>
              <a:rPr lang="en-US" sz="2000" dirty="0"/>
              <a:t>)?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548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54957" y="2967335"/>
            <a:ext cx="4634090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ME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Hvala na pažnji!</a:t>
            </a:r>
            <a:endParaRPr lang="en-U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451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372475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Zadatak</a:t>
            </a:r>
            <a:r>
              <a:rPr lang="en-US" dirty="0" smtClean="0"/>
              <a:t> </a:t>
            </a:r>
            <a:r>
              <a:rPr lang="hr-HR" dirty="0" smtClean="0"/>
              <a:t>OPS je </a:t>
            </a:r>
            <a:r>
              <a:rPr lang="hr-HR" dirty="0"/>
              <a:t>da uravnoteži odstupanje rada </a:t>
            </a:r>
            <a:r>
              <a:rPr lang="hr-HR" dirty="0" smtClean="0"/>
              <a:t>EES </a:t>
            </a:r>
            <a:r>
              <a:rPr lang="hr-HR" dirty="0"/>
              <a:t>Crne Gore od voznog reda, tj. razliku između raspoložive energije i ukupnih </a:t>
            </a:r>
            <a:r>
              <a:rPr lang="hr-HR" dirty="0" smtClean="0"/>
              <a:t>potreba</a:t>
            </a:r>
          </a:p>
          <a:p>
            <a:r>
              <a:rPr lang="hr-HR" dirty="0" smtClean="0"/>
              <a:t>Satni </a:t>
            </a:r>
            <a:r>
              <a:rPr lang="hr-HR" dirty="0"/>
              <a:t>kumulativ (srednja vrijednost) </a:t>
            </a:r>
            <a:r>
              <a:rPr lang="sr-Latn-CS" dirty="0"/>
              <a:t>greške regulacione oblasti </a:t>
            </a:r>
            <a:r>
              <a:rPr lang="en-US" dirty="0" smtClean="0"/>
              <a:t>se </a:t>
            </a:r>
            <a:r>
              <a:rPr lang="en-US" dirty="0" err="1" smtClean="0"/>
              <a:t>nastoji</a:t>
            </a:r>
            <a:r>
              <a:rPr lang="en-US" dirty="0" smtClean="0"/>
              <a:t> </a:t>
            </a:r>
            <a:r>
              <a:rPr lang="en-US" dirty="0" err="1" smtClean="0"/>
              <a:t>odr</a:t>
            </a:r>
            <a:r>
              <a:rPr lang="sr-Latn-ME" dirty="0" smtClean="0"/>
              <a:t>žati</a:t>
            </a:r>
            <a:r>
              <a:rPr lang="sr-Latn-CS" dirty="0" smtClean="0"/>
              <a:t> </a:t>
            </a:r>
            <a:r>
              <a:rPr lang="sr-Latn-CS" dirty="0"/>
              <a:t>u granicama od ±20 </a:t>
            </a:r>
            <a:r>
              <a:rPr lang="sr-Latn-CS" dirty="0" smtClean="0"/>
              <a:t>MW</a:t>
            </a:r>
          </a:p>
          <a:p>
            <a:r>
              <a:rPr lang="sr-Latn-CS" dirty="0"/>
              <a:t>U radu je objašnjena regulacija sistema uopšte, sa osvrtom na karakteristike iste u Crnoj </a:t>
            </a:r>
            <a:r>
              <a:rPr lang="sr-Latn-CS" dirty="0" smtClean="0"/>
              <a:t>Gori</a:t>
            </a:r>
          </a:p>
          <a:p>
            <a:r>
              <a:rPr lang="sr-Latn-CS" dirty="0" smtClean="0"/>
              <a:t>Opis najvažnijih parametara regulacije</a:t>
            </a:r>
          </a:p>
          <a:p>
            <a:r>
              <a:rPr lang="sr-Latn-CS" dirty="0" smtClean="0"/>
              <a:t>Specifičnosti </a:t>
            </a:r>
            <a:r>
              <a:rPr lang="sr-Latn-CS" dirty="0"/>
              <a:t>pojedinih generatorskih jedinica koje učestvuju u pružanju usluge </a:t>
            </a:r>
            <a:r>
              <a:rPr lang="sr-Latn-CS" dirty="0" smtClean="0"/>
              <a:t>regulacije</a:t>
            </a:r>
          </a:p>
          <a:p>
            <a:r>
              <a:rPr lang="sr-Latn-CS" dirty="0" smtClean="0"/>
              <a:t>Dijeljenje </a:t>
            </a:r>
            <a:r>
              <a:rPr lang="sr-Latn-CS" dirty="0"/>
              <a:t>rezerve sa okolnim </a:t>
            </a:r>
            <a:r>
              <a:rPr lang="sr-Latn-CS" dirty="0" smtClean="0"/>
              <a:t>sistemima</a:t>
            </a:r>
          </a:p>
          <a:p>
            <a:r>
              <a:rPr lang="sr-Latn-CS" dirty="0" smtClean="0"/>
              <a:t>Ulazak </a:t>
            </a:r>
            <a:r>
              <a:rPr lang="sr-Latn-CS" dirty="0"/>
              <a:t>obnovljivih izvora na </a:t>
            </a:r>
            <a:r>
              <a:rPr lang="sr-Latn-CS" dirty="0" smtClean="0"/>
              <a:t>mrežu</a:t>
            </a:r>
            <a:endParaRPr lang="sr-Latn-ME" dirty="0"/>
          </a:p>
          <a:p>
            <a:r>
              <a:rPr lang="sr-Latn-ME" dirty="0" smtClean="0"/>
              <a:t>Zaključak</a:t>
            </a:r>
            <a:r>
              <a:rPr lang="en-US" dirty="0" smtClean="0"/>
              <a:t> </a:t>
            </a:r>
            <a:r>
              <a:rPr lang="sr-Latn-CS" dirty="0"/>
              <a:t>za svaki od tretiranih problema</a:t>
            </a:r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252765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Regulacija EES-a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ME" sz="2000" dirty="0" smtClean="0"/>
              <a:t>Primarna, sekundarna i tercijarna regulacija</a:t>
            </a:r>
          </a:p>
          <a:p>
            <a:r>
              <a:rPr lang="sr-Latn-ME" sz="2000" dirty="0" smtClean="0"/>
              <a:t>Minimalni opseg sekundarne regulacije</a:t>
            </a:r>
          </a:p>
          <a:p>
            <a:endParaRPr lang="sr-Latn-ME" sz="2000" dirty="0" smtClean="0"/>
          </a:p>
          <a:p>
            <a:endParaRPr lang="sr-Latn-ME" sz="2000" dirty="0" smtClean="0"/>
          </a:p>
          <a:p>
            <a:r>
              <a:rPr lang="pl-PL" sz="2000" dirty="0"/>
              <a:t>OPS je nadležan da propiše i veći iznos sekundarne </a:t>
            </a:r>
            <a:r>
              <a:rPr lang="pl-PL" sz="2000" dirty="0" smtClean="0"/>
              <a:t>rezerve</a:t>
            </a:r>
          </a:p>
          <a:p>
            <a:r>
              <a:rPr lang="sr-Latn-CS" sz="2000" dirty="0" smtClean="0"/>
              <a:t>U </a:t>
            </a:r>
            <a:r>
              <a:rPr lang="sr-Latn-CS" sz="2000" dirty="0"/>
              <a:t>periodima kada pružaoci usluga iz Crne Gore nijesu u mogućnosti da pruže uslugu sekundarne regulacije, OPS Crne Gore ostaje bez iste, budući da tržište pomoćnih usluga u regionu još nije </a:t>
            </a:r>
            <a:r>
              <a:rPr lang="sr-Latn-CS" sz="2000" dirty="0" smtClean="0"/>
              <a:t>zaživjelo</a:t>
            </a:r>
          </a:p>
          <a:p>
            <a:endParaRPr lang="en-US" sz="2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2171700" y="2857499"/>
            <a:ext cx="1222889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573006"/>
              </p:ext>
            </p:extLst>
          </p:nvPr>
        </p:nvGraphicFramePr>
        <p:xfrm>
          <a:off x="3133655" y="3120325"/>
          <a:ext cx="2400300" cy="518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Equation" r:id="rId4" imgW="1409088" imgH="304668" progId="Equation.3">
                  <p:embed/>
                </p:oleObj>
              </mc:Choice>
              <mc:Fallback>
                <p:oleObj name="Equation" r:id="rId4" imgW="1409088" imgH="304668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3655" y="3120325"/>
                        <a:ext cx="2400300" cy="5189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563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Regulacija EES-a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Tercijarna regulacija koristi tercijarnu rezervu u slučaju da neprekidno djeluje sekundarna regulacija ili ako se očekuje njeno neprekidno </a:t>
            </a:r>
            <a:r>
              <a:rPr lang="hr-HR" dirty="0" smtClean="0"/>
              <a:t>dejstvo</a:t>
            </a:r>
            <a:endParaRPr lang="en-US" dirty="0" smtClean="0"/>
          </a:p>
          <a:p>
            <a:r>
              <a:rPr lang="en-US" dirty="0"/>
              <a:t>K</a:t>
            </a:r>
            <a:r>
              <a:rPr lang="hr-HR" dirty="0" smtClean="0"/>
              <a:t>oristi </a:t>
            </a:r>
            <a:r>
              <a:rPr lang="en-US" dirty="0" smtClean="0"/>
              <a:t>se </a:t>
            </a:r>
            <a:r>
              <a:rPr lang="hr-HR" dirty="0" smtClean="0"/>
              <a:t>radi </a:t>
            </a:r>
            <a:r>
              <a:rPr lang="hr-HR" dirty="0"/>
              <a:t>oslobađanja rezervi sekundarne rezerve</a:t>
            </a:r>
            <a:endParaRPr lang="hr-HR" dirty="0" smtClean="0"/>
          </a:p>
          <a:p>
            <a:r>
              <a:rPr lang="hr-HR" dirty="0"/>
              <a:t>Svaka regulaciona oblast mora imati na raspolaganju dovoljno tercijarne regulacije kako bi se nadoknadio najveći mogući </a:t>
            </a:r>
            <a:r>
              <a:rPr lang="hr-HR" dirty="0" smtClean="0"/>
              <a:t>debalans</a:t>
            </a:r>
          </a:p>
          <a:p>
            <a:r>
              <a:rPr lang="hr-HR" dirty="0" smtClean="0"/>
              <a:t>Pozitivna i negativna tercijarna rezerva</a:t>
            </a:r>
          </a:p>
          <a:p>
            <a:r>
              <a:rPr lang="sr-Latn-CS" dirty="0"/>
              <a:t>OPS uslugu tercijarne regulacije obezbijeđuje zaključivanjem ugovora sa proizvođačima iz Crne </a:t>
            </a:r>
            <a:r>
              <a:rPr lang="sr-Latn-CS" dirty="0" smtClean="0"/>
              <a:t>Gore,</a:t>
            </a:r>
            <a:r>
              <a:rPr lang="pl-PL" dirty="0" smtClean="0"/>
              <a:t> </a:t>
            </a:r>
            <a:r>
              <a:rPr lang="pl-PL" dirty="0"/>
              <a:t>iz susjednih elektroenergetskih </a:t>
            </a:r>
            <a:r>
              <a:rPr lang="pl-PL" dirty="0" smtClean="0"/>
              <a:t>sistema </a:t>
            </a:r>
            <a:r>
              <a:rPr lang="sr-Latn-CS" dirty="0" smtClean="0"/>
              <a:t>i </a:t>
            </a:r>
            <a:r>
              <a:rPr lang="sr-Latn-CS" dirty="0"/>
              <a:t>od krajnjih </a:t>
            </a:r>
            <a:r>
              <a:rPr lang="sr-Latn-CS" dirty="0" smtClean="0"/>
              <a:t>kupaca</a:t>
            </a:r>
          </a:p>
          <a:p>
            <a:r>
              <a:rPr lang="sr-Latn-CS" dirty="0" smtClean="0"/>
              <a:t>Dvije komponente: </a:t>
            </a:r>
            <a:r>
              <a:rPr lang="sr-Latn-CS" dirty="0" smtClean="0"/>
              <a:t>raspoloživost</a:t>
            </a:r>
            <a:r>
              <a:rPr lang="en-US" dirty="0" smtClean="0"/>
              <a:t> (</a:t>
            </a:r>
            <a:r>
              <a:rPr lang="en-US" dirty="0" err="1" smtClean="0"/>
              <a:t>garnatovanje</a:t>
            </a:r>
            <a:r>
              <a:rPr lang="en-US" dirty="0" smtClean="0"/>
              <a:t> </a:t>
            </a:r>
            <a:r>
              <a:rPr lang="hr-HR" dirty="0" smtClean="0"/>
              <a:t>raspoloživost</a:t>
            </a:r>
            <a:r>
              <a:rPr lang="en-US" dirty="0" smtClean="0"/>
              <a:t>i</a:t>
            </a:r>
            <a:r>
              <a:rPr lang="hr-HR" dirty="0" smtClean="0"/>
              <a:t> </a:t>
            </a:r>
            <a:r>
              <a:rPr lang="hr-HR" dirty="0"/>
              <a:t>proizvodnog kapaciteta</a:t>
            </a:r>
            <a:r>
              <a:rPr lang="en-US" dirty="0" smtClean="0"/>
              <a:t>)</a:t>
            </a:r>
            <a:r>
              <a:rPr lang="sr-Latn-CS" dirty="0" smtClean="0"/>
              <a:t> </a:t>
            </a:r>
            <a:r>
              <a:rPr lang="sr-Latn-CS" dirty="0" smtClean="0"/>
              <a:t>i </a:t>
            </a:r>
            <a:r>
              <a:rPr lang="sr-Latn-CS" dirty="0" smtClean="0"/>
              <a:t>korišćenje</a:t>
            </a:r>
            <a:r>
              <a:rPr lang="en-US" dirty="0" smtClean="0"/>
              <a:t> (</a:t>
            </a:r>
            <a:r>
              <a:rPr lang="sr-Latn-CS" dirty="0" smtClean="0"/>
              <a:t>isporu</a:t>
            </a:r>
            <a:r>
              <a:rPr lang="en-US" dirty="0" err="1" smtClean="0"/>
              <a:t>ka</a:t>
            </a:r>
            <a:r>
              <a:rPr lang="sr-Latn-CS" dirty="0" smtClean="0"/>
              <a:t> dodatn</a:t>
            </a:r>
            <a:r>
              <a:rPr lang="en-US" dirty="0" smtClean="0"/>
              <a:t>e</a:t>
            </a:r>
            <a:r>
              <a:rPr lang="sr-Latn-CS" dirty="0" smtClean="0"/>
              <a:t> električn</a:t>
            </a:r>
            <a:r>
              <a:rPr lang="en-US" dirty="0" smtClean="0"/>
              <a:t>e</a:t>
            </a:r>
            <a:r>
              <a:rPr lang="sr-Latn-CS" dirty="0" smtClean="0"/>
              <a:t> energij</a:t>
            </a:r>
            <a:r>
              <a:rPr lang="en-US" dirty="0" smtClean="0"/>
              <a:t>e</a:t>
            </a:r>
            <a:r>
              <a:rPr lang="en-US" dirty="0" smtClean="0"/>
              <a:t>)</a:t>
            </a:r>
            <a:endParaRPr lang="sr-Latn-C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9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Parametri regulacije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94560"/>
            <a:ext cx="8572500" cy="4434840"/>
          </a:xfrm>
        </p:spPr>
        <p:txBody>
          <a:bodyPr>
            <a:normAutofit/>
          </a:bodyPr>
          <a:lstStyle/>
          <a:p>
            <a:r>
              <a:rPr lang="sr-Latn-ME" sz="1900" dirty="0" smtClean="0"/>
              <a:t>Raspoloživost rezerve (</a:t>
            </a:r>
            <a:r>
              <a:rPr lang="sr-Latn-CS" sz="1900" dirty="0"/>
              <a:t>50 MW pozitivne i 60 MW negativne </a:t>
            </a:r>
            <a:r>
              <a:rPr lang="sr-Latn-CS" sz="1900" dirty="0" smtClean="0"/>
              <a:t>rezerve)</a:t>
            </a:r>
            <a:endParaRPr lang="sr-Latn-ME" sz="1900" dirty="0" smtClean="0"/>
          </a:p>
          <a:p>
            <a:r>
              <a:rPr lang="en-US" sz="1900" dirty="0" err="1" smtClean="0"/>
              <a:t>Rezerva</a:t>
            </a:r>
            <a:r>
              <a:rPr lang="hr-HR" sz="1900" dirty="0" smtClean="0"/>
              <a:t> </a:t>
            </a:r>
            <a:r>
              <a:rPr lang="hr-HR" sz="1900" dirty="0"/>
              <a:t>nije raspoloživa u nekom satu ako je planirana rezerva manja od ugovorom </a:t>
            </a:r>
            <a:r>
              <a:rPr lang="hr-HR" sz="1900" dirty="0" smtClean="0"/>
              <a:t>definisane</a:t>
            </a:r>
          </a:p>
          <a:p>
            <a:r>
              <a:rPr lang="hr-HR" sz="1900" dirty="0"/>
              <a:t>D</a:t>
            </a:r>
            <a:r>
              <a:rPr lang="hr-HR" sz="1900" dirty="0" smtClean="0"/>
              <a:t>ešava se da </a:t>
            </a:r>
            <a:r>
              <a:rPr lang="hr-HR" sz="1900" dirty="0"/>
              <a:t>pružalac </a:t>
            </a:r>
            <a:r>
              <a:rPr lang="hr-HR" sz="1900" dirty="0" smtClean="0"/>
              <a:t>usluga još u toku mjeseca u potpunosti izgubi nadoknadu </a:t>
            </a:r>
            <a:r>
              <a:rPr lang="hr-HR" sz="1900" dirty="0"/>
              <a:t>za raspoloživost za </a:t>
            </a:r>
            <a:r>
              <a:rPr lang="hr-HR" sz="1900" dirty="0" smtClean="0"/>
              <a:t>taj </a:t>
            </a:r>
            <a:r>
              <a:rPr lang="hr-HR" sz="1900" dirty="0"/>
              <a:t>mjesec. </a:t>
            </a:r>
            <a:r>
              <a:rPr lang="hr-HR" sz="1900" dirty="0" smtClean="0"/>
              <a:t>Tada, </a:t>
            </a:r>
            <a:r>
              <a:rPr lang="hr-HR" sz="1900" dirty="0"/>
              <a:t>pružalac više nema interes da rezerviše i garantuje raspoloživost tercijarne rezerve, što se izuzetno loše odražava na mogućnosti za regulaciju</a:t>
            </a:r>
            <a:endParaRPr lang="sr-Latn-ME" sz="1900" dirty="0" smtClean="0"/>
          </a:p>
          <a:p>
            <a:r>
              <a:rPr lang="sr-Latn-ME" sz="1900" dirty="0" smtClean="0"/>
              <a:t>Kvalitet sekundarne </a:t>
            </a:r>
            <a:r>
              <a:rPr lang="sr-Latn-ME" sz="1900" dirty="0" smtClean="0"/>
              <a:t>regulacije</a:t>
            </a:r>
            <a:r>
              <a:rPr lang="en-US" sz="1900" dirty="0" smtClean="0"/>
              <a:t> (</a:t>
            </a:r>
            <a:r>
              <a:rPr lang="en-US" sz="1900" dirty="0" err="1" smtClean="0"/>
              <a:t>kvalitet</a:t>
            </a:r>
            <a:r>
              <a:rPr lang="en-US" sz="1900" dirty="0" smtClean="0"/>
              <a:t> je </a:t>
            </a:r>
            <a:r>
              <a:rPr lang="en-US" sz="1900" dirty="0" err="1" smtClean="0"/>
              <a:t>prihvatljiv</a:t>
            </a:r>
            <a:r>
              <a:rPr lang="en-US" sz="1900" dirty="0" smtClean="0"/>
              <a:t> </a:t>
            </a:r>
            <a:r>
              <a:rPr lang="en-US" sz="1900" dirty="0" err="1" smtClean="0"/>
              <a:t>ukoliko</a:t>
            </a:r>
            <a:r>
              <a:rPr lang="en-US" sz="1900" dirty="0" smtClean="0"/>
              <a:t> </a:t>
            </a:r>
            <a:r>
              <a:rPr lang="hr-HR" sz="1900" dirty="0" smtClean="0"/>
              <a:t>količina </a:t>
            </a:r>
            <a:r>
              <a:rPr lang="hr-HR" sz="1900" dirty="0"/>
              <a:t>energije proizvedene u sekundarnoj regulaciji tokom svakog sata ne odstupa više od ±5 MWh/h od satnog integrala regulacionog zahtjeva</a:t>
            </a:r>
            <a:r>
              <a:rPr lang="en-US" sz="1900" dirty="0" smtClean="0"/>
              <a:t>)</a:t>
            </a:r>
            <a:endParaRPr lang="sr-Latn-ME" sz="1900" dirty="0" smtClean="0"/>
          </a:p>
          <a:p>
            <a:r>
              <a:rPr lang="sr-Latn-ME" sz="1900" dirty="0" smtClean="0"/>
              <a:t>Adekvatnost tercijarne </a:t>
            </a:r>
            <a:r>
              <a:rPr lang="sr-Latn-ME" sz="1900" dirty="0" smtClean="0"/>
              <a:t>regulacije</a:t>
            </a:r>
            <a:r>
              <a:rPr lang="en-US" sz="1900" dirty="0"/>
              <a:t> </a:t>
            </a:r>
            <a:r>
              <a:rPr lang="en-US" sz="1900" dirty="0" smtClean="0"/>
              <a:t>(</a:t>
            </a:r>
            <a:r>
              <a:rPr lang="en-US" sz="1900" dirty="0" err="1" smtClean="0"/>
              <a:t>neadekvatnom</a:t>
            </a:r>
            <a:r>
              <a:rPr lang="en-US" sz="1900" dirty="0" smtClean="0"/>
              <a:t> </a:t>
            </a:r>
            <a:r>
              <a:rPr lang="en-US" sz="1900" dirty="0" err="1"/>
              <a:t>tercijarnom</a:t>
            </a:r>
            <a:r>
              <a:rPr lang="en-US" sz="1900" dirty="0"/>
              <a:t> </a:t>
            </a:r>
            <a:r>
              <a:rPr lang="en-US" sz="1900" dirty="0" err="1"/>
              <a:t>regulacijom</a:t>
            </a:r>
            <a:r>
              <a:rPr lang="en-US" sz="1900" dirty="0"/>
              <a:t> </a:t>
            </a:r>
            <a:r>
              <a:rPr lang="en-US" sz="1900" dirty="0" err="1"/>
              <a:t>smatra</a:t>
            </a:r>
            <a:r>
              <a:rPr lang="en-US" sz="1900" dirty="0"/>
              <a:t> se </a:t>
            </a:r>
            <a:r>
              <a:rPr lang="en-US" sz="1900" dirty="0" err="1"/>
              <a:t>isporuka</a:t>
            </a:r>
            <a:r>
              <a:rPr lang="en-US" sz="1900" dirty="0"/>
              <a:t> </a:t>
            </a:r>
            <a:r>
              <a:rPr lang="en-US" sz="1900" dirty="0" err="1"/>
              <a:t>prilikom</a:t>
            </a:r>
            <a:r>
              <a:rPr lang="en-US" sz="1900" dirty="0"/>
              <a:t> </a:t>
            </a:r>
            <a:r>
              <a:rPr lang="en-US" sz="1900" dirty="0" err="1"/>
              <a:t>koje</a:t>
            </a:r>
            <a:r>
              <a:rPr lang="en-US" sz="1900" dirty="0"/>
              <a:t> </a:t>
            </a:r>
            <a:r>
              <a:rPr lang="en-US" sz="1900" dirty="0" err="1"/>
              <a:t>isporučena</a:t>
            </a:r>
            <a:r>
              <a:rPr lang="en-US" sz="1900" dirty="0"/>
              <a:t> </a:t>
            </a:r>
            <a:r>
              <a:rPr lang="en-US" sz="1900" dirty="0" err="1"/>
              <a:t>energija</a:t>
            </a:r>
            <a:r>
              <a:rPr lang="en-US" sz="1900" dirty="0"/>
              <a:t> </a:t>
            </a:r>
            <a:r>
              <a:rPr lang="en-US" sz="1900" dirty="0" err="1"/>
              <a:t>za</a:t>
            </a:r>
            <a:r>
              <a:rPr lang="en-US" sz="1900" dirty="0"/>
              <a:t> </a:t>
            </a:r>
            <a:r>
              <a:rPr lang="en-US" sz="1900" dirty="0" err="1"/>
              <a:t>više</a:t>
            </a:r>
            <a:r>
              <a:rPr lang="en-US" sz="1900" dirty="0"/>
              <a:t> od 20% </a:t>
            </a:r>
            <a:r>
              <a:rPr lang="en-US" sz="1900" dirty="0" err="1"/>
              <a:t>odstupa</a:t>
            </a:r>
            <a:r>
              <a:rPr lang="en-US" sz="1900" dirty="0"/>
              <a:t> od </a:t>
            </a:r>
            <a:r>
              <a:rPr lang="en-US" sz="1900" dirty="0" err="1"/>
              <a:t>naloga</a:t>
            </a:r>
            <a:r>
              <a:rPr lang="en-US" sz="1900" dirty="0" smtClean="0"/>
              <a:t>)</a:t>
            </a:r>
            <a:endParaRPr lang="sr-Latn-ME" sz="19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01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Parametri regulacije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59" y="1803400"/>
            <a:ext cx="8641082" cy="4953000"/>
          </a:xfrm>
        </p:spPr>
        <p:txBody>
          <a:bodyPr>
            <a:normAutofit fontScale="77500" lnSpcReduction="20000"/>
          </a:bodyPr>
          <a:lstStyle/>
          <a:p>
            <a:r>
              <a:rPr lang="sr-Latn-ME" sz="2400" dirty="0"/>
              <a:t>Regulacija po energiji</a:t>
            </a:r>
            <a:r>
              <a:rPr lang="en-US" sz="2400" dirty="0"/>
              <a:t> (</a:t>
            </a:r>
            <a:r>
              <a:rPr lang="sr-Latn-CS" sz="2400" dirty="0"/>
              <a:t>tercijarna rezerva </a:t>
            </a:r>
            <a:r>
              <a:rPr lang="en-US" sz="2400" dirty="0"/>
              <a:t>se </a:t>
            </a:r>
            <a:r>
              <a:rPr lang="sr-Latn-CS" sz="2400" dirty="0"/>
              <a:t>angažuje na način da satni kumulativ greške regulacione oblasti bude jednak nuli</a:t>
            </a:r>
            <a:r>
              <a:rPr lang="en-US" sz="2400" dirty="0"/>
              <a:t>)</a:t>
            </a:r>
            <a:endParaRPr lang="sr-Latn-ME" sz="2400" dirty="0"/>
          </a:p>
          <a:p>
            <a:r>
              <a:rPr lang="sr-Latn-ME" sz="2400" dirty="0"/>
              <a:t>Regulacija po snazi</a:t>
            </a:r>
            <a:r>
              <a:rPr lang="en-US" sz="2400" dirty="0"/>
              <a:t> (</a:t>
            </a:r>
            <a:r>
              <a:rPr lang="en-US" sz="2400" dirty="0" err="1"/>
              <a:t>tercijarna</a:t>
            </a:r>
            <a:r>
              <a:rPr lang="en-US" sz="2400" dirty="0"/>
              <a:t> </a:t>
            </a:r>
            <a:r>
              <a:rPr lang="en-US" sz="2400" dirty="0" err="1"/>
              <a:t>rezerva</a:t>
            </a:r>
            <a:r>
              <a:rPr lang="en-US" sz="2400" dirty="0"/>
              <a:t> se </a:t>
            </a:r>
            <a:r>
              <a:rPr lang="en-US" sz="2400" dirty="0" err="1"/>
              <a:t>angažuje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način</a:t>
            </a:r>
            <a:r>
              <a:rPr lang="en-US" sz="2400" dirty="0"/>
              <a:t> da </a:t>
            </a:r>
            <a:r>
              <a:rPr lang="en-US" sz="2400" dirty="0" err="1"/>
              <a:t>trenutna</a:t>
            </a:r>
            <a:r>
              <a:rPr lang="en-US" sz="2400" dirty="0"/>
              <a:t> </a:t>
            </a:r>
            <a:r>
              <a:rPr lang="en-US" sz="2400" dirty="0" err="1"/>
              <a:t>greška</a:t>
            </a:r>
            <a:r>
              <a:rPr lang="en-US" sz="2400" dirty="0"/>
              <a:t> </a:t>
            </a:r>
            <a:r>
              <a:rPr lang="en-US" sz="2400" dirty="0" err="1"/>
              <a:t>regulacione</a:t>
            </a:r>
            <a:r>
              <a:rPr lang="en-US" sz="2400" dirty="0"/>
              <a:t> </a:t>
            </a:r>
            <a:r>
              <a:rPr lang="en-US" sz="2400" dirty="0" err="1"/>
              <a:t>oblasti</a:t>
            </a:r>
            <a:r>
              <a:rPr lang="en-US" sz="2400" dirty="0"/>
              <a:t> </a:t>
            </a:r>
            <a:r>
              <a:rPr lang="en-US" sz="2400" dirty="0" err="1"/>
              <a:t>bude</a:t>
            </a:r>
            <a:r>
              <a:rPr lang="en-US" sz="2400" dirty="0"/>
              <a:t> </a:t>
            </a:r>
            <a:r>
              <a:rPr lang="en-US" sz="2400" dirty="0" err="1"/>
              <a:t>jednaka</a:t>
            </a:r>
            <a:r>
              <a:rPr lang="en-US" sz="2400" dirty="0"/>
              <a:t> </a:t>
            </a:r>
            <a:r>
              <a:rPr lang="en-US" sz="2400" dirty="0" err="1"/>
              <a:t>nuli</a:t>
            </a:r>
            <a:r>
              <a:rPr lang="en-US" sz="2400" dirty="0"/>
              <a:t> )</a:t>
            </a:r>
            <a:endParaRPr lang="sr-Latn-ME" sz="2400" dirty="0"/>
          </a:p>
          <a:p>
            <a:pPr marL="0" indent="0">
              <a:buNone/>
            </a:pPr>
            <a:endParaRPr lang="sr-Latn-ME" dirty="0" smtClean="0"/>
          </a:p>
          <a:p>
            <a:endParaRPr lang="sr-Latn-ME" dirty="0"/>
          </a:p>
          <a:p>
            <a:endParaRPr lang="sr-Latn-ME" dirty="0" smtClean="0"/>
          </a:p>
          <a:p>
            <a:endParaRPr lang="sr-Latn-ME" dirty="0"/>
          </a:p>
          <a:p>
            <a:endParaRPr lang="sr-Latn-ME" dirty="0" smtClean="0"/>
          </a:p>
          <a:p>
            <a:endParaRPr lang="sr-Latn-ME" dirty="0"/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r>
              <a:rPr lang="sr-Latn-ME" dirty="0" smtClean="0"/>
              <a:t> </a:t>
            </a:r>
            <a:r>
              <a:rPr lang="sr-Latn-ME" dirty="0" smtClean="0"/>
              <a:t>         </a:t>
            </a:r>
            <a:r>
              <a:rPr lang="sr-Latn-ME" dirty="0" smtClean="0"/>
              <a:t>Regulacija po energiji            </a:t>
            </a:r>
            <a:r>
              <a:rPr lang="sr-Latn-ME" dirty="0" smtClean="0"/>
              <a:t>                              </a:t>
            </a:r>
            <a:r>
              <a:rPr lang="sr-Latn-ME" dirty="0" smtClean="0"/>
              <a:t>Regulacija po snazi</a:t>
            </a:r>
          </a:p>
          <a:p>
            <a:endParaRPr lang="sr-Latn-M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59" y="2961895"/>
            <a:ext cx="3822383" cy="30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283" y="2941670"/>
            <a:ext cx="3927158" cy="307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70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Specifičnosti regulacije EES Crne Gore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900" dirty="0"/>
              <a:t>J</a:t>
            </a:r>
            <a:r>
              <a:rPr lang="hr-HR" sz="1900" dirty="0" smtClean="0"/>
              <a:t>edan </a:t>
            </a:r>
            <a:r>
              <a:rPr lang="hr-HR" sz="1900" dirty="0"/>
              <a:t>je od najmanjih sistema u </a:t>
            </a:r>
            <a:r>
              <a:rPr lang="hr-HR" sz="1900" dirty="0" smtClean="0"/>
              <a:t>interkonekciji</a:t>
            </a:r>
          </a:p>
          <a:p>
            <a:r>
              <a:rPr lang="hr-HR" sz="1900" dirty="0"/>
              <a:t>Z</a:t>
            </a:r>
            <a:r>
              <a:rPr lang="hr-HR" sz="1900" dirty="0" smtClean="0"/>
              <a:t>ahtijevani </a:t>
            </a:r>
            <a:r>
              <a:rPr lang="hr-HR" sz="1900" dirty="0"/>
              <a:t>nivo sistemske rezerve (200 MW) čini gotovo četvrtinu ukupno instalisanih proizvodnih </a:t>
            </a:r>
            <a:r>
              <a:rPr lang="hr-HR" sz="1900" dirty="0" smtClean="0"/>
              <a:t>kapaciteta</a:t>
            </a:r>
          </a:p>
          <a:p>
            <a:r>
              <a:rPr lang="hr-HR" sz="1900" dirty="0" smtClean="0"/>
              <a:t>Raspolaže </a:t>
            </a:r>
            <a:r>
              <a:rPr lang="hr-HR" sz="1900" dirty="0"/>
              <a:t>samo sa jednom elektranom čije su tehničke karakterisitike usaglašene sa realnim potrebama </a:t>
            </a:r>
            <a:r>
              <a:rPr lang="hr-HR" sz="1900" dirty="0" smtClean="0"/>
              <a:t>sistema</a:t>
            </a:r>
          </a:p>
          <a:p>
            <a:r>
              <a:rPr lang="hr-HR" sz="1900" dirty="0"/>
              <a:t>J</a:t>
            </a:r>
            <a:r>
              <a:rPr lang="hr-HR" sz="1900" dirty="0" smtClean="0"/>
              <a:t>edanaest </a:t>
            </a:r>
            <a:r>
              <a:rPr lang="hr-HR" sz="1900" dirty="0"/>
              <a:t>interkonektivnih dalekovoda sa susjednim </a:t>
            </a:r>
            <a:r>
              <a:rPr lang="hr-HR" sz="1900" dirty="0" smtClean="0"/>
              <a:t>EES, </a:t>
            </a:r>
            <a:r>
              <a:rPr lang="hr-HR" sz="1900" dirty="0"/>
              <a:t>predstavljaju poseban izazov sa aspekta tačnosti određivanja odstupanja regulacione oblasti u realnom vremenu</a:t>
            </a:r>
            <a:endParaRPr lang="hr-HR" sz="1900" dirty="0" smtClean="0"/>
          </a:p>
          <a:p>
            <a:r>
              <a:rPr lang="hr-HR" sz="1900" dirty="0" smtClean="0"/>
              <a:t>KAP </a:t>
            </a:r>
            <a:r>
              <a:rPr lang="hr-HR" sz="1900" dirty="0"/>
              <a:t>je industrijski objekat direktno priključen na prenosnu mrežu sa velikom instalisanom snagom u odnosu na </a:t>
            </a:r>
            <a:r>
              <a:rPr lang="hr-HR" sz="1900" dirty="0" smtClean="0"/>
              <a:t>ukupan </a:t>
            </a:r>
            <a:r>
              <a:rPr lang="hr-HR" sz="1900" dirty="0" smtClean="0"/>
              <a:t>konzum</a:t>
            </a:r>
            <a:endParaRPr lang="en-US" sz="1900" dirty="0" smtClean="0"/>
          </a:p>
          <a:p>
            <a:r>
              <a:rPr lang="en-US" sz="1900" dirty="0" smtClean="0"/>
              <a:t>R</a:t>
            </a:r>
            <a:r>
              <a:rPr lang="hr-HR" sz="1900" dirty="0" smtClean="0"/>
              <a:t>esursi </a:t>
            </a:r>
            <a:r>
              <a:rPr lang="hr-HR" sz="1900" dirty="0"/>
              <a:t>za regulaciju kojima se raspolaže, imaju svoje odlike koje u mnogome utiču na regulaciju</a:t>
            </a:r>
            <a:endParaRPr lang="en-US" sz="1900" dirty="0"/>
          </a:p>
          <a:p>
            <a:endParaRPr lang="hr-HR" sz="1900" dirty="0" smtClean="0"/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69339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72273"/>
            <a:ext cx="6377940" cy="1293028"/>
          </a:xfrm>
        </p:spPr>
        <p:txBody>
          <a:bodyPr/>
          <a:lstStyle/>
          <a:p>
            <a:r>
              <a:rPr lang="sr-Latn-ME" dirty="0" smtClean="0"/>
              <a:t>Regulacioni resursi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060" y="2016760"/>
            <a:ext cx="7955280" cy="4307840"/>
          </a:xfrm>
        </p:spPr>
        <p:txBody>
          <a:bodyPr>
            <a:noAutofit/>
          </a:bodyPr>
          <a:lstStyle/>
          <a:p>
            <a:r>
              <a:rPr lang="sr-Latn-ME" sz="2000" dirty="0" smtClean="0"/>
              <a:t>HE Piva – instalisana snaga 342 MW</a:t>
            </a:r>
          </a:p>
          <a:p>
            <a:r>
              <a:rPr lang="sr-Latn-ME" sz="2000" dirty="0" smtClean="0"/>
              <a:t>Tri agregata sa opsegom rada </a:t>
            </a:r>
            <a:r>
              <a:rPr lang="hr-HR" sz="2000" dirty="0"/>
              <a:t>od 70 MW do 114 </a:t>
            </a:r>
            <a:r>
              <a:rPr lang="hr-HR" sz="2000" dirty="0" smtClean="0"/>
              <a:t>MW</a:t>
            </a:r>
            <a:endParaRPr lang="en-US" sz="2000" dirty="0" smtClean="0"/>
          </a:p>
          <a:p>
            <a:r>
              <a:rPr lang="en-US" sz="2000" dirty="0"/>
              <a:t>I</a:t>
            </a:r>
            <a:r>
              <a:rPr lang="hr-HR" sz="2000" dirty="0" smtClean="0"/>
              <a:t>zuzetno dobr</a:t>
            </a:r>
            <a:r>
              <a:rPr lang="en-US" sz="2000" dirty="0" smtClean="0"/>
              <a:t>e</a:t>
            </a:r>
            <a:r>
              <a:rPr lang="hr-HR" sz="2000" dirty="0" smtClean="0"/>
              <a:t> regulacion</a:t>
            </a:r>
            <a:r>
              <a:rPr lang="en-US" sz="2000" dirty="0" smtClean="0"/>
              <a:t>e</a:t>
            </a:r>
            <a:r>
              <a:rPr lang="hr-HR" sz="2000" dirty="0" smtClean="0"/>
              <a:t> </a:t>
            </a:r>
            <a:r>
              <a:rPr lang="hr-HR" sz="2000" dirty="0"/>
              <a:t>sposobnosti</a:t>
            </a:r>
            <a:endParaRPr lang="en-US" sz="2000" dirty="0" smtClean="0"/>
          </a:p>
          <a:p>
            <a:r>
              <a:rPr lang="en-US" sz="2000" dirty="0" err="1" smtClean="0"/>
              <a:t>Nije</a:t>
            </a:r>
            <a:r>
              <a:rPr lang="en-US" sz="2000" dirty="0" smtClean="0"/>
              <a:t> </a:t>
            </a:r>
            <a:r>
              <a:rPr lang="hr-HR" sz="2000" dirty="0" smtClean="0"/>
              <a:t>projektovana za </a:t>
            </a:r>
            <a:r>
              <a:rPr lang="hr-HR" sz="2000" dirty="0"/>
              <a:t>potrebe rada u crnogorskom </a:t>
            </a:r>
            <a:r>
              <a:rPr lang="en-US" sz="2000" dirty="0" smtClean="0"/>
              <a:t>EES</a:t>
            </a:r>
            <a:r>
              <a:rPr lang="hr-HR" sz="2000" dirty="0" smtClean="0"/>
              <a:t>, </a:t>
            </a:r>
            <a:r>
              <a:rPr lang="hr-HR" sz="2000" dirty="0"/>
              <a:t>već su njeni eksploatacioni parametri dimenzionisani za rad u velikom </a:t>
            </a:r>
            <a:r>
              <a:rPr lang="hr-HR" sz="2000" dirty="0" smtClean="0"/>
              <a:t>sistemu</a:t>
            </a:r>
            <a:endParaRPr lang="en-US" sz="2000" noProof="1"/>
          </a:p>
          <a:p>
            <a:r>
              <a:rPr lang="hr-HR" sz="2000" dirty="0"/>
              <a:t>D</a:t>
            </a:r>
            <a:r>
              <a:rPr lang="hr-HR" sz="2000" dirty="0" smtClean="0"/>
              <a:t>ešava </a:t>
            </a:r>
            <a:r>
              <a:rPr lang="hr-HR" sz="2000" dirty="0"/>
              <a:t>da snaga elektrane na prelazu sata ide od nula do njene maksimalne </a:t>
            </a:r>
            <a:r>
              <a:rPr lang="hr-HR" sz="2000" dirty="0" smtClean="0"/>
              <a:t>vrijednosti</a:t>
            </a:r>
            <a:r>
              <a:rPr lang="hr-HR" sz="2000" dirty="0"/>
              <a:t>, </a:t>
            </a:r>
            <a:r>
              <a:rPr lang="hr-HR" sz="2000" dirty="0" smtClean="0"/>
              <a:t>te kašnjenje </a:t>
            </a:r>
            <a:r>
              <a:rPr lang="hr-HR" sz="2000" dirty="0"/>
              <a:t>sinhronizacije na mrežu od svega 3-5 minuta stvara debalans u sistemu i do 30 </a:t>
            </a:r>
            <a:r>
              <a:rPr lang="hr-HR" sz="2000" dirty="0" smtClean="0"/>
              <a:t>MWh/h</a:t>
            </a:r>
          </a:p>
          <a:p>
            <a:r>
              <a:rPr lang="hr-HR" sz="2000" dirty="0"/>
              <a:t>K</a:t>
            </a:r>
            <a:r>
              <a:rPr lang="hr-HR" sz="2000" dirty="0" smtClean="0"/>
              <a:t>ašnjenja reda nekoliko minuta su </a:t>
            </a:r>
            <a:r>
              <a:rPr lang="hr-HR" sz="2000" dirty="0"/>
              <a:t>i pored odličnih performansi elektrane neminovna u realnim uslovima rada</a:t>
            </a:r>
            <a:endParaRPr lang="hr-HR" sz="2000" dirty="0"/>
          </a:p>
          <a:p>
            <a:pPr marL="0" indent="0">
              <a:buNone/>
            </a:pPr>
            <a:endParaRPr lang="hr-HR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0625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Regulacioni resursi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187" y="2657308"/>
            <a:ext cx="3048426" cy="238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32460" y="1788160"/>
            <a:ext cx="7955280" cy="4663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000" dirty="0"/>
              <a:t>Primjer: zahtjev za pozitivnom tercijarnom regulacijom od 30 MW u trajanju 40 minuta se ispunjava angažovanjem elektrane sa 70 MW u trajanju od 17 </a:t>
            </a:r>
            <a:r>
              <a:rPr lang="hr-HR" sz="2000" dirty="0" smtClean="0"/>
              <a:t>minuta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hr-HR" sz="2000" dirty="0"/>
              <a:t>Ovakvim djelovanjem se dobija da je sat u energetskom smislu </a:t>
            </a:r>
            <a:r>
              <a:rPr lang="hr-HR" sz="2000" dirty="0" smtClean="0"/>
              <a:t>izbalansiran</a:t>
            </a:r>
            <a:r>
              <a:rPr lang="en-US" sz="2000" dirty="0" smtClean="0"/>
              <a:t>, </a:t>
            </a:r>
            <a:r>
              <a:rPr lang="en-US" sz="2000" dirty="0" err="1" smtClean="0"/>
              <a:t>ali</a:t>
            </a:r>
            <a:r>
              <a:rPr lang="hr-HR" sz="2000" dirty="0" smtClean="0"/>
              <a:t> se </a:t>
            </a:r>
            <a:r>
              <a:rPr lang="hr-HR" sz="2000" dirty="0"/>
              <a:t>gubi smisao regulacije u realnom </a:t>
            </a:r>
            <a:r>
              <a:rPr lang="hr-HR" sz="2000" dirty="0" smtClean="0"/>
              <a:t>vremenu</a:t>
            </a:r>
            <a:r>
              <a:rPr lang="en-US" sz="2000" dirty="0" smtClean="0"/>
              <a:t>.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0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1082</TotalTime>
  <Words>1403</Words>
  <Application>Microsoft Office PowerPoint</Application>
  <PresentationFormat>On-screen Show (4:3)</PresentationFormat>
  <Paragraphs>138</Paragraphs>
  <Slides>19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Vapor Trail</vt:lpstr>
      <vt:lpstr>Equation</vt:lpstr>
      <vt:lpstr>Specifičnosti regulacije u EES-u Crne Gore </vt:lpstr>
      <vt:lpstr>Uvod</vt:lpstr>
      <vt:lpstr>Regulacija EES-a</vt:lpstr>
      <vt:lpstr>Regulacija EES-a</vt:lpstr>
      <vt:lpstr>Parametri regulacije</vt:lpstr>
      <vt:lpstr>Parametri regulacije</vt:lpstr>
      <vt:lpstr>Specifičnosti regulacije EES Crne Gore</vt:lpstr>
      <vt:lpstr>Regulacioni resursi</vt:lpstr>
      <vt:lpstr>Regulacioni resursi</vt:lpstr>
      <vt:lpstr>Regulacioni resursi</vt:lpstr>
      <vt:lpstr>Regulacioni resursi</vt:lpstr>
      <vt:lpstr>Regulacioni resursi</vt:lpstr>
      <vt:lpstr>Željezara Nikšić</vt:lpstr>
      <vt:lpstr>Obnovljivi izvori</vt:lpstr>
      <vt:lpstr>Zaključak</vt:lpstr>
      <vt:lpstr>Zaključak</vt:lpstr>
      <vt:lpstr>Zaključak</vt:lpstr>
      <vt:lpstr>Pitanja za diskusiju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Specifičnosti regulacije u EES-u Crne Gore</dc:title>
  <dc:creator>Dispečer</dc:creator>
  <cp:lastModifiedBy>Zoran</cp:lastModifiedBy>
  <cp:revision>82</cp:revision>
  <dcterms:created xsi:type="dcterms:W3CDTF">2017-05-05T08:37:12Z</dcterms:created>
  <dcterms:modified xsi:type="dcterms:W3CDTF">2017-05-10T19:58:15Z</dcterms:modified>
</cp:coreProperties>
</file>