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05/08/17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3744326"/>
            <a:ext cx="8574622" cy="200568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/>
              <a:t>Minimizacija</a:t>
            </a:r>
            <a:r>
              <a:rPr lang="en-US" sz="3600" b="1" dirty="0"/>
              <a:t> </a:t>
            </a:r>
            <a:r>
              <a:rPr lang="en-US" sz="3600" b="1" dirty="0" err="1"/>
              <a:t>gubitaka</a:t>
            </a:r>
            <a:r>
              <a:rPr lang="en-US" sz="3600" b="1" dirty="0"/>
              <a:t> u </a:t>
            </a:r>
            <a:r>
              <a:rPr lang="en-US" sz="3600" b="1" dirty="0" err="1"/>
              <a:t>prenosnoj</a:t>
            </a:r>
            <a:r>
              <a:rPr lang="en-US" sz="3600" b="1" dirty="0"/>
              <a:t> </a:t>
            </a:r>
            <a:r>
              <a:rPr lang="en-US" sz="3600" b="1" dirty="0" err="1"/>
              <a:t>mreži</a:t>
            </a:r>
            <a:r>
              <a:rPr lang="en-US" sz="3600" b="1" dirty="0"/>
              <a:t> </a:t>
            </a:r>
            <a:r>
              <a:rPr lang="en-US" sz="3600" b="1" dirty="0" err="1"/>
              <a:t>Srbije</a:t>
            </a:r>
            <a:r>
              <a:rPr lang="en-US" sz="3600" b="1" dirty="0"/>
              <a:t> </a:t>
            </a:r>
            <a:r>
              <a:rPr lang="en-US" sz="3600" b="1" dirty="0" err="1"/>
              <a:t>uticajem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  <a:r>
              <a:rPr lang="en-US" sz="3600" b="1" dirty="0" err="1"/>
              <a:t>tokove</a:t>
            </a:r>
            <a:r>
              <a:rPr lang="en-US" sz="3600" b="1" dirty="0"/>
              <a:t> </a:t>
            </a:r>
            <a:r>
              <a:rPr lang="en-US" sz="3600" b="1" dirty="0" err="1"/>
              <a:t>reaktivne</a:t>
            </a:r>
            <a:r>
              <a:rPr lang="en-US" sz="3600" b="1" dirty="0"/>
              <a:t> </a:t>
            </a:r>
            <a:r>
              <a:rPr lang="en-US" sz="3600" b="1" dirty="0" err="1"/>
              <a:t>snage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sr-Latn-RS" sz="3000" b="1" dirty="0" smtClean="0"/>
              <a:t>                 </a:t>
            </a:r>
            <a:r>
              <a:rPr lang="en-US" sz="3000" b="1" dirty="0" err="1" smtClean="0"/>
              <a:t>V.Be</a:t>
            </a:r>
            <a:r>
              <a:rPr lang="sr-Latn-RS" sz="3000" b="1" dirty="0" smtClean="0"/>
              <a:t>čejac, M.Mosurović, B.Šumonja, D.Aničić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192000" cy="355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5" y="6067682"/>
            <a:ext cx="17907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" b="2885"/>
          <a:stretch>
            <a:fillRect/>
          </a:stretch>
        </p:blipFill>
        <p:spPr bwMode="auto">
          <a:xfrm>
            <a:off x="5846977" y="169519"/>
            <a:ext cx="591026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6" r="665" b="4105"/>
          <a:stretch>
            <a:fillRect/>
          </a:stretch>
        </p:blipFill>
        <p:spPr bwMode="auto">
          <a:xfrm>
            <a:off x="5850152" y="3528669"/>
            <a:ext cx="590391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3" b="7367"/>
          <a:stretch>
            <a:fillRect/>
          </a:stretch>
        </p:blipFill>
        <p:spPr bwMode="auto">
          <a:xfrm>
            <a:off x="5848565" y="5765456"/>
            <a:ext cx="58975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7568" y="464099"/>
            <a:ext cx="3789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latin typeface="Arial" panose="020B0604020202020204" pitchFamily="34" charset="0"/>
                <a:ea typeface="Times New Roman" panose="02020603050405020304" pitchFamily="18" charset="0"/>
              </a:rPr>
              <a:t>Smanjenje gubitaka promenom proizvodnje reaktivne snage na većim mašinama i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sr-Latn-RS" b="1" dirty="0">
                <a:latin typeface="Arial" panose="020B0604020202020204" pitchFamily="34" charset="0"/>
                <a:ea typeface="Times New Roman" panose="02020603050405020304" pitchFamily="18" charset="0"/>
              </a:rPr>
              <a:t>promenom pozicija na regulacionim transformatorima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02724" y="4468210"/>
            <a:ext cx="4679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Prema proračunu, primenom ovih promena postiže se smanjenje gubitaka u prenosu za </a:t>
            </a:r>
            <a:r>
              <a:rPr lang="sr-Latn-R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2.96 MW</a:t>
            </a:r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, sa 68.44 MW na 65.48 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087" y="253999"/>
            <a:ext cx="74248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+mj-lt"/>
                <a:ea typeface="Times New Roman" panose="02020603050405020304" pitchFamily="18" charset="0"/>
              </a:rPr>
              <a:t>Analiza upravljačnih akcija na mesečnom </a:t>
            </a:r>
            <a:r>
              <a:rPr lang="hr-HR" sz="2800" b="1" dirty="0" smtClean="0">
                <a:latin typeface="+mj-lt"/>
                <a:ea typeface="Times New Roman" panose="02020603050405020304" pitchFamily="18" charset="0"/>
              </a:rPr>
              <a:t>nivou</a:t>
            </a:r>
          </a:p>
          <a:p>
            <a:pPr algn="ctr"/>
            <a:r>
              <a:rPr lang="hr-HR" sz="2800" b="1" dirty="0" smtClean="0">
                <a:latin typeface="+mj-lt"/>
              </a:rPr>
              <a:t>za januar 2017.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79507"/>
              </p:ext>
            </p:extLst>
          </p:nvPr>
        </p:nvGraphicFramePr>
        <p:xfrm>
          <a:off x="1925374" y="1572391"/>
          <a:ext cx="4220052" cy="4136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026"/>
                <a:gridCol w="2110026"/>
              </a:tblGrid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Elektrana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 </a:t>
                      </a:r>
                      <a:r>
                        <a:rPr lang="hr-HR" sz="1000">
                          <a:effectLst/>
                        </a:rPr>
                        <a:t>[Mvar]</a:t>
                      </a:r>
                      <a:endParaRPr lang="sr-Cyrl-R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Kostolac B G1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-60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Kostolac B G2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-60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Nikola Tesla B G2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Nikola Tesla A G6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Nikola Tesla A G4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Nikola Tesla A G2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TE Nikola Tesla A G5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HE Đerdap 1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-100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HE Bajina Bašta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80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33897"/>
              </p:ext>
            </p:extLst>
          </p:nvPr>
        </p:nvGraphicFramePr>
        <p:xfrm>
          <a:off x="4446631" y="1555921"/>
          <a:ext cx="388980" cy="32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253780" imgH="203024" progId="Equation.3">
                  <p:embed/>
                </p:oleObj>
              </mc:Choice>
              <mc:Fallback>
                <p:oleObj name="Equation" r:id="rId3" imgW="253780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631" y="1555921"/>
                        <a:ext cx="388980" cy="320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0180"/>
              </p:ext>
            </p:extLst>
          </p:nvPr>
        </p:nvGraphicFramePr>
        <p:xfrm>
          <a:off x="6276808" y="2785420"/>
          <a:ext cx="5623560" cy="181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780"/>
                <a:gridCol w="2811780"/>
              </a:tblGrid>
              <a:tr h="362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Transformator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Promena pozicije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TS Beograd 17 TR br.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9</a:t>
                      </a:r>
                      <a:r>
                        <a:rPr lang="sr-Cyrl-R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TS Smederevo 3 TR br.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9</a:t>
                      </a:r>
                      <a:r>
                        <a:rPr lang="sr-Cyrl-R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TS Smederevo 3 TR br. 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7</a:t>
                      </a:r>
                      <a:r>
                        <a:rPr lang="sr-Cyrl-RS" sz="10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TS Niš 2 TR br.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000" dirty="0">
                          <a:effectLst/>
                        </a:rPr>
                        <a:t>6</a:t>
                      </a:r>
                      <a:r>
                        <a:rPr lang="sr-Cyrl-RS" sz="10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74159"/>
              </p:ext>
            </p:extLst>
          </p:nvPr>
        </p:nvGraphicFramePr>
        <p:xfrm>
          <a:off x="9497327" y="2785420"/>
          <a:ext cx="272749" cy="40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327" y="2785420"/>
                        <a:ext cx="272749" cy="408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5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6398" y="229285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dirty="0" smtClean="0"/>
              <a:t>ZAKLJUČAK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1412" y="1499678"/>
            <a:ext cx="9905999" cy="4718241"/>
          </a:xfrm>
        </p:spPr>
        <p:txBody>
          <a:bodyPr>
            <a:normAutofit/>
          </a:bodyPr>
          <a:lstStyle/>
          <a:p>
            <a:r>
              <a:rPr lang="sr-Latn-RS" dirty="0" smtClean="0"/>
              <a:t>Smanjenje troškova nadoknade gubitaka u prenosnom sistemu je jedna od aktivnosti kojoj je u EMS-u dat prioritet;</a:t>
            </a:r>
            <a:endParaRPr lang="sr-Cyrl-BA" dirty="0" smtClean="0"/>
          </a:p>
          <a:p>
            <a:r>
              <a:rPr lang="sr-Latn-RS" dirty="0" smtClean="0"/>
              <a:t>Razvija se metodologija za prognozu gubitaka i strategija za nabavku gubitaka na kraćim vremenskim intervalima </a:t>
            </a:r>
            <a:r>
              <a:rPr lang="sr-Cyrl-BA" dirty="0" smtClean="0"/>
              <a:t>(</a:t>
            </a:r>
            <a:r>
              <a:rPr lang="sr-Latn-RS" dirty="0" smtClean="0"/>
              <a:t>uključujući i trgovinu na berzi električne energije</a:t>
            </a:r>
            <a:r>
              <a:rPr lang="sr-Cyrl-BA" dirty="0" smtClean="0"/>
              <a:t>), </a:t>
            </a:r>
            <a:r>
              <a:rPr lang="sr-Latn-RS" dirty="0" smtClean="0"/>
              <a:t>kako bi se ostvarila finansijska kompenzacija troškova;</a:t>
            </a:r>
            <a:endParaRPr lang="sr-Cyrl-BA" dirty="0" smtClean="0"/>
          </a:p>
          <a:p>
            <a:r>
              <a:rPr lang="sr-Latn-RS" b="1" dirty="0" smtClean="0">
                <a:solidFill>
                  <a:srgbClr val="FF0000"/>
                </a:solidFill>
              </a:rPr>
              <a:t>Neophodno je uraditi tehno-ekonomsku analizu opravdanosti;</a:t>
            </a:r>
            <a:endParaRPr lang="sr-Cyrl-BA" b="1" dirty="0" smtClean="0">
              <a:solidFill>
                <a:srgbClr val="FF0000"/>
              </a:solidFill>
            </a:endParaRPr>
          </a:p>
          <a:p>
            <a:r>
              <a:rPr lang="sr-Latn-RS" dirty="0" smtClean="0"/>
              <a:t>U toku je saradnja EMS-a sa trećim licima za usaglašavanje reaktivne snage na generatorima;</a:t>
            </a:r>
            <a:endParaRPr lang="sr-Cyrl-BA" dirty="0" smtClean="0"/>
          </a:p>
          <a:p>
            <a:r>
              <a:rPr lang="sr-Latn-RS" dirty="0" smtClean="0"/>
              <a:t>Zbog problema sa velikim neopservabilnim zonama na 110 kV mreži Kosova, rezultate treba uzeti sa rezervom.</a:t>
            </a:r>
            <a:endParaRPr lang="sr-Cyrl-BA" dirty="0" smtClean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61" y="2323068"/>
            <a:ext cx="3742726" cy="11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power flow </a:t>
            </a:r>
            <a:r>
              <a:rPr lang="en-US" dirty="0" smtClean="0"/>
              <a:t>(</a:t>
            </a:r>
            <a:r>
              <a:rPr lang="sr-Latn-RS" dirty="0" smtClean="0"/>
              <a:t>OPF</a:t>
            </a:r>
            <a:r>
              <a:rPr lang="en-US" dirty="0" smtClean="0"/>
              <a:t>) </a:t>
            </a:r>
            <a:r>
              <a:rPr lang="sr-Latn-RS" dirty="0" smtClean="0"/>
              <a:t>aplikacija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2071" y="2340104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Alstom SCADA/EMS sistem se koristi za proračun i minimizaciju gubitaka</a:t>
            </a:r>
            <a:endParaRPr lang="sr-Cyrl-RS" dirty="0" smtClean="0"/>
          </a:p>
          <a:p>
            <a:r>
              <a:rPr lang="sr-Latn-RS" dirty="0" smtClean="0"/>
              <a:t>Dva moda rada</a:t>
            </a:r>
          </a:p>
          <a:p>
            <a:pPr lvl="1"/>
            <a:r>
              <a:rPr lang="sr-Latn-RS" dirty="0" smtClean="0"/>
              <a:t>U realnom vremenu </a:t>
            </a:r>
            <a:r>
              <a:rPr lang="sr-Cyrl-RS" dirty="0" smtClean="0"/>
              <a:t>–</a:t>
            </a:r>
            <a:r>
              <a:rPr lang="sr-Latn-RS" dirty="0" smtClean="0"/>
              <a:t> </a:t>
            </a:r>
            <a:r>
              <a:rPr lang="sr-Cyrl-RS" dirty="0" smtClean="0"/>
              <a:t> </a:t>
            </a:r>
            <a:r>
              <a:rPr lang="en-US" dirty="0" smtClean="0"/>
              <a:t>Voltage </a:t>
            </a:r>
            <a:r>
              <a:rPr lang="en-US" dirty="0" err="1" smtClean="0"/>
              <a:t>Var</a:t>
            </a:r>
            <a:r>
              <a:rPr lang="en-US" dirty="0" smtClean="0"/>
              <a:t> Dispatching (VVD)</a:t>
            </a:r>
          </a:p>
          <a:p>
            <a:pPr lvl="1"/>
            <a:r>
              <a:rPr lang="sr-Latn-RS" dirty="0" smtClean="0"/>
              <a:t>U studijskom režimu</a:t>
            </a:r>
            <a:r>
              <a:rPr lang="sr-Cyrl-RS" dirty="0" smtClean="0"/>
              <a:t> – </a:t>
            </a:r>
            <a:r>
              <a:rPr lang="sr-Latn-RS" dirty="0" smtClean="0"/>
              <a:t>Optimal Power Flow (OPF)</a:t>
            </a:r>
            <a:endParaRPr lang="sr-Cyrl-RS" dirty="0" smtClean="0"/>
          </a:p>
          <a:p>
            <a:r>
              <a:rPr lang="sr-Latn-RS" dirty="0" smtClean="0"/>
              <a:t>Obe aplikacije rade po istom principu;</a:t>
            </a:r>
            <a:endParaRPr lang="sr-Cyrl-RS" dirty="0" smtClean="0"/>
          </a:p>
          <a:p>
            <a:r>
              <a:rPr lang="sr-Latn-RS" dirty="0" smtClean="0"/>
              <a:t>Razlika</a:t>
            </a:r>
            <a:r>
              <a:rPr lang="sr-Cyrl-RS" dirty="0" smtClean="0"/>
              <a:t>: </a:t>
            </a:r>
            <a:r>
              <a:rPr lang="en-US" dirty="0" smtClean="0"/>
              <a:t>VVD – </a:t>
            </a:r>
            <a:r>
              <a:rPr lang="sr-Latn-RS" dirty="0" smtClean="0"/>
              <a:t>za automatski rad</a:t>
            </a:r>
            <a:r>
              <a:rPr lang="sr-Cyrl-RS" dirty="0" smtClean="0"/>
              <a:t>, </a:t>
            </a:r>
            <a:r>
              <a:rPr lang="en-US" dirty="0" smtClean="0"/>
              <a:t>OPF</a:t>
            </a:r>
            <a:r>
              <a:rPr lang="sr-Cyrl-RS" dirty="0" smtClean="0"/>
              <a:t> – </a:t>
            </a:r>
            <a:r>
              <a:rPr lang="sr-Latn-RS" dirty="0" smtClean="0"/>
              <a:t>za svaki proračun se podešavaju varijable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Optimal power flow </a:t>
            </a:r>
            <a:r>
              <a:rPr lang="en-US" dirty="0" smtClean="0"/>
              <a:t>(</a:t>
            </a:r>
            <a:r>
              <a:rPr lang="sr-Latn-RS" dirty="0" smtClean="0"/>
              <a:t>OPF</a:t>
            </a:r>
            <a:r>
              <a:rPr lang="en-US" dirty="0" smtClean="0"/>
              <a:t>) </a:t>
            </a:r>
            <a:r>
              <a:rPr lang="sr-Latn-RS" dirty="0" smtClean="0"/>
              <a:t>aplikacija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 smtClean="0"/>
              <a:t>OPF</a:t>
            </a:r>
            <a:r>
              <a:rPr lang="sr-Cyrl-RS" dirty="0" smtClean="0"/>
              <a:t> </a:t>
            </a:r>
            <a:r>
              <a:rPr lang="sr-Latn-RS" dirty="0" smtClean="0"/>
              <a:t>kriterijumske funkcije</a:t>
            </a:r>
            <a:endParaRPr lang="sr-Cyrl-RS" dirty="0" smtClean="0"/>
          </a:p>
          <a:p>
            <a:pPr marL="914400" lvl="1" indent="-457200">
              <a:buAutoNum type="arabicParenR"/>
            </a:pPr>
            <a:r>
              <a:rPr lang="sr-Latn-RS" dirty="0" smtClean="0"/>
              <a:t>Za smanjenje gubitaka</a:t>
            </a:r>
            <a:r>
              <a:rPr lang="sr-Cyrl-RS" dirty="0" smtClean="0"/>
              <a:t>;</a:t>
            </a:r>
          </a:p>
          <a:p>
            <a:pPr marL="914400" lvl="1" indent="-457200">
              <a:buAutoNum type="arabicParenR"/>
            </a:pPr>
            <a:r>
              <a:rPr lang="sr-Latn-RS" dirty="0" smtClean="0"/>
              <a:t>Za optimalan nivo angažovanja ili deangažovanja elektrana</a:t>
            </a:r>
            <a:r>
              <a:rPr lang="sr-Cyrl-RS" dirty="0" smtClean="0"/>
              <a:t>;</a:t>
            </a:r>
          </a:p>
          <a:p>
            <a:pPr marL="914400" lvl="1" indent="-457200">
              <a:buAutoNum type="arabicParenR"/>
            </a:pPr>
            <a:r>
              <a:rPr lang="sr-Latn-RS" dirty="0" smtClean="0"/>
              <a:t>Za ispravljanje narušenih ograničenja u mreži</a:t>
            </a:r>
            <a:r>
              <a:rPr lang="sr-Cyrl-RS" dirty="0" smtClean="0"/>
              <a:t>;</a:t>
            </a:r>
          </a:p>
          <a:p>
            <a:pPr marL="914400" lvl="1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184358"/>
            <a:ext cx="322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sr-Latn-RS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Formiranje Lagranžove funkcije: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84311" y="150340"/>
            <a:ext cx="10018713" cy="49855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Matematičko modelovanje optimizacionog procesa</a:t>
            </a:r>
            <a:endParaRPr lang="en-US" dirty="0"/>
          </a:p>
        </p:txBody>
      </p:sp>
      <p:pic>
        <p:nvPicPr>
          <p:cNvPr id="10" name="Picture 4" descr="$\displaystyle L\left(z\right)=f\left(x\right)+\mu^{T}h\left(x\right)+\lambda^{T}g\left(x\right)$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16" y="1184358"/>
            <a:ext cx="4207343" cy="34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1664" y="1732452"/>
            <a:ext cx="347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sr-Latn-RS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Formiranje gradijenta Lagranžove funkcije: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2" name="Picture 5" descr="$\displaystyle \mbox{grad}L\left(z\right)=\nabla L\left(z\right)=\frac{\partial L\left(z\right)}{\partial z_{1}}\mbox{\textbf{i}}_{z_{1}}+\cdots+\frac{\partial L\left(z\right)}{\partial z_{n}}\mbox{\textbf{i}}_{z_{n}},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12" y="1828743"/>
            <a:ext cx="4199847" cy="4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$\displaystyle \nabla^{2}L\left(z\right)=\left[\frac{\partial^{2}L\left(z\right)}{\partial z_{i}\partial z_{j}}\right]=\left[\begin{array}{ccc}&#10;\frac{\partial^{2}L\left(z\right)}{\partial x_{i}\partial x_{j}} &amp; \frac{\partial^{2}L\left(z\right)}{\partial x_{i}\partial\mu_{j}} &amp; \frac{\partial^{2}L\left(z\right)}{\partial x_{i}\partial\lambda_{j}}\\&#10;\frac{\partial^{2}L\left(z\right)}{\partial\mu_{i}\partial x_{j}} &amp; 0 &amp; 0\\&#10;\frac{\partial^{2}L\left(z\right)}{\partial\lambda_{i}\partial x_{j}} &amp; 0 &amp; 0&#10;\end{array}\right]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12" y="2671177"/>
            <a:ext cx="4221723" cy="9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1664" y="2671177"/>
            <a:ext cx="347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sr-Latn-RS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Formiranje hesijana Lagranžove funkcije: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723762"/>
              </p:ext>
            </p:extLst>
          </p:nvPr>
        </p:nvGraphicFramePr>
        <p:xfrm>
          <a:off x="9420225" y="823828"/>
          <a:ext cx="2771775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3303186" imgH="6682500" progId="Visio.Drawing.11">
                  <p:embed/>
                </p:oleObj>
              </mc:Choice>
              <mc:Fallback>
                <p:oleObj r:id="rId6" imgW="3303186" imgH="66825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5" y="823828"/>
                        <a:ext cx="2771775" cy="561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581664" y="3956280"/>
            <a:ext cx="347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</a:tabLst>
            </a:pPr>
            <a:r>
              <a:rPr lang="sr-Latn-RS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Primenom Karuš-Kun-Takerovih uslova dolazimo do </a:t>
            </a:r>
            <a:r>
              <a:rPr lang="sr-Latn-RS" b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optimizacionog rešenja.</a:t>
            </a:r>
            <a:endParaRPr lang="en-US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2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84311" y="150340"/>
            <a:ext cx="10018713" cy="498557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Matematičko modelovanje optimizacionog procesa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4311" y="728188"/>
            <a:ext cx="8648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Ograničenja tipa jednačina u OPF problemu ogleda se u fizičkom stanju sistema, a one se mogu zapisati polazeći od uslova da snage injektiranja akitvne i reaktivne snage u svakom čvoru moraju biti nula: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2158313" y="1837037"/>
            <a:ext cx="13919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41284"/>
              </p:ext>
            </p:extLst>
          </p:nvPr>
        </p:nvGraphicFramePr>
        <p:xfrm>
          <a:off x="2158314" y="1837038"/>
          <a:ext cx="6485400" cy="69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4076700" imgH="431800" progId="Equation.3">
                  <p:embed/>
                </p:oleObj>
              </mc:Choice>
              <mc:Fallback>
                <p:oleObj name="Equation" r:id="rId3" imgW="4076700" imgH="431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314" y="1837038"/>
                        <a:ext cx="6485400" cy="691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2158312" y="2622169"/>
            <a:ext cx="169533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67717"/>
              </p:ext>
            </p:extLst>
          </p:nvPr>
        </p:nvGraphicFramePr>
        <p:xfrm>
          <a:off x="2158312" y="2622170"/>
          <a:ext cx="5774725" cy="60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5" imgW="4152900" imgH="431800" progId="Equation.3">
                  <p:embed/>
                </p:oleObj>
              </mc:Choice>
              <mc:Fallback>
                <p:oleObj name="Equation" r:id="rId5" imgW="4152900" imgH="431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312" y="2622170"/>
                        <a:ext cx="5774725" cy="604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484311" y="3268429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Jednačine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</a:rPr>
              <a:t>za generatorske napone:</a:t>
            </a:r>
            <a:endParaRPr lang="en-US" dirty="0"/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5502876" y="3285062"/>
            <a:ext cx="164887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412957"/>
              </p:ext>
            </p:extLst>
          </p:nvPr>
        </p:nvGraphicFramePr>
        <p:xfrm>
          <a:off x="5502876" y="3285063"/>
          <a:ext cx="1616914" cy="352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7" imgW="1117600" imgH="241300" progId="Equation.3">
                  <p:embed/>
                </p:oleObj>
              </mc:Choice>
              <mc:Fallback>
                <p:oleObj name="Equation" r:id="rId7" imgW="1117600" imgH="2413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876" y="3285063"/>
                        <a:ext cx="1616914" cy="352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1023789" y="3730395"/>
            <a:ext cx="7749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</a:rPr>
              <a:t>Za EES u interkonekciji važno je da snaga razmene bude jednaka planiranoj snazi </a:t>
            </a:r>
            <a:r>
              <a:rPr lang="hr-H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razmene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4291913" y="4194162"/>
            <a:ext cx="135201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44076"/>
              </p:ext>
            </p:extLst>
          </p:nvPr>
        </p:nvGraphicFramePr>
        <p:xfrm>
          <a:off x="4291914" y="4194163"/>
          <a:ext cx="5791498" cy="53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9" imgW="3924300" imgH="368300" progId="Equation.3">
                  <p:embed/>
                </p:oleObj>
              </mc:Choice>
              <mc:Fallback>
                <p:oleObj name="Equation" r:id="rId9" imgW="3924300" imgH="3683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914" y="4194163"/>
                        <a:ext cx="5791498" cy="538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69276" y="5121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53783"/>
              </p:ext>
            </p:extLst>
          </p:nvPr>
        </p:nvGraphicFramePr>
        <p:xfrm>
          <a:off x="3369276" y="5121797"/>
          <a:ext cx="1924956" cy="35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11" imgW="1231366" imgH="228501" progId="Equation.3">
                  <p:embed/>
                </p:oleObj>
              </mc:Choice>
              <mc:Fallback>
                <p:oleObj name="Equation" r:id="rId11" imgW="1231366" imgH="22850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276" y="5121797"/>
                        <a:ext cx="1924956" cy="35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52014" y="479640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Generatorske jedinice:</a:t>
            </a:r>
            <a:endParaRPr lang="en-US" dirty="0"/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3369275" y="5602337"/>
            <a:ext cx="169272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85657"/>
              </p:ext>
            </p:extLst>
          </p:nvPr>
        </p:nvGraphicFramePr>
        <p:xfrm>
          <a:off x="3369276" y="5602338"/>
          <a:ext cx="1820562" cy="31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3" imgW="1308100" imgH="228600" progId="Equation.3">
                  <p:embed/>
                </p:oleObj>
              </mc:Choice>
              <mc:Fallback>
                <p:oleObj name="Equation" r:id="rId13" imgW="13081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276" y="5602338"/>
                        <a:ext cx="1820562" cy="317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628814" y="496133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Regulacioni transformatori:</a:t>
            </a:r>
            <a:endParaRPr lang="en-US" dirty="0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7002761" y="5340618"/>
            <a:ext cx="165105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063664"/>
              </p:ext>
            </p:extLst>
          </p:nvPr>
        </p:nvGraphicFramePr>
        <p:xfrm>
          <a:off x="7002762" y="5340618"/>
          <a:ext cx="1530188" cy="37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15" imgW="927100" imgH="228600" progId="Equation.3">
                  <p:embed/>
                </p:oleObj>
              </mc:Choice>
              <mc:Fallback>
                <p:oleObj name="Equation" r:id="rId15" imgW="9271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762" y="5340618"/>
                        <a:ext cx="1530188" cy="376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5648874" y="5880386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Naponi u čvorovima:</a:t>
            </a:r>
            <a:endParaRPr lang="en-US" dirty="0"/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8209733" y="5909774"/>
            <a:ext cx="142939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93113"/>
              </p:ext>
            </p:extLst>
          </p:nvPr>
        </p:nvGraphicFramePr>
        <p:xfrm>
          <a:off x="8209733" y="5909775"/>
          <a:ext cx="1493022" cy="30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7" imgW="1130300" imgH="228600" progId="Equation.3">
                  <p:embed/>
                </p:oleObj>
              </mc:Choice>
              <mc:Fallback>
                <p:oleObj name="Equation" r:id="rId17" imgW="113030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733" y="5909775"/>
                        <a:ext cx="1493022" cy="302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9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208080"/>
          </a:xfrm>
        </p:spPr>
        <p:txBody>
          <a:bodyPr>
            <a:normAutofit/>
          </a:bodyPr>
          <a:lstStyle/>
          <a:p>
            <a:r>
              <a:rPr lang="sr-Latn-RS" dirty="0" smtClean="0"/>
              <a:t>Ispravan rad aplikacije VVD</a:t>
            </a:r>
            <a:r>
              <a:rPr lang="sr-Cyrl-RS" dirty="0" smtClean="0"/>
              <a:t> =</a:t>
            </a:r>
            <a:r>
              <a:rPr lang="sr-Latn-RS" dirty="0" smtClean="0"/>
              <a:t> ispravan rad </a:t>
            </a:r>
            <a:r>
              <a:rPr lang="sr-Latn-RS" b="1" dirty="0" smtClean="0"/>
              <a:t>estimatora stanja</a:t>
            </a:r>
            <a:r>
              <a:rPr lang="sr-Latn-RS" dirty="0" smtClean="0"/>
              <a:t>;</a:t>
            </a:r>
            <a:endParaRPr lang="sr-Cyrl-RS" dirty="0" smtClean="0"/>
          </a:p>
          <a:p>
            <a:r>
              <a:rPr lang="sr-Latn-RS" dirty="0" smtClean="0"/>
              <a:t>Rešenje dobijamo nakon svake uspešne sekvence estimatora stanja;</a:t>
            </a:r>
            <a:endParaRPr lang="sr-Cyrl-RS" dirty="0" smtClean="0"/>
          </a:p>
          <a:p>
            <a:r>
              <a:rPr lang="en-US" dirty="0" smtClean="0"/>
              <a:t>RTNET</a:t>
            </a:r>
            <a:r>
              <a:rPr lang="sr-Cyrl-RS" dirty="0" smtClean="0"/>
              <a:t> </a:t>
            </a:r>
            <a:r>
              <a:rPr lang="sr-Latn-RS" dirty="0" smtClean="0"/>
              <a:t>preuzima</a:t>
            </a:r>
            <a:r>
              <a:rPr lang="sr-Cyrl-RS" dirty="0" smtClean="0"/>
              <a:t> </a:t>
            </a:r>
            <a:r>
              <a:rPr lang="en-US" dirty="0" smtClean="0"/>
              <a:t>SCADA</a:t>
            </a:r>
            <a:r>
              <a:rPr lang="sr-Cyrl-RS" dirty="0" smtClean="0"/>
              <a:t> </a:t>
            </a:r>
            <a:r>
              <a:rPr lang="sr-Latn-RS" dirty="0" smtClean="0"/>
              <a:t>merenja i model mreže;</a:t>
            </a:r>
            <a:endParaRPr lang="sr-Cyrl-RS" dirty="0" smtClean="0"/>
          </a:p>
          <a:p>
            <a:r>
              <a:rPr lang="sr-Latn-RS" dirty="0" smtClean="0"/>
              <a:t>Rešenje se sastoji od upravljačkih akcija vezanih za</a:t>
            </a:r>
            <a:endParaRPr lang="sr-Cyrl-RS" dirty="0" smtClean="0"/>
          </a:p>
          <a:p>
            <a:pPr lvl="1"/>
            <a:r>
              <a:rPr lang="sr-Latn-RS" dirty="0" smtClean="0"/>
              <a:t>Reaktivnu snagu </a:t>
            </a:r>
            <a:r>
              <a:rPr lang="sr-Latn-RS" smtClean="0"/>
              <a:t>generatora</a:t>
            </a:r>
            <a:r>
              <a:rPr lang="sr-Latn-RS" smtClean="0"/>
              <a:t>;</a:t>
            </a:r>
            <a:endParaRPr lang="sr-Cyrl-RS" dirty="0" smtClean="0"/>
          </a:p>
          <a:p>
            <a:pPr lvl="1"/>
            <a:r>
              <a:rPr lang="sr-Latn-RS" dirty="0" smtClean="0"/>
              <a:t>Promenu pozicija na regulacionim transformatorima;</a:t>
            </a:r>
            <a:endParaRPr lang="sr-Cyrl-RS" dirty="0" smtClean="0"/>
          </a:p>
          <a:p>
            <a:pPr lvl="1"/>
            <a:endParaRPr lang="sr-Cyrl-RS" dirty="0" smtClean="0"/>
          </a:p>
          <a:p>
            <a:pPr lvl="1"/>
            <a:endParaRPr lang="sr-Cyrl-RS" dirty="0"/>
          </a:p>
          <a:p>
            <a:pPr lvl="1"/>
            <a:endParaRPr lang="sr-Cyrl-RS" dirty="0" smtClean="0"/>
          </a:p>
          <a:p>
            <a:pPr marL="457200" lvl="1" indent="0">
              <a:buNone/>
            </a:pPr>
            <a:endParaRPr lang="sr-Cyrl-RS" dirty="0" smtClean="0"/>
          </a:p>
          <a:p>
            <a:pPr marL="457200" lvl="1" indent="0">
              <a:buNone/>
            </a:pPr>
            <a:endParaRPr lang="sr-Cyrl-RS" dirty="0"/>
          </a:p>
        </p:txBody>
      </p:sp>
      <p:sp>
        <p:nvSpPr>
          <p:cNvPr id="2" name="Rectangle 1"/>
          <p:cNvSpPr/>
          <p:nvPr/>
        </p:nvSpPr>
        <p:spPr>
          <a:xfrm>
            <a:off x="1729945" y="239067"/>
            <a:ext cx="8188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PRIKAZ KORIŠĆEN</a:t>
            </a:r>
            <a:r>
              <a:rPr lang="hr-HR" sz="2400" b="1" dirty="0">
                <a:latin typeface="+mj-lt"/>
                <a:ea typeface="Times New Roman" panose="02020603050405020304" pitchFamily="18" charset="0"/>
              </a:rPr>
              <a:t>J</a:t>
            </a:r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A I REZULTATA PRORAČUNA  </a:t>
            </a:r>
            <a:r>
              <a:rPr lang="hr-HR" sz="2400" b="1" dirty="0">
                <a:latin typeface="+mj-lt"/>
                <a:ea typeface="Times New Roman" panose="02020603050405020304" pitchFamily="18" charset="0"/>
              </a:rPr>
              <a:t>OPF</a:t>
            </a:r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 APLIKACIJE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7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9945" y="239067"/>
            <a:ext cx="8188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PRIKAZ KORIŠĆEN</a:t>
            </a:r>
            <a:r>
              <a:rPr lang="hr-HR" sz="2400" b="1" dirty="0">
                <a:latin typeface="+mj-lt"/>
                <a:ea typeface="Times New Roman" panose="02020603050405020304" pitchFamily="18" charset="0"/>
              </a:rPr>
              <a:t>J</a:t>
            </a:r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A I REZULTATA PRORAČUNA  </a:t>
            </a:r>
            <a:r>
              <a:rPr lang="hr-HR" sz="2400" b="1" dirty="0">
                <a:latin typeface="+mj-lt"/>
                <a:ea typeface="Times New Roman" panose="02020603050405020304" pitchFamily="18" charset="0"/>
              </a:rPr>
              <a:t>OPF</a:t>
            </a:r>
            <a:r>
              <a:rPr lang="sr-Cyrl-BA" sz="2400" b="1" dirty="0">
                <a:latin typeface="+mj-lt"/>
                <a:ea typeface="Times New Roman" panose="02020603050405020304" pitchFamily="18" charset="0"/>
              </a:rPr>
              <a:t> APLIKACIJE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14316"/>
              </p:ext>
            </p:extLst>
          </p:nvPr>
        </p:nvGraphicFramePr>
        <p:xfrm>
          <a:off x="2049017" y="1836008"/>
          <a:ext cx="6757232" cy="257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44"/>
                <a:gridCol w="1583276"/>
                <a:gridCol w="1583276"/>
                <a:gridCol w="1811309"/>
                <a:gridCol w="353427"/>
              </a:tblGrid>
              <a:tr h="85982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GUBICI (MW) SCADA/EMS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GUBICI (MW) TNA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91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POWERFLOW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68.44214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67.4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912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sr-Latn-RS" sz="1200">
                          <a:effectLst/>
                        </a:rPr>
                        <a:t>	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sr-Latn-RS" sz="1200">
                          <a:effectLst/>
                        </a:rPr>
                        <a:t>OPF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68.28405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67.2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TAPS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67.07932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66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LUN+TAPS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65.48203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64.6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4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0787" y="298621"/>
            <a:ext cx="10018713" cy="1110049"/>
          </a:xfrm>
        </p:spPr>
        <p:txBody>
          <a:bodyPr>
            <a:normAutofit/>
          </a:bodyPr>
          <a:lstStyle/>
          <a:p>
            <a:r>
              <a:rPr lang="sr-Latn-RS" sz="2800" b="1" dirty="0"/>
              <a:t>Smanjenje gubitaka promenom proizvodnje reaktivne snage na većim mašinama</a:t>
            </a:r>
            <a:endParaRPr lang="en-US" sz="2800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8" y="1408670"/>
            <a:ext cx="9411086" cy="467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143632" y="2916195"/>
            <a:ext cx="856736" cy="3162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37223" y="2916194"/>
            <a:ext cx="856736" cy="3162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8409" y="6079022"/>
            <a:ext cx="97570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Prema proračunu, primenom ovih promena </a:t>
            </a:r>
            <a:r>
              <a:rPr lang="sr-Latn-RS" i="1" dirty="0">
                <a:latin typeface="Arial" panose="020B0604020202020204" pitchFamily="34" charset="0"/>
                <a:ea typeface="Times New Roman" panose="02020603050405020304" pitchFamily="18" charset="0"/>
              </a:rPr>
              <a:t>Q</a:t>
            </a:r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 postiže se smanjenje gubitaka u prenosu za </a:t>
            </a:r>
            <a:r>
              <a:rPr lang="sr-Latn-R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0.36 MW</a:t>
            </a:r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, sa 68.44 MW na 68.28 MW.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237" y="123738"/>
            <a:ext cx="9597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latin typeface="+mj-lt"/>
                <a:ea typeface="Times New Roman" panose="02020603050405020304" pitchFamily="18" charset="0"/>
              </a:rPr>
              <a:t>Smanjenje gubitaka promenom pozicija na regulacionim transformatorima</a:t>
            </a:r>
            <a:endParaRPr lang="en-US" sz="28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93" y="1077845"/>
            <a:ext cx="7592112" cy="48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995351" y="1458097"/>
            <a:ext cx="864973" cy="4514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76551" y="1458097"/>
            <a:ext cx="864973" cy="4514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6637" y="5881816"/>
            <a:ext cx="83778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Prema proračunu, primenom ovih promena postiže se smanjenje gubitaka u prenosu za </a:t>
            </a:r>
            <a:r>
              <a:rPr lang="sr-Latn-R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1.36 MW</a:t>
            </a:r>
            <a:r>
              <a:rPr lang="sr-Latn-RS" dirty="0">
                <a:latin typeface="Arial" panose="020B0604020202020204" pitchFamily="34" charset="0"/>
                <a:ea typeface="Times New Roman" panose="02020603050405020304" pitchFamily="18" charset="0"/>
              </a:rPr>
              <a:t>, sa 68.44 MW na 67.078 MW.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468</TotalTime>
  <Words>581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Corbel</vt:lpstr>
      <vt:lpstr>Times New Roman</vt:lpstr>
      <vt:lpstr>Parallax</vt:lpstr>
      <vt:lpstr>Microsoft Visio 2003-2010 Drawing</vt:lpstr>
      <vt:lpstr>Equation</vt:lpstr>
      <vt:lpstr>Minimizacija gubitaka u prenosnoj mreži Srbije uticajem na tokove reaktivne snage                   V.Bečejac, M.Mosurović, B.Šumonja, D.Aničić </vt:lpstr>
      <vt:lpstr>Optimal power flow (OPF) aplikacija</vt:lpstr>
      <vt:lpstr>Optimal power flow (OPF) aplikacija</vt:lpstr>
      <vt:lpstr>Matematičko modelovanje optimizacionog procesa</vt:lpstr>
      <vt:lpstr>Matematičko modelovanje optimizacionog procesa</vt:lpstr>
      <vt:lpstr>PowerPoint Presentation</vt:lpstr>
      <vt:lpstr>PowerPoint Presentation</vt:lpstr>
      <vt:lpstr>Smanjenje gubitaka promenom proizvodnje reaktivne snage na većim mašinama</vt:lpstr>
      <vt:lpstr>PowerPoint Presentation</vt:lpstr>
      <vt:lpstr>PowerPoint Presentation</vt:lpstr>
      <vt:lpstr>PowerPoint Presentation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ESTIMATOR STANJA U NACIONALNOM DISPEČERSKOM CENTRU SRBIJE I NJEGOVE PRIMENE                   V.Bečejac, M.Mosurović, B.Šumonja, D.Aničić</dc:title>
  <dc:creator>NDC dispecer 5</dc:creator>
  <cp:lastModifiedBy>EMS EMS</cp:lastModifiedBy>
  <cp:revision>21</cp:revision>
  <dcterms:created xsi:type="dcterms:W3CDTF">2016-10-12T13:03:01Z</dcterms:created>
  <dcterms:modified xsi:type="dcterms:W3CDTF">2017-05-08T07:21:08Z</dcterms:modified>
</cp:coreProperties>
</file>