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5" r:id="rId8"/>
    <p:sldId id="261" r:id="rId9"/>
    <p:sldId id="266" r:id="rId10"/>
    <p:sldId id="262" r:id="rId11"/>
    <p:sldId id="263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ko Stojkovic" initials="B.S." lastIdx="1" clrIdx="0">
    <p:extLst>
      <p:ext uri="{19B8F6BF-5375-455C-9EA6-DF929625EA0E}">
        <p15:presenceInfo xmlns:p15="http://schemas.microsoft.com/office/powerpoint/2012/main" userId="Branko Stojkovi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688C7-9414-4B99-ADFE-6AB0BE6401E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C25-2F90-4536-8027-9802AB51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688C7-9414-4B99-ADFE-6AB0BE6401E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C25-2F90-4536-8027-9802AB51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0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688C7-9414-4B99-ADFE-6AB0BE6401E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C25-2F90-4536-8027-9802AB51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1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688C7-9414-4B99-ADFE-6AB0BE6401E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C25-2F90-4536-8027-9802AB51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7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688C7-9414-4B99-ADFE-6AB0BE6401E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C25-2F90-4536-8027-9802AB51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8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688C7-9414-4B99-ADFE-6AB0BE6401E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C25-2F90-4536-8027-9802AB51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4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688C7-9414-4B99-ADFE-6AB0BE6401E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C25-2F90-4536-8027-9802AB51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0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688C7-9414-4B99-ADFE-6AB0BE6401E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C25-2F90-4536-8027-9802AB51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1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688C7-9414-4B99-ADFE-6AB0BE6401E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C25-2F90-4536-8027-9802AB51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0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688C7-9414-4B99-ADFE-6AB0BE6401E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C25-2F90-4536-8027-9802AB51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3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688C7-9414-4B99-ADFE-6AB0BE6401E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4C25-2F90-4536-8027-9802AB51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6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688C7-9414-4B99-ADFE-6AB0BE6401E8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D4C25-2F90-4536-8027-9802AB518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5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Rešenje problema INC primjenom linearnog programiranja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97594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INC: </a:t>
            </a:r>
            <a:r>
              <a:rPr lang="en-US" dirty="0" smtClean="0"/>
              <a:t> nova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saradnje</a:t>
            </a:r>
            <a:r>
              <a:rPr lang="en-US" dirty="0" smtClean="0"/>
              <a:t> </a:t>
            </a:r>
            <a:r>
              <a:rPr lang="en-US" dirty="0" err="1" smtClean="0"/>
              <a:t>medju</a:t>
            </a:r>
            <a:r>
              <a:rPr lang="en-US" dirty="0" smtClean="0"/>
              <a:t> </a:t>
            </a:r>
            <a:r>
              <a:rPr lang="en-US" dirty="0" err="1" smtClean="0"/>
              <a:t>medju</a:t>
            </a:r>
            <a:r>
              <a:rPr lang="en-US" dirty="0" smtClean="0"/>
              <a:t> TSO-</a:t>
            </a:r>
            <a:r>
              <a:rPr lang="en-US" dirty="0" err="1" smtClean="0"/>
              <a:t>ima</a:t>
            </a:r>
            <a:r>
              <a:rPr lang="en-US" dirty="0" smtClean="0"/>
              <a:t>, </a:t>
            </a:r>
            <a:r>
              <a:rPr lang="en-US" dirty="0" err="1" smtClean="0"/>
              <a:t>kojom</a:t>
            </a:r>
            <a:r>
              <a:rPr lang="en-US" dirty="0" smtClean="0"/>
              <a:t> se </a:t>
            </a:r>
            <a:r>
              <a:rPr lang="en-US" dirty="0" err="1" smtClean="0"/>
              <a:t>optimizuje</a:t>
            </a:r>
            <a:r>
              <a:rPr lang="en-US" dirty="0" smtClean="0"/>
              <a:t> </a:t>
            </a:r>
            <a:r>
              <a:rPr lang="en-US" dirty="0" err="1" smtClean="0"/>
              <a:t>aktiviranje</a:t>
            </a:r>
            <a:r>
              <a:rPr lang="en-US" dirty="0" smtClean="0"/>
              <a:t> FRR </a:t>
            </a:r>
            <a:r>
              <a:rPr lang="en-US" dirty="0" err="1" smtClean="0"/>
              <a:t>rezerve</a:t>
            </a:r>
            <a:endParaRPr lang="en-US" dirty="0" smtClean="0"/>
          </a:p>
          <a:p>
            <a:r>
              <a:rPr lang="en-US" b="1" dirty="0" err="1" smtClean="0"/>
              <a:t>Osnova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INC:  </a:t>
            </a:r>
            <a:r>
              <a:rPr lang="en-US" dirty="0" smtClean="0"/>
              <a:t> </a:t>
            </a:r>
            <a:r>
              <a:rPr lang="sr-Latn-ME" dirty="0" smtClean="0"/>
              <a:t>činjenic</a:t>
            </a:r>
            <a:r>
              <a:rPr lang="en-US" dirty="0" smtClean="0"/>
              <a:t>a</a:t>
            </a:r>
            <a:r>
              <a:rPr lang="sr-Latn-ME" dirty="0" smtClean="0"/>
              <a:t> da TSO-i u istom trenutku imaju ACE suprotnog smjera, pa će istovremeno neki da podižu a neki da  spuštaju svoje FRR resurse</a:t>
            </a:r>
            <a:endParaRPr lang="en-US" dirty="0" smtClean="0"/>
          </a:p>
          <a:p>
            <a:r>
              <a:rPr lang="sr-Latn-ME" b="1" dirty="0" smtClean="0"/>
              <a:t>Cilj</a:t>
            </a:r>
            <a:r>
              <a:rPr lang="en-US" b="1" dirty="0" smtClean="0"/>
              <a:t> INC</a:t>
            </a:r>
            <a:r>
              <a:rPr lang="en-US" dirty="0" smtClean="0"/>
              <a:t>: </a:t>
            </a:r>
            <a:r>
              <a:rPr lang="sr-Latn-ME" dirty="0" smtClean="0"/>
              <a:t>izbjeći kontra-aktivaciju FRR čime se smanjuje aktiviranje regulacione energije , povećava raspoloživa rezerva i reduciraju troškovi.</a:t>
            </a:r>
            <a:endParaRPr lang="en-US" dirty="0" smtClean="0"/>
          </a:p>
          <a:p>
            <a:r>
              <a:rPr lang="en-US" b="1" dirty="0" err="1" smtClean="0"/>
              <a:t>Postizanje</a:t>
            </a:r>
            <a:r>
              <a:rPr lang="en-US" b="1" dirty="0" smtClean="0"/>
              <a:t> </a:t>
            </a:r>
            <a:r>
              <a:rPr lang="en-US" b="1" dirty="0" err="1" smtClean="0"/>
              <a:t>cilja</a:t>
            </a:r>
            <a:r>
              <a:rPr lang="en-US" dirty="0" smtClean="0"/>
              <a:t>: </a:t>
            </a:r>
            <a:r>
              <a:rPr lang="en-US" dirty="0" err="1" smtClean="0"/>
              <a:t>korekcijom</a:t>
            </a:r>
            <a:r>
              <a:rPr lang="en-US" dirty="0" smtClean="0"/>
              <a:t> ACE </a:t>
            </a:r>
            <a:r>
              <a:rPr lang="en-US" dirty="0" err="1" smtClean="0"/>
              <a:t>kroz</a:t>
            </a:r>
            <a:r>
              <a:rPr lang="en-US" dirty="0" smtClean="0"/>
              <a:t> VTL ,</a:t>
            </a:r>
            <a:r>
              <a:rPr lang="en-US" dirty="0" err="1" smtClean="0"/>
              <a:t>uvodjenjem</a:t>
            </a:r>
            <a:r>
              <a:rPr lang="en-US" dirty="0" smtClean="0"/>
              <a:t> </a:t>
            </a:r>
            <a:r>
              <a:rPr lang="en-US" dirty="0" err="1" smtClean="0"/>
              <a:t>korigovane</a:t>
            </a:r>
            <a:r>
              <a:rPr lang="en-US" dirty="0" smtClean="0"/>
              <a:t> ACE u LFC </a:t>
            </a:r>
            <a:r>
              <a:rPr lang="sr-Latn-ME" dirty="0" smtClean="0"/>
              <a:t>, čime se smanjuje lokalna aktivacija FRR, a preostala individualna odstupanja svaki TSO otklanja aktiviranjem sopstvene LFC</a:t>
            </a:r>
            <a:endParaRPr lang="en-US" dirty="0" smtClean="0"/>
          </a:p>
          <a:p>
            <a:r>
              <a:rPr lang="en-US" b="1" dirty="0" smtClean="0"/>
              <a:t>INC </a:t>
            </a:r>
            <a:r>
              <a:rPr lang="en-US" b="1" dirty="0" err="1" smtClean="0"/>
              <a:t>doprinosi</a:t>
            </a:r>
            <a:r>
              <a:rPr lang="en-US" dirty="0" smtClean="0"/>
              <a:t>: </a:t>
            </a:r>
            <a:r>
              <a:rPr lang="en-US" dirty="0" err="1" smtClean="0"/>
              <a:t>standardizaciji</a:t>
            </a:r>
            <a:r>
              <a:rPr lang="en-US" dirty="0" smtClean="0"/>
              <a:t> </a:t>
            </a:r>
            <a:r>
              <a:rPr lang="en-US" dirty="0" err="1" smtClean="0"/>
              <a:t>produkata</a:t>
            </a:r>
            <a:r>
              <a:rPr lang="en-US" dirty="0" smtClean="0"/>
              <a:t> </a:t>
            </a:r>
            <a:r>
              <a:rPr lang="en-US" dirty="0" err="1" smtClean="0"/>
              <a:t>energetskog</a:t>
            </a:r>
            <a:r>
              <a:rPr lang="en-US" dirty="0" smtClean="0"/>
              <a:t> </a:t>
            </a:r>
            <a:r>
              <a:rPr lang="en-US" dirty="0" err="1" smtClean="0"/>
              <a:t>balansiranja</a:t>
            </a:r>
            <a:r>
              <a:rPr lang="sr-Latn-ME" dirty="0" smtClean="0"/>
              <a:t> i</a:t>
            </a:r>
            <a:r>
              <a:rPr lang="en-US" dirty="0" smtClean="0"/>
              <a:t> </a:t>
            </a:r>
            <a:r>
              <a:rPr lang="sr-Latn-ME" dirty="0" smtClean="0"/>
              <a:t>prekograničnoj razmjeni pomoćnih usluga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33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837" y="1509444"/>
            <a:ext cx="6992326" cy="38391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0936" y="320040"/>
            <a:ext cx="818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Optimalno rešenje IN problema uz uvažavanje proporcionalne distribucije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0936" y="5715000"/>
            <a:ext cx="10543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Iskorišćenje IN potencijala je za 5 MW </a:t>
            </a:r>
            <a:r>
              <a:rPr lang="sr-Latn-ME" b="1" u="sng" dirty="0" smtClean="0"/>
              <a:t>slabije</a:t>
            </a:r>
            <a:r>
              <a:rPr lang="sr-Latn-ME" dirty="0" smtClean="0"/>
              <a:t> nego u slučaju bez proporcionalne distribucije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" y="706374"/>
            <a:ext cx="10058400" cy="5657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63824" y="201168"/>
            <a:ext cx="47548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Poravnanje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obra</a:t>
            </a:r>
            <a:r>
              <a:rPr lang="sr-Latn-ME" dirty="0" smtClean="0"/>
              <a:t>čun kod netovanja odstupanja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7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09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3504"/>
            <a:ext cx="1152144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Pitanj</a:t>
            </a:r>
            <a:r>
              <a:rPr lang="sr-Latn-ME" dirty="0" smtClean="0"/>
              <a:t>e 1.</a:t>
            </a:r>
          </a:p>
          <a:p>
            <a:r>
              <a:rPr lang="en-US" dirty="0" smtClean="0"/>
              <a:t>Da li je </a:t>
            </a:r>
            <a:r>
              <a:rPr lang="en-US" dirty="0" err="1" smtClean="0"/>
              <a:t>ispravno</a:t>
            </a:r>
            <a:r>
              <a:rPr lang="en-US" dirty="0" smtClean="0"/>
              <a:t> u </a:t>
            </a:r>
            <a:r>
              <a:rPr lang="en-US" dirty="0" err="1" smtClean="0"/>
              <a:t>Pdemand</a:t>
            </a:r>
            <a:r>
              <a:rPr lang="en-US" dirty="0" smtClean="0"/>
              <a:t> </a:t>
            </a:r>
            <a:r>
              <a:rPr lang="en-US" dirty="0" err="1" smtClean="0"/>
              <a:t>uklju</a:t>
            </a:r>
            <a:r>
              <a:rPr lang="sr-Latn-ME" dirty="0" smtClean="0"/>
              <a:t>čivati aktiviranu mFRR (tercijerna rezerva), kako je navedeno u poglavlju 2 , obzirom da se radi o rezervi koja se aktivira ručno, a radi se o automatizovanom procesu? Da li bi to izazvalo poremećaje u regulaciji sistema?</a:t>
            </a:r>
          </a:p>
          <a:p>
            <a:r>
              <a:rPr lang="sr-Latn-ME" dirty="0" smtClean="0"/>
              <a:t>Odgovor</a:t>
            </a:r>
          </a:p>
          <a:p>
            <a:r>
              <a:rPr lang="sr-Latn-ME" dirty="0" smtClean="0"/>
              <a:t>mFRR rezerva se ne uključuje eksplicitno u proračun Pdemand (slika 2.). Međutim , kako je Pdem</a:t>
            </a:r>
            <a:r>
              <a:rPr lang="en-US" dirty="0" smtClean="0"/>
              <a:t>=</a:t>
            </a:r>
            <a:r>
              <a:rPr lang="en-US" dirty="0" err="1" smtClean="0"/>
              <a:t>Psc,a</a:t>
            </a:r>
            <a:r>
              <a:rPr lang="en-US" dirty="0"/>
              <a:t> </a:t>
            </a:r>
            <a:r>
              <a:rPr lang="en-US" dirty="0" smtClean="0"/>
              <a:t>– Pace , </a:t>
            </a:r>
            <a:r>
              <a:rPr lang="sr-Latn-ME" dirty="0" smtClean="0"/>
              <a:t>a aktivacijom mFRR mijenjamo Pace, to se mFRR odražava na Pdemand.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rije</a:t>
            </a:r>
            <a:r>
              <a:rPr lang="sr-Latn-ME" dirty="0" smtClean="0"/>
              <a:t>čima, činjenica da li  TSO učesnik u INC tokom procesa INC-a angažuje/ne angažuje mFRR, odraziće se na njegovo učešće u INC-u.</a:t>
            </a:r>
            <a:endParaRPr lang="en-US" dirty="0" smtClean="0"/>
          </a:p>
          <a:p>
            <a:endParaRPr lang="en-US" dirty="0"/>
          </a:p>
          <a:p>
            <a:r>
              <a:rPr lang="sr-Latn-ME" dirty="0" smtClean="0"/>
              <a:t>Pitanje 2.</a:t>
            </a:r>
          </a:p>
          <a:p>
            <a:r>
              <a:rPr lang="sr-Latn-ME" dirty="0" smtClean="0"/>
              <a:t>Bliže objasniti formiranje Pdem.</a:t>
            </a:r>
          </a:p>
          <a:p>
            <a:r>
              <a:rPr lang="sr-Latn-ME" dirty="0" smtClean="0"/>
              <a:t>Odgovor</a:t>
            </a:r>
            <a:endParaRPr lang="en-US" dirty="0" smtClean="0"/>
          </a:p>
          <a:p>
            <a:r>
              <a:rPr lang="sr-Latn-ME" dirty="0" smtClean="0"/>
              <a:t>Slučaj Pdem</a:t>
            </a:r>
            <a:r>
              <a:rPr lang="en-US" dirty="0" smtClean="0"/>
              <a:t> &lt; 0</a:t>
            </a:r>
          </a:p>
          <a:p>
            <a:r>
              <a:rPr lang="en-US" dirty="0" err="1" smtClean="0"/>
              <a:t>Psc,a</a:t>
            </a:r>
            <a:r>
              <a:rPr lang="en-US" dirty="0" smtClean="0"/>
              <a:t>=+10MW =&gt; </a:t>
            </a:r>
            <a:r>
              <a:rPr lang="en-US" dirty="0" err="1" smtClean="0"/>
              <a:t>Psc,a</a:t>
            </a:r>
            <a:r>
              <a:rPr lang="en-US" dirty="0" smtClean="0"/>
              <a:t> je </a:t>
            </a:r>
            <a:r>
              <a:rPr lang="en-US" dirty="0" err="1" smtClean="0"/>
              <a:t>regulacioni</a:t>
            </a:r>
            <a:r>
              <a:rPr lang="en-US" dirty="0" smtClean="0"/>
              <a:t> </a:t>
            </a:r>
            <a:r>
              <a:rPr lang="en-US" dirty="0" err="1" smtClean="0"/>
              <a:t>zahtjev</a:t>
            </a:r>
            <a:r>
              <a:rPr lang="en-US" dirty="0" smtClean="0"/>
              <a:t>, TSO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b="1" i="1" dirty="0" err="1" smtClean="0"/>
              <a:t>podigne</a:t>
            </a:r>
            <a:r>
              <a:rPr lang="en-US" dirty="0" smtClean="0"/>
              <a:t> 10 MW </a:t>
            </a:r>
            <a:r>
              <a:rPr lang="en-US" dirty="0" err="1" smtClean="0"/>
              <a:t>i</a:t>
            </a:r>
            <a:r>
              <a:rPr lang="en-US" dirty="0" smtClean="0"/>
              <a:t> da do</a:t>
            </a:r>
            <a:r>
              <a:rPr lang="sr-Latn-ME" dirty="0" smtClean="0"/>
              <a:t>đe na Pbazno</a:t>
            </a:r>
          </a:p>
          <a:p>
            <a:r>
              <a:rPr lang="sr-Latn-ME" dirty="0" smtClean="0"/>
              <a:t>Pace</a:t>
            </a:r>
            <a:r>
              <a:rPr lang="en-US" dirty="0" smtClean="0"/>
              <a:t>=+30MW =&gt; Pace je reg. </a:t>
            </a:r>
            <a:r>
              <a:rPr lang="en-US" dirty="0" err="1" smtClean="0"/>
              <a:t>gre</a:t>
            </a:r>
            <a:r>
              <a:rPr lang="sr-Latn-ME" dirty="0" smtClean="0"/>
              <a:t>ška (njoj odgovara reg. zahtjev kontra znaka), TSO treba da </a:t>
            </a:r>
            <a:r>
              <a:rPr lang="sr-Latn-ME" b="1" i="1" dirty="0" smtClean="0"/>
              <a:t>spusti</a:t>
            </a:r>
            <a:r>
              <a:rPr lang="sr-Latn-ME" dirty="0" smtClean="0"/>
              <a:t> 30 MW i da dođe na Pbazno</a:t>
            </a:r>
          </a:p>
          <a:p>
            <a:r>
              <a:rPr lang="sr-Latn-ME" dirty="0" smtClean="0"/>
              <a:t>Rezultanta je Pdem</a:t>
            </a:r>
            <a:r>
              <a:rPr lang="en-US" dirty="0" smtClean="0"/>
              <a:t>=-20MW </a:t>
            </a: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b="1" i="1" dirty="0" err="1" smtClean="0"/>
              <a:t>spustiti</a:t>
            </a:r>
            <a:r>
              <a:rPr lang="en-US" dirty="0" smtClean="0"/>
              <a:t> 20 MW</a:t>
            </a:r>
            <a:r>
              <a:rPr lang="sr-Latn-ME" dirty="0" smtClean="0"/>
              <a:t> ili ih dati partnerima u INC</a:t>
            </a:r>
            <a:endParaRPr lang="en-US" dirty="0" smtClean="0"/>
          </a:p>
          <a:p>
            <a:r>
              <a:rPr lang="sr-Latn-ME" dirty="0"/>
              <a:t>Slučaj Pdem</a:t>
            </a:r>
            <a:r>
              <a:rPr lang="en-US" dirty="0"/>
              <a:t> </a:t>
            </a:r>
            <a:r>
              <a:rPr lang="en-US" dirty="0" smtClean="0"/>
              <a:t>&gt; </a:t>
            </a:r>
            <a:r>
              <a:rPr lang="en-US" dirty="0"/>
              <a:t>0</a:t>
            </a:r>
          </a:p>
          <a:p>
            <a:r>
              <a:rPr lang="en-US" dirty="0" err="1"/>
              <a:t>Psc,a</a:t>
            </a:r>
            <a:r>
              <a:rPr lang="en-US" dirty="0"/>
              <a:t>=+10MW =&gt; </a:t>
            </a:r>
            <a:r>
              <a:rPr lang="en-US" dirty="0" err="1"/>
              <a:t>Psc,a</a:t>
            </a:r>
            <a:r>
              <a:rPr lang="en-US" dirty="0"/>
              <a:t> je </a:t>
            </a:r>
            <a:r>
              <a:rPr lang="en-US" dirty="0" err="1"/>
              <a:t>regulacioni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, TSO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podigne</a:t>
            </a:r>
            <a:r>
              <a:rPr lang="en-US" dirty="0"/>
              <a:t> 10 MW </a:t>
            </a:r>
            <a:r>
              <a:rPr lang="en-US" dirty="0" err="1"/>
              <a:t>i</a:t>
            </a:r>
            <a:r>
              <a:rPr lang="en-US" dirty="0"/>
              <a:t> da do</a:t>
            </a:r>
            <a:r>
              <a:rPr lang="sr-Latn-ME" dirty="0"/>
              <a:t>đe na Pbazno</a:t>
            </a:r>
          </a:p>
          <a:p>
            <a:r>
              <a:rPr lang="sr-Latn-ME" dirty="0"/>
              <a:t>Pace</a:t>
            </a:r>
            <a:r>
              <a:rPr lang="en-US" dirty="0" smtClean="0"/>
              <a:t>=-30MW </a:t>
            </a:r>
            <a:r>
              <a:rPr lang="en-US" dirty="0"/>
              <a:t>=&gt; Pace je reg. </a:t>
            </a:r>
            <a:r>
              <a:rPr lang="en-US" dirty="0" err="1"/>
              <a:t>gre</a:t>
            </a:r>
            <a:r>
              <a:rPr lang="sr-Latn-ME" dirty="0"/>
              <a:t>ška, TSO treba da </a:t>
            </a:r>
            <a:r>
              <a:rPr lang="en-US" dirty="0" err="1" smtClean="0"/>
              <a:t>podigne</a:t>
            </a:r>
            <a:r>
              <a:rPr lang="sr-Latn-ME" dirty="0" smtClean="0"/>
              <a:t> </a:t>
            </a:r>
            <a:r>
              <a:rPr lang="sr-Latn-ME" dirty="0"/>
              <a:t>30 MW i da dođe na Pbazno</a:t>
            </a:r>
          </a:p>
          <a:p>
            <a:r>
              <a:rPr lang="sr-Latn-ME" dirty="0"/>
              <a:t>Rezultanta je Pdem</a:t>
            </a:r>
            <a:r>
              <a:rPr lang="en-US" dirty="0" smtClean="0"/>
              <a:t>=+40MW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 smtClean="0"/>
              <a:t>podi</a:t>
            </a:r>
            <a:r>
              <a:rPr lang="sr-Latn-ME" dirty="0" smtClean="0"/>
              <a:t>ći</a:t>
            </a:r>
            <a:r>
              <a:rPr lang="en-US" dirty="0" smtClean="0"/>
              <a:t> </a:t>
            </a:r>
            <a:r>
              <a:rPr lang="sr-Latn-ME" dirty="0" smtClean="0"/>
              <a:t>4</a:t>
            </a:r>
            <a:r>
              <a:rPr lang="en-US" dirty="0" smtClean="0"/>
              <a:t>0 MW</a:t>
            </a:r>
            <a:r>
              <a:rPr lang="sr-Latn-ME" dirty="0" smtClean="0"/>
              <a:t> ili ih primiti od partnera u INC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91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" y="702048"/>
            <a:ext cx="10058400" cy="45899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08960" y="145884"/>
            <a:ext cx="6547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Koncept</a:t>
            </a:r>
            <a:r>
              <a:rPr lang="en-US" dirty="0" smtClean="0"/>
              <a:t> </a:t>
            </a:r>
            <a:r>
              <a:rPr lang="en-US" dirty="0" err="1" smtClean="0"/>
              <a:t>netovanja</a:t>
            </a:r>
            <a:r>
              <a:rPr lang="en-US" dirty="0" smtClean="0"/>
              <a:t> </a:t>
            </a:r>
            <a:r>
              <a:rPr lang="en-US" dirty="0" err="1" smtClean="0"/>
              <a:t>odstupanja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4592" y="5870448"/>
            <a:ext cx="11503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sr-Latn-ME" dirty="0" smtClean="0"/>
              <a:t>učesnik formira svoj IN zahtjev (odstupanje).INOM komparira </a:t>
            </a:r>
            <a:r>
              <a:rPr lang="en-US" dirty="0" err="1" smtClean="0"/>
              <a:t>zahtjeve</a:t>
            </a:r>
            <a:r>
              <a:rPr lang="sr-Latn-ME" dirty="0" smtClean="0"/>
              <a:t> svih učesnika i kod pojave </a:t>
            </a:r>
            <a:r>
              <a:rPr lang="en-US" smtClean="0"/>
              <a:t>zahtjeva</a:t>
            </a:r>
            <a:r>
              <a:rPr lang="sr-Latn-ME" smtClean="0"/>
              <a:t> </a:t>
            </a:r>
            <a:r>
              <a:rPr lang="sr-Latn-ME" dirty="0" smtClean="0"/>
              <a:t>suprotnog znaka proračunava Pcorr za svakog učesnika i taj korekcioni signal putem VTL-a dodaje ACE-u učesnika, čime potpuno ili djelimično kompenzira prvobitna odstupanja. VTL se uspostavlja između INOM-a i svakog od učesnika.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7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0403"/>
          </a:xfrm>
        </p:spPr>
        <p:txBody>
          <a:bodyPr>
            <a:noAutofit/>
          </a:bodyPr>
          <a:lstStyle/>
          <a:p>
            <a:r>
              <a:rPr lang="en-US" sz="2800" dirty="0" smtClean="0"/>
              <a:t>AGC </a:t>
            </a:r>
            <a:r>
              <a:rPr lang="en-US" sz="2800" dirty="0" err="1" smtClean="0"/>
              <a:t>struktura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ukljucenim</a:t>
            </a:r>
            <a:r>
              <a:rPr lang="en-US" sz="2800" dirty="0" smtClean="0"/>
              <a:t> IN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770" y="896113"/>
            <a:ext cx="7762636" cy="46908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3544" y="5693751"/>
            <a:ext cx="9098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Pdem</a:t>
            </a:r>
            <a:r>
              <a:rPr lang="en-US" dirty="0" smtClean="0"/>
              <a:t> – IN </a:t>
            </a:r>
            <a:r>
              <a:rPr lang="en-US" dirty="0" err="1" smtClean="0"/>
              <a:t>zahtjev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balansnom</a:t>
            </a:r>
            <a:r>
              <a:rPr lang="en-US" dirty="0" smtClean="0"/>
              <a:t> </a:t>
            </a:r>
            <a:r>
              <a:rPr lang="en-US" dirty="0" err="1" smtClean="0"/>
              <a:t>energijom</a:t>
            </a:r>
            <a:r>
              <a:rPr lang="en-US" dirty="0" smtClean="0"/>
              <a:t> (open-loop ACE) je </a:t>
            </a:r>
            <a:r>
              <a:rPr lang="en-US" dirty="0" err="1" smtClean="0"/>
              <a:t>suma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 aktiviranih FRR resursa i FRR resursa koje tek treba aktivirati</a:t>
            </a:r>
            <a:r>
              <a:rPr lang="en-US" dirty="0" smtClean="0"/>
              <a:t> (</a:t>
            </a:r>
            <a:r>
              <a:rPr lang="sr-Latn-ME" dirty="0" smtClean="0"/>
              <a:t>Pdem</a:t>
            </a:r>
            <a:r>
              <a:rPr lang="en-US" dirty="0" smtClean="0"/>
              <a:t>&gt;0 – </a:t>
            </a:r>
            <a:r>
              <a:rPr lang="en-US" dirty="0" err="1" smtClean="0"/>
              <a:t>potreba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uvozom</a:t>
            </a:r>
            <a:r>
              <a:rPr lang="en-US" dirty="0" smtClean="0"/>
              <a:t> , </a:t>
            </a:r>
            <a:r>
              <a:rPr lang="en-US" dirty="0" err="1" smtClean="0"/>
              <a:t>Pdem</a:t>
            </a:r>
            <a:r>
              <a:rPr lang="en-US" dirty="0" smtClean="0"/>
              <a:t>&lt;0  - </a:t>
            </a:r>
            <a:r>
              <a:rPr lang="en-US" dirty="0" err="1" smtClean="0"/>
              <a:t>potreba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izvozom</a:t>
            </a:r>
            <a:r>
              <a:rPr lang="en-US" dirty="0" smtClean="0"/>
              <a:t>) </a:t>
            </a:r>
            <a:r>
              <a:rPr lang="en-US" b="1" dirty="0" err="1" smtClean="0"/>
              <a:t>Pcorr</a:t>
            </a:r>
            <a:r>
              <a:rPr lang="en-US" dirty="0" smtClean="0"/>
              <a:t> – </a:t>
            </a:r>
            <a:r>
              <a:rPr lang="en-US" dirty="0" err="1" smtClean="0"/>
              <a:t>korektivni</a:t>
            </a:r>
            <a:r>
              <a:rPr lang="en-US" dirty="0" smtClean="0"/>
              <a:t> signal </a:t>
            </a:r>
            <a:r>
              <a:rPr lang="en-US" dirty="0" err="1" smtClean="0"/>
              <a:t>po</a:t>
            </a:r>
            <a:r>
              <a:rPr lang="en-US" dirty="0" smtClean="0"/>
              <a:t> VTL, </a:t>
            </a:r>
            <a:r>
              <a:rPr lang="en-US" dirty="0" err="1" smtClean="0"/>
              <a:t>kojem</a:t>
            </a:r>
            <a:r>
              <a:rPr lang="en-US" dirty="0" smtClean="0"/>
              <a:t> </a:t>
            </a:r>
            <a:r>
              <a:rPr lang="en-US" dirty="0" err="1" smtClean="0"/>
              <a:t>odgovara</a:t>
            </a:r>
            <a:r>
              <a:rPr lang="en-US" dirty="0" smtClean="0"/>
              <a:t> </a:t>
            </a:r>
            <a:r>
              <a:rPr lang="en-US" dirty="0" err="1" smtClean="0"/>
              <a:t>razmjena</a:t>
            </a:r>
            <a:r>
              <a:rPr lang="en-US" dirty="0" smtClean="0"/>
              <a:t> bal. </a:t>
            </a:r>
            <a:r>
              <a:rPr lang="en-US" dirty="0" err="1" smtClean="0"/>
              <a:t>energije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fiz</a:t>
            </a:r>
            <a:r>
              <a:rPr lang="en-US" dirty="0" smtClean="0"/>
              <a:t>. DV (</a:t>
            </a:r>
            <a:r>
              <a:rPr lang="en-US" dirty="0" err="1" smtClean="0"/>
              <a:t>Pcorr</a:t>
            </a:r>
            <a:r>
              <a:rPr lang="en-US" dirty="0" smtClean="0"/>
              <a:t>&gt;0 – </a:t>
            </a:r>
            <a:r>
              <a:rPr lang="en-US" dirty="0" err="1" smtClean="0"/>
              <a:t>izvoz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INC, </a:t>
            </a:r>
            <a:r>
              <a:rPr lang="en-US" dirty="0" err="1" smtClean="0"/>
              <a:t>Pcorr</a:t>
            </a:r>
            <a:r>
              <a:rPr lang="en-US" dirty="0" smtClean="0"/>
              <a:t>&lt;0 – </a:t>
            </a:r>
            <a:r>
              <a:rPr lang="en-US" dirty="0" err="1" smtClean="0"/>
              <a:t>uvoz</a:t>
            </a:r>
            <a:r>
              <a:rPr lang="en-US" dirty="0" smtClean="0"/>
              <a:t> od INC)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374" y="1449324"/>
            <a:ext cx="9182100" cy="342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01368" y="530352"/>
            <a:ext cx="8257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Princip netovanja odstupanja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ME" dirty="0" smtClean="0"/>
              <a:t>slučaj Pdem</a:t>
            </a:r>
            <a:r>
              <a:rPr lang="en-US" dirty="0" smtClean="0"/>
              <a:t> &lt; 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9768" y="5276088"/>
            <a:ext cx="10625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Pbaz</a:t>
            </a:r>
            <a:r>
              <a:rPr lang="en-US" dirty="0" smtClean="0"/>
              <a:t>=50 MW , </a:t>
            </a:r>
            <a:r>
              <a:rPr lang="en-US" dirty="0" err="1" smtClean="0"/>
              <a:t>Pg</a:t>
            </a:r>
            <a:r>
              <a:rPr lang="en-US" dirty="0" smtClean="0"/>
              <a:t>=60 MW, </a:t>
            </a:r>
            <a:r>
              <a:rPr lang="en-US" dirty="0" err="1" smtClean="0"/>
              <a:t>Psc,a</a:t>
            </a:r>
            <a:r>
              <a:rPr lang="en-US" dirty="0" smtClean="0"/>
              <a:t>=10 MW, Pace=30 MW, </a:t>
            </a:r>
            <a:r>
              <a:rPr lang="en-US" dirty="0" err="1" smtClean="0"/>
              <a:t>Pdem</a:t>
            </a:r>
            <a:r>
              <a:rPr lang="en-US" dirty="0" smtClean="0"/>
              <a:t>=-20 MW, </a:t>
            </a:r>
            <a:r>
              <a:rPr lang="en-US" dirty="0" err="1" smtClean="0"/>
              <a:t>Pcorr</a:t>
            </a:r>
            <a:r>
              <a:rPr lang="en-US" dirty="0" smtClean="0"/>
              <a:t>=15 MW, </a:t>
            </a:r>
            <a:r>
              <a:rPr lang="en-US" dirty="0" err="1" smtClean="0"/>
              <a:t>Pdem,nakon</a:t>
            </a:r>
            <a:r>
              <a:rPr lang="en-US" dirty="0" smtClean="0"/>
              <a:t> IN = -5 MW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031" y="1822588"/>
            <a:ext cx="7353937" cy="2682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67712" y="612648"/>
            <a:ext cx="497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Princip netovanja odstupanja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slu</a:t>
            </a:r>
            <a:r>
              <a:rPr lang="sr-Latn-ME" dirty="0" smtClean="0"/>
              <a:t>čaj Pdem </a:t>
            </a:r>
            <a:r>
              <a:rPr lang="en-US" dirty="0" smtClean="0"/>
              <a:t>&gt;0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9496" y="5202936"/>
            <a:ext cx="10543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Pbaz</a:t>
            </a:r>
            <a:r>
              <a:rPr lang="en-US" dirty="0" smtClean="0"/>
              <a:t>=50 MW, </a:t>
            </a:r>
            <a:r>
              <a:rPr lang="en-US" dirty="0" err="1" smtClean="0"/>
              <a:t>Pg</a:t>
            </a:r>
            <a:r>
              <a:rPr lang="en-US" dirty="0" smtClean="0"/>
              <a:t>=60 MW, </a:t>
            </a:r>
            <a:r>
              <a:rPr lang="en-US" dirty="0" err="1" smtClean="0"/>
              <a:t>Psc,a</a:t>
            </a:r>
            <a:r>
              <a:rPr lang="en-US" dirty="0" smtClean="0"/>
              <a:t>=10 MW, Pace=-30 MW, </a:t>
            </a:r>
            <a:r>
              <a:rPr lang="en-US" dirty="0" err="1" smtClean="0"/>
              <a:t>Pdem</a:t>
            </a:r>
            <a:r>
              <a:rPr lang="en-US" dirty="0" smtClean="0"/>
              <a:t>=40 MW, </a:t>
            </a:r>
            <a:r>
              <a:rPr lang="en-US" dirty="0" err="1" smtClean="0"/>
              <a:t>Pcorr</a:t>
            </a:r>
            <a:r>
              <a:rPr lang="en-US" dirty="0" smtClean="0"/>
              <a:t>=-25 MW, </a:t>
            </a:r>
            <a:r>
              <a:rPr lang="en-US" dirty="0" err="1" smtClean="0"/>
              <a:t>Pdem,nakon</a:t>
            </a:r>
            <a:r>
              <a:rPr lang="en-US" dirty="0" smtClean="0"/>
              <a:t> IN= 15 MW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22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225" y="1014412"/>
            <a:ext cx="9353550" cy="48291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6968" y="283464"/>
            <a:ext cx="3099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Postavka modela za potrebe 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6968" y="5998464"/>
            <a:ext cx="10616184" cy="37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                       mrežna postavka INC                                                                                ekvivalentna mreža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445752" y="1179576"/>
                <a:ext cx="2267712" cy="378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𝑡𝑖𝑒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𝐷𝐸𝑀</m:t>
                        </m:r>
                      </m:sub>
                    </m:sSub>
                  </m:oMath>
                </a14:m>
                <a:r>
                  <a:rPr lang="en-US" dirty="0" smtClean="0"/>
                  <a:t>]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5752" y="1179576"/>
                <a:ext cx="2267712" cy="378565"/>
              </a:xfrm>
              <a:prstGeom prst="rect">
                <a:avLst/>
              </a:prstGeom>
              <a:blipFill rotWithShape="0">
                <a:blip r:embed="rId3"/>
                <a:stretch>
                  <a:fillRect l="-1075" t="-6452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83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456" y="246888"/>
            <a:ext cx="364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Proračun P</a:t>
            </a:r>
            <a:r>
              <a:rPr lang="sr-Latn-ME" sz="1600" dirty="0" smtClean="0"/>
              <a:t>corr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40" y="914400"/>
            <a:ext cx="1095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1. Predoptimizacija – balansiranje početnog debalansa Pdem i dobijanje izbalansiranog problema (balans čvorova)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" y="1397246"/>
            <a:ext cx="1052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2. Funkcija cilja </a:t>
            </a:r>
            <a:r>
              <a:rPr lang="en-US" dirty="0" smtClean="0"/>
              <a:t>: </a:t>
            </a:r>
            <a:r>
              <a:rPr lang="sr-Latn-ME" dirty="0" smtClean="0"/>
              <a:t>maksimizacija IN potencijala </a:t>
            </a:r>
            <a:r>
              <a:rPr lang="en-US" dirty="0" smtClean="0"/>
              <a:t>      </a:t>
            </a:r>
            <a:r>
              <a:rPr lang="sr-Latn-ME" dirty="0" smtClean="0"/>
              <a:t> (Pcorr1 + Pcorr</a:t>
            </a:r>
            <a:r>
              <a:rPr lang="en-US" dirty="0" smtClean="0"/>
              <a:t>4</a:t>
            </a:r>
            <a:r>
              <a:rPr lang="sr-Latn-ME" dirty="0" smtClean="0"/>
              <a:t>) -</a:t>
            </a:r>
            <a:r>
              <a:rPr lang="en-US" dirty="0" smtClean="0"/>
              <a:t>&gt; max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1792" y="1993392"/>
                <a:ext cx="10597896" cy="2439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Op</a:t>
                </a:r>
                <a:r>
                  <a:rPr lang="sr-Latn-ME" dirty="0" smtClean="0"/>
                  <a:t>šti problem LP</a:t>
                </a:r>
                <a:r>
                  <a:rPr lang="en-US" dirty="0" smtClean="0"/>
                  <a:t>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                                                                                [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acc>
                  </m:oMath>
                </a14:m>
                <a:r>
                  <a:rPr lang="en-US" sz="2000" dirty="0" smtClean="0"/>
                  <a:t> max</a:t>
                </a:r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𝑡𝑖𝑒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𝑎𝑡𝑐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≥</m:t>
                            </m:r>
                          </m:e>
                        </m:mr>
                        <m:mr>
                          <m:e>
                            <m: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</m:e>
                        </m:mr>
                        <m:mr>
                          <m:e>
                            <m: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</m:e>
                        </m:mr>
                      </m:m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𝑐𝑜𝑟𝑟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" y="1993392"/>
                <a:ext cx="10597896" cy="2439257"/>
              </a:xfrm>
              <a:prstGeom prst="rect">
                <a:avLst/>
              </a:prstGeom>
              <a:blipFill rotWithShape="0">
                <a:blip r:embed="rId2"/>
                <a:stretch>
                  <a:fillRect l="-460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8640" y="4334256"/>
                <a:ext cx="10323576" cy="947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3. </a:t>
                </a:r>
                <a:r>
                  <a:rPr lang="en-US" dirty="0" err="1" smtClean="0"/>
                  <a:t>Rezultat</a:t>
                </a:r>
                <a:r>
                  <a:rPr lang="en-US" dirty="0" smtClean="0"/>
                  <a:t>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                                                                                 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𝑜𝑝𝑡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 smtClean="0"/>
                  <a:t>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𝑐𝑜𝑟𝑟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𝑡𝑖𝑒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][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𝑜𝑝𝑡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" y="4334256"/>
                <a:ext cx="10323576" cy="947311"/>
              </a:xfrm>
              <a:prstGeom prst="rect">
                <a:avLst/>
              </a:prstGeom>
              <a:blipFill rotWithShape="0">
                <a:blip r:embed="rId3"/>
                <a:stretch>
                  <a:fillRect l="-472" t="-3226" b="-4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35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037" y="1357312"/>
            <a:ext cx="7019925" cy="41433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7552" y="374904"/>
            <a:ext cx="704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Optimalno</a:t>
            </a:r>
            <a:r>
              <a:rPr lang="en-US" dirty="0" smtClean="0"/>
              <a:t> re</a:t>
            </a:r>
            <a:r>
              <a:rPr lang="sr-Latn-ME" dirty="0" smtClean="0"/>
              <a:t>šenje IN problema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3232" y="603504"/>
            <a:ext cx="8412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b="1" dirty="0" smtClean="0"/>
              <a:t>Uvažavanje distribucije debalansa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err="1" smtClean="0"/>
              <a:t>Uniformna</a:t>
            </a:r>
            <a:r>
              <a:rPr lang="en-US" dirty="0" smtClean="0"/>
              <a:t> pro-rata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Proporcionalna</a:t>
            </a:r>
            <a:r>
              <a:rPr lang="en-US" dirty="0" smtClean="0"/>
              <a:t> </a:t>
            </a:r>
            <a:r>
              <a:rPr lang="en-US" dirty="0" err="1" smtClean="0"/>
              <a:t>debalansu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Obrnuto</a:t>
            </a:r>
            <a:r>
              <a:rPr lang="en-US" dirty="0" smtClean="0"/>
              <a:t> </a:t>
            </a:r>
            <a:r>
              <a:rPr lang="en-US" dirty="0" err="1" smtClean="0"/>
              <a:t>proporcionalna</a:t>
            </a:r>
            <a:r>
              <a:rPr lang="en-US" dirty="0" smtClean="0"/>
              <a:t> </a:t>
            </a:r>
            <a:r>
              <a:rPr lang="en-US" dirty="0" err="1" smtClean="0"/>
              <a:t>debalansu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Proporcionalna</a:t>
            </a:r>
            <a:r>
              <a:rPr lang="en-US" dirty="0" smtClean="0"/>
              <a:t> </a:t>
            </a:r>
            <a:r>
              <a:rPr lang="en-US" dirty="0" err="1" smtClean="0"/>
              <a:t>dogovorenim</a:t>
            </a:r>
            <a:r>
              <a:rPr lang="en-US" dirty="0" smtClean="0"/>
              <a:t> </a:t>
            </a:r>
            <a:r>
              <a:rPr lang="en-US" dirty="0" err="1" smtClean="0"/>
              <a:t>procentima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b="1" u="sng" dirty="0" err="1" smtClean="0"/>
              <a:t>Uniformna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distribucija</a:t>
            </a:r>
            <a:r>
              <a:rPr lang="en-US" b="1" u="sng" dirty="0" smtClean="0"/>
              <a:t> </a:t>
            </a:r>
            <a:r>
              <a:rPr lang="en-US" dirty="0" err="1" smtClean="0"/>
              <a:t>pru</a:t>
            </a:r>
            <a:r>
              <a:rPr lang="sr-Latn-ME" dirty="0" smtClean="0"/>
              <a:t>ža jednaku raspodjelu i ne zavisi od veličine učesnika.Kako veliki TSO-i imaju veću devijaciju debalansa, to je prilika da manji partneri u INC budu u potpunosti izbalansirani, dakle da više profitiraju od ovakve raspodjele. </a:t>
            </a:r>
            <a:endParaRPr lang="en-US" dirty="0" smtClean="0"/>
          </a:p>
          <a:p>
            <a:r>
              <a:rPr lang="sr-Latn-ME" b="1" u="sng" dirty="0" smtClean="0"/>
              <a:t>Proporcionalna distribucija</a:t>
            </a:r>
            <a:r>
              <a:rPr lang="sr-Latn-ME" dirty="0" smtClean="0"/>
              <a:t> pruža proporcionalno uvećanje relativnih balansnih performansi , ali istovremeno može podstaći namjerno slabije sopstveno balansiranje s namjerom da se TSO osloni na INC. Ova distribucija nameće potrebu zajedničkog dimenzionisanja FRR i kriterijuma za performanse AGC</a:t>
            </a:r>
            <a:r>
              <a:rPr lang="en-US" dirty="0" smtClean="0"/>
              <a:t>/LFC </a:t>
            </a:r>
            <a:r>
              <a:rPr lang="sr-Latn-ME" dirty="0" smtClean="0"/>
              <a:t> među partnerima u INC. </a:t>
            </a:r>
            <a:r>
              <a:rPr lang="sr-Latn-ME" b="1" u="sng" dirty="0" smtClean="0"/>
              <a:t>Obrnuto proporcionalna distribucija</a:t>
            </a:r>
            <a:r>
              <a:rPr lang="sr-Latn-ME" b="1" dirty="0" smtClean="0"/>
              <a:t> </a:t>
            </a:r>
            <a:r>
              <a:rPr lang="sr-Latn-ME" dirty="0" smtClean="0"/>
              <a:t>favorizuje one TSO-e u INC-u koji korektno rade svoje balansiranje, jer ih </a:t>
            </a:r>
            <a:r>
              <a:rPr lang="en-US" dirty="0" smtClean="0"/>
              <a:t>“</a:t>
            </a:r>
            <a:r>
              <a:rPr lang="en-US" dirty="0" err="1" smtClean="0"/>
              <a:t>nagradjuje</a:t>
            </a:r>
            <a:r>
              <a:rPr lang="en-US" dirty="0" smtClean="0"/>
              <a:t>” </a:t>
            </a:r>
            <a:r>
              <a:rPr lang="en-US" dirty="0" err="1" smtClean="0"/>
              <a:t>ve</a:t>
            </a:r>
            <a:r>
              <a:rPr lang="sr-Latn-ME" dirty="0" smtClean="0"/>
              <a:t>ćim pokrivanjem iz INC i podstiče sve učesnike da se trude da što korektnije vrše svoju FRR regulaciju, a takođe penalizira tržišno izazvane debalanse. Pogodna je za INC gdje su svi partneri slične veličine.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5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819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Rešenje problema INC primjenom linearnog programiranja</vt:lpstr>
      <vt:lpstr>PowerPoint Presentation</vt:lpstr>
      <vt:lpstr>AGC struktura sa ukljucenim 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Rešenje problema INC primjenom linearnog programiranja</dc:title>
  <dc:creator>Branko Stojkovic</dc:creator>
  <cp:lastModifiedBy>Branko Stojkovic</cp:lastModifiedBy>
  <cp:revision>57</cp:revision>
  <dcterms:created xsi:type="dcterms:W3CDTF">2017-04-25T05:47:41Z</dcterms:created>
  <dcterms:modified xsi:type="dcterms:W3CDTF">2017-05-11T07:11:46Z</dcterms:modified>
</cp:coreProperties>
</file>