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notesMasterIdLst>
    <p:notesMasterId r:id="rId14"/>
  </p:notesMasterIdLst>
  <p:sldIdLst>
    <p:sldId id="257" r:id="rId2"/>
    <p:sldId id="259" r:id="rId3"/>
    <p:sldId id="260" r:id="rId4"/>
    <p:sldId id="261" r:id="rId5"/>
    <p:sldId id="262" r:id="rId6"/>
    <p:sldId id="269" r:id="rId7"/>
    <p:sldId id="263" r:id="rId8"/>
    <p:sldId id="264" r:id="rId9"/>
    <p:sldId id="265" r:id="rId10"/>
    <p:sldId id="270" r:id="rId11"/>
    <p:sldId id="266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50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637DEC-5F4B-4134-9EF3-7E7B7981806D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881373-04F5-4CDA-9517-6E28A9290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04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81373-04F5-4CDA-9517-6E28A9290FA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04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E372-FB2F-4DFA-A979-6EA6347B295F}" type="datetime1">
              <a:rPr lang="en-US" smtClean="0"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E3196-E73A-4B56-B97F-01CB0D73B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38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4A684-42FC-458A-9BD7-D3BC17EAEC30}" type="datetime1">
              <a:rPr lang="en-US" smtClean="0"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E3196-E73A-4B56-B97F-01CB0D73B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879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86341-CEC4-4D0F-90E9-29990F2DAA4B}" type="datetime1">
              <a:rPr lang="en-US" smtClean="0"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E3196-E73A-4B56-B97F-01CB0D73B474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3073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9749E-F4D4-4417-A5F4-5FE907310C20}" type="datetime1">
              <a:rPr lang="en-US" smtClean="0"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E3196-E73A-4B56-B97F-01CB0D73B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31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25E7-92A4-4DAB-920D-59DF3A8AAE79}" type="datetime1">
              <a:rPr lang="en-US" smtClean="0"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E3196-E73A-4B56-B97F-01CB0D73B47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3341929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25E7-92A4-4DAB-920D-59DF3A8AAE79}" type="datetime1">
              <a:rPr lang="en-US" smtClean="0"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E3196-E73A-4B56-B97F-01CB0D73B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735041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3DC4-FA9E-403E-B512-931925378BCF}" type="datetime1">
              <a:rPr lang="en-US" smtClean="0"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E3196-E73A-4B56-B97F-01CB0D73B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42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71F8-71CF-4271-865E-04C2E5D8480D}" type="datetime1">
              <a:rPr lang="en-US" smtClean="0"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E3196-E73A-4B56-B97F-01CB0D73B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852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C9FCB-9F6A-4F62-93DE-0F1DF948963B}" type="datetime1">
              <a:rPr lang="en-US" smtClean="0"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E3196-E73A-4B56-B97F-01CB0D73B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35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5CB5-2594-4956-AF79-52E095440419}" type="datetime1">
              <a:rPr lang="en-US" smtClean="0"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E3196-E73A-4B56-B97F-01CB0D73B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735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F566B-4ED3-434B-9ABB-7274152A43EC}" type="datetime1">
              <a:rPr lang="en-US" smtClean="0"/>
              <a:t>5/9/2017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E3196-E73A-4B56-B97F-01CB0D73B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787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7749B-B58B-48AB-9029-323441C8C590}" type="datetime1">
              <a:rPr lang="en-US" smtClean="0"/>
              <a:t>5/9/2017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E3196-E73A-4B56-B97F-01CB0D73B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977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E3FF3-BC3D-4996-8760-C73B6288121B}" type="datetime1">
              <a:rPr lang="en-US" smtClean="0"/>
              <a:t>5/9/2017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E3196-E73A-4B56-B97F-01CB0D73B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483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1FA4-7532-43FB-AAD9-6F7FB92AA9EE}" type="datetime1">
              <a:rPr lang="en-US" smtClean="0"/>
              <a:t>5/9/2017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E3196-E73A-4B56-B97F-01CB0D73B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68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5E194-6804-4F8D-9A83-8D6ABA50199A}" type="datetime1">
              <a:rPr lang="en-US" smtClean="0"/>
              <a:t>5/9/2017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E3196-E73A-4B56-B97F-01CB0D73B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584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1F7CE-66D9-4483-903F-01EFA7F8607F}" type="datetime1">
              <a:rPr lang="en-US" smtClean="0"/>
              <a:t>5/9/2017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E3196-E73A-4B56-B97F-01CB0D73B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002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F25E7-92A4-4DAB-920D-59DF3A8AAE79}" type="datetime1">
              <a:rPr lang="en-US" smtClean="0"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B4E3196-E73A-4B56-B97F-01CB0D73B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799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4200" y="482600"/>
            <a:ext cx="11226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Интеракција </a:t>
            </a:r>
            <a:r>
              <a:rPr lang="en-US" sz="4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SRAAMD </a:t>
            </a:r>
            <a:r>
              <a:rPr lang="sr-Cyrl-RS" sz="4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4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SCADA</a:t>
            </a:r>
            <a:r>
              <a:rPr lang="sr-Cyrl-RS" sz="4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4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EMS </a:t>
            </a:r>
            <a:r>
              <a:rPr lang="sr-Cyrl-RS" sz="4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у циљу обављања функције оператера преносног система и развоја тржишта елктричне енергије у Србији  </a:t>
            </a:r>
            <a:r>
              <a:rPr lang="sr-Cyrl-RS" sz="4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lang="en-US" sz="40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048935" y="4466176"/>
            <a:ext cx="84201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Грујић Владимир дипл.инж.</a:t>
            </a:r>
            <a:br>
              <a:rPr lang="sr-Cyrl-R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„Електромрежа 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Србије“АД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Дирекција за тржиште електричне енергије,</a:t>
            </a:r>
            <a:b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Београд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82600" y="6136650"/>
            <a:ext cx="11010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/>
            <a:r>
              <a:rPr lang="sr-Latn-RS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sr-Cyrl-RS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Саветовање ЦГ КО ЦИГРЕ, Бечићи 9-12. мај 2017.год.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02302" y="4466176"/>
            <a:ext cx="4343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Мирела Ђурђевић дипл.инж</a:t>
            </a:r>
            <a:r>
              <a:rPr lang="sr-Cyrl-R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„Електромрежа 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Србије“АД</a:t>
            </a:r>
            <a:endParaRPr lang="sr-Cyrl-R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 за технички и управљачки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информациони систем,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Београд</a:t>
            </a:r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r-Cyrl-R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E3196-E73A-4B56-B97F-01CB0D73B474}" type="slidenum">
              <a:rPr lang="en-US" smtClean="0"/>
              <a:t>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2979274"/>
            <a:ext cx="2590800" cy="143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132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E3196-E73A-4B56-B97F-01CB0D73B474}" type="slidenum">
              <a:rPr lang="en-US" smtClean="0"/>
              <a:t>10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9839" y="94797"/>
            <a:ext cx="10934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ЗНАЧАЈ ВЕЗЕ ИЗМЕЂУ</a:t>
            </a:r>
            <a:r>
              <a:rPr lang="sr-Latn-R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SCADA</a:t>
            </a:r>
            <a:r>
              <a:rPr lang="sr-Cyrl-R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</a:t>
            </a:r>
            <a:r>
              <a:rPr lang="sr-Latn-R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SRAAMD </a:t>
            </a:r>
            <a:r>
              <a:rPr lang="sr-Cyrl-R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</a:t>
            </a:r>
            <a:r>
              <a:rPr lang="sr-Cyrl-R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3700" y="880504"/>
            <a:ext cx="11099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 за имплементацију:</a:t>
            </a:r>
          </a:p>
          <a:p>
            <a:endParaRPr lang="sr-Cyrl-R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Редуданса </a:t>
            </a:r>
            <a:r>
              <a:rPr lang="sr-Latn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SRAAMD </a:t>
            </a:r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систему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Резерва и контрола тачности </a:t>
            </a:r>
            <a:r>
              <a:rPr lang="sr-Latn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SCADA </a:t>
            </a:r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систему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sr-Cyrl-R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Упоредна анализа вредности и мерења на два начина:</a:t>
            </a:r>
          </a:p>
          <a:p>
            <a:endParaRPr lang="sr-Cyrl-R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Периодично, као део редовног одржавања система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појави инцидента – испад мерења или нетачно мерење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64156" y="6223924"/>
            <a:ext cx="5766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/>
            <a:r>
              <a:rPr lang="sr-Latn-R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sr-Cyrl-R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Саветовање ЦГ КО ЦИГРЕ, Бечићи 9-12. мај 2017.год.</a:t>
            </a:r>
          </a:p>
        </p:txBody>
      </p:sp>
    </p:spTree>
    <p:extLst>
      <p:ext uri="{BB962C8B-B14F-4D97-AF65-F5344CB8AC3E}">
        <p14:creationId xmlns:p14="http://schemas.microsoft.com/office/powerpoint/2010/main" val="2657170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431036"/>
            <a:ext cx="10744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/>
            <a:r>
              <a:rPr lang="sr-Cyrl-R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Закључак</a:t>
            </a:r>
            <a:r>
              <a:rPr lang="sr-Latn-R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sr-Cyrl-RS" sz="3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457200"/>
            <a:endParaRPr lang="sr-Cyrl-R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defTabSz="457200">
              <a:buFont typeface="Wingdings" panose="05000000000000000000" pitchFamily="2" charset="2"/>
              <a:buChar char="Ø"/>
            </a:pPr>
            <a:r>
              <a:rPr lang="sr-Cyrl-R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 оба система је независан</a:t>
            </a:r>
          </a:p>
          <a:p>
            <a:pPr marL="457200" lvl="0" indent="-457200" defTabSz="457200">
              <a:buFont typeface="Wingdings" panose="05000000000000000000" pitchFamily="2" charset="2"/>
              <a:buChar char="Ø"/>
            </a:pPr>
            <a:r>
              <a:rPr lang="sr-Cyrl-R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Измерене вредности могу да послуже за поређење и</a:t>
            </a:r>
          </a:p>
          <a:p>
            <a:pPr lvl="0" defTabSz="457200"/>
            <a:r>
              <a:rPr lang="sr-Cyrl-R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sr-Cyrl-R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замену недостајућих података</a:t>
            </a:r>
          </a:p>
          <a:p>
            <a:pPr marL="457200" lvl="0" indent="-457200" defTabSz="457200">
              <a:buFont typeface="Wingdings" panose="05000000000000000000" pitchFamily="2" charset="2"/>
              <a:buChar char="Ø"/>
            </a:pPr>
            <a:r>
              <a:rPr lang="sr-Cyrl-R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Брза и сигурна размена података (</a:t>
            </a:r>
            <a:r>
              <a:rPr lang="sr-Latn-R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XML)</a:t>
            </a:r>
            <a:endParaRPr lang="sr-Cyrl-R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defTabSz="457200">
              <a:buFont typeface="Wingdings" panose="05000000000000000000" pitchFamily="2" charset="2"/>
              <a:buChar char="Ø"/>
            </a:pPr>
            <a:r>
              <a:rPr lang="sr-Cyrl-R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Поуздан рад и </a:t>
            </a:r>
            <a:r>
              <a:rPr lang="sr-Cyrl-R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ефикасност ЕМС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</a:t>
            </a:r>
            <a:r>
              <a:rPr lang="sr-Cyrl-R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обављању</a:t>
            </a:r>
          </a:p>
          <a:p>
            <a:pPr lvl="0" defTabSz="457200"/>
            <a:r>
              <a:rPr lang="sr-Cyrl-R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функције оператора преносног система и тржишта </a:t>
            </a:r>
          </a:p>
          <a:p>
            <a:pPr lvl="0" defTabSz="457200"/>
            <a:r>
              <a:rPr lang="sr-Cyrl-R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електричне енергије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E3196-E73A-4B56-B97F-01CB0D73B474}" type="slidenum">
              <a:rPr lang="en-US" smtClean="0"/>
              <a:t>11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704967" y="6221821"/>
            <a:ext cx="5766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/>
            <a:r>
              <a:rPr lang="sr-Latn-R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sr-Cyrl-R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Саветовање ЦГ КО ЦИГРЕ, Бечићи 9-12. мај 2017.год.</a:t>
            </a:r>
          </a:p>
        </p:txBody>
      </p:sp>
    </p:spTree>
    <p:extLst>
      <p:ext uri="{BB962C8B-B14F-4D97-AF65-F5344CB8AC3E}">
        <p14:creationId xmlns:p14="http://schemas.microsoft.com/office/powerpoint/2010/main" val="3047798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39" y="1790700"/>
            <a:ext cx="99441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sr-Cyrl-RS" sz="8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ХВАЛА НА ПАЖЊИ !</a:t>
            </a:r>
            <a:endParaRPr lang="en-US" sz="80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E3196-E73A-4B56-B97F-01CB0D73B474}" type="slidenum">
              <a:rPr lang="en-US" smtClean="0"/>
              <a:t>12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24597" y="6221821"/>
            <a:ext cx="5766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/>
            <a:r>
              <a:rPr lang="sr-Latn-R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sr-Cyrl-R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Саветовање ЦГ КО ЦИГРЕ, Бечићи 9-12. мај 2017.год.</a:t>
            </a:r>
          </a:p>
        </p:txBody>
      </p:sp>
    </p:spTree>
    <p:extLst>
      <p:ext uri="{BB962C8B-B14F-4D97-AF65-F5344CB8AC3E}">
        <p14:creationId xmlns:p14="http://schemas.microsoft.com/office/powerpoint/2010/main" val="2680743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1" y="452718"/>
            <a:ext cx="11010900" cy="969682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SCADA/EMS – Supervisory Control And Data </a:t>
            </a:r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Acquisition</a:t>
            </a:r>
            <a:r>
              <a:rPr lang="sr-Cyrl-R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sr-Cyrl-R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sr-Cyrl-R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sr-Cyrl-R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sr-Cyrl-R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sr-Cyrl-R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sr-Cyrl-R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sr-Cyrl-R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sr-Cyrl-R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sr-Cyrl-R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E3196-E73A-4B56-B97F-01CB0D73B474}" type="slidenum">
              <a:rPr lang="en-US" smtClean="0"/>
              <a:t>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79400" y="1295400"/>
            <a:ext cx="1085850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defTabSz="457200">
              <a:buFont typeface="Wingdings" panose="05000000000000000000" pitchFamily="2" charset="2"/>
              <a:buChar char="Ø"/>
            </a:pPr>
            <a:r>
              <a:rPr lang="sr-Cyrl-R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Мерење,праћење и контрола податка</a:t>
            </a:r>
          </a:p>
          <a:p>
            <a:pPr marL="457200" lvl="0" indent="-457200" defTabSz="457200">
              <a:buFont typeface="Wingdings" panose="05000000000000000000" pitchFamily="2" charset="2"/>
              <a:buChar char="Ø"/>
            </a:pPr>
            <a:r>
              <a:rPr lang="sr-Cyrl-R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преко једнополних шема и </a:t>
            </a:r>
            <a:r>
              <a:rPr lang="sr-Cyrl-R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табела</a:t>
            </a:r>
          </a:p>
          <a:p>
            <a:pPr lvl="0" defTabSz="457200"/>
            <a:r>
              <a:rPr lang="sr-Cyrl-R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Cyrl-RS" sz="3200" b="1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457200"/>
            <a:r>
              <a:rPr lang="sr-Cyrl-R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Два </a:t>
            </a:r>
            <a:r>
              <a:rPr lang="sr-Latn-R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SCADA/EMS </a:t>
            </a:r>
            <a:r>
              <a:rPr lang="sr-Cyrl-R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од различитих произвођача:</a:t>
            </a:r>
          </a:p>
          <a:p>
            <a:pPr marL="457200" lvl="0" indent="-457200" defTabSz="457200">
              <a:buFont typeface="Wingdings" panose="05000000000000000000" pitchFamily="2" charset="2"/>
              <a:buChar char="Ø"/>
            </a:pPr>
            <a:r>
              <a:rPr lang="sr-Cyrl-R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Главни</a:t>
            </a:r>
          </a:p>
          <a:p>
            <a:pPr marL="457200" lvl="0" indent="-457200" defTabSz="457200">
              <a:buFont typeface="Wingdings" panose="05000000000000000000" pitchFamily="2" charset="2"/>
              <a:buChar char="Ø"/>
            </a:pPr>
            <a:r>
              <a:rPr lang="sr-Cyrl-R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</a:t>
            </a:r>
            <a:r>
              <a:rPr lang="sr-Latn-R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r-Cyrl-R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ћни (</a:t>
            </a:r>
            <a:r>
              <a:rPr lang="sr-Latn-R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sr-Cyrl-R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sr-Latn-R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ckup</a:t>
            </a:r>
            <a:r>
              <a:rPr lang="sr-Latn-R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sr-Cyrl-R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457200"/>
            <a:endParaRPr lang="sr-Latn-R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defTabSz="457200">
              <a:buFont typeface="Wingdings" panose="05000000000000000000" pitchFamily="2" charset="2"/>
              <a:buChar char="Ø"/>
            </a:pPr>
            <a:r>
              <a:rPr lang="sr-Cyrl-R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Раде у реалном времену у паралели</a:t>
            </a:r>
          </a:p>
          <a:p>
            <a:pPr lvl="0" defTabSz="457200"/>
            <a:endParaRPr lang="sr-Cyrl-R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457200"/>
            <a:endParaRPr lang="sr-Cyrl-R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13400" y="64064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565267" y="6221821"/>
            <a:ext cx="5766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/>
            <a:r>
              <a:rPr lang="sr-Latn-R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sr-Cyrl-R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Саветовање ЦГ КО ЦИГРЕ, Бечићи 9-12. мај 2017.год.</a:t>
            </a:r>
          </a:p>
        </p:txBody>
      </p:sp>
    </p:spTree>
    <p:extLst>
      <p:ext uri="{BB962C8B-B14F-4D97-AF65-F5344CB8AC3E}">
        <p14:creationId xmlns:p14="http://schemas.microsoft.com/office/powerpoint/2010/main" val="1389440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CC SCADA Platfor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72618"/>
            <a:ext cx="8458200" cy="409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06600" y="5130800"/>
            <a:ext cx="734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NDC SCADA/EMS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  -платформа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E3196-E73A-4B56-B97F-01CB0D73B474}" type="slidenum">
              <a:rPr lang="en-US" smtClean="0"/>
              <a:t>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476367" y="6221821"/>
            <a:ext cx="5766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/>
            <a:r>
              <a:rPr lang="sr-Latn-R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sr-Cyrl-R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Саветовање ЦГ КО ЦИГРЕ, Бечићи 9-12. мај 2017.год.</a:t>
            </a:r>
          </a:p>
        </p:txBody>
      </p:sp>
    </p:spTree>
    <p:extLst>
      <p:ext uri="{BB962C8B-B14F-4D97-AF65-F5344CB8AC3E}">
        <p14:creationId xmlns:p14="http://schemas.microsoft.com/office/powerpoint/2010/main" val="2548481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86415"/>
            <a:ext cx="98298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/>
            <a:r>
              <a:rPr lang="sr-Latn-R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SRAAMD – System </a:t>
            </a:r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Remote Acquisition and Accounting of </a:t>
            </a:r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Meter</a:t>
            </a:r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endParaRPr lang="sr-Latn-RS" sz="3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defTabSz="457200">
              <a:buFont typeface="Wingdings" panose="05000000000000000000" pitchFamily="2" charset="2"/>
              <a:buChar char="Ø"/>
            </a:pPr>
            <a:endParaRPr lang="sr-Latn-R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defTabSz="457200">
              <a:buFont typeface="Wingdings" panose="05000000000000000000" pitchFamily="2" charset="2"/>
              <a:buChar char="Ø"/>
            </a:pPr>
            <a:r>
              <a:rPr lang="sr-Cyrl-R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Даљинска аквизиција података са бројила</a:t>
            </a:r>
          </a:p>
          <a:p>
            <a:pPr marL="457200" lvl="0" indent="-457200" defTabSz="457200">
              <a:buFont typeface="Wingdings" panose="05000000000000000000" pitchFamily="2" charset="2"/>
              <a:buChar char="Ø"/>
            </a:pPr>
            <a:r>
              <a:rPr lang="sr-Cyrl-R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Обрада обрачунских података</a:t>
            </a:r>
          </a:p>
          <a:p>
            <a:pPr lvl="0" defTabSz="457200"/>
            <a:endParaRPr lang="sr-Cyrl-R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457200"/>
            <a:r>
              <a:rPr lang="sr-Cyrl-R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Комуникација са бројилима:</a:t>
            </a:r>
          </a:p>
          <a:p>
            <a:pPr lvl="0" defTabSz="457200"/>
            <a:endParaRPr lang="sr-Cyrl-R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defTabSz="4572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PSTN – </a:t>
            </a:r>
            <a:r>
              <a:rPr lang="sr-Cyrl-R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јавна градска мрежа</a:t>
            </a:r>
          </a:p>
          <a:p>
            <a:pPr marL="457200" lvl="0" indent="-457200" defTabSz="4572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GSM – </a:t>
            </a:r>
            <a:r>
              <a:rPr lang="sr-Cyrl-R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мобилна 064 мрежа</a:t>
            </a:r>
          </a:p>
          <a:p>
            <a:pPr marL="457200" lvl="0" indent="-457200" defTabSz="457200">
              <a:buFont typeface="Wingdings" panose="05000000000000000000" pitchFamily="2" charset="2"/>
              <a:buChar char="Ø"/>
            </a:pPr>
            <a:r>
              <a:rPr lang="sr-Cyrl-R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Оптичка веза – </a:t>
            </a:r>
            <a:r>
              <a:rPr lang="sr-Latn-R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OPGW </a:t>
            </a:r>
            <a:r>
              <a:rPr lang="sr-Cyrl-R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каблови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E3196-E73A-4B56-B97F-01CB0D73B474}" type="slidenum">
              <a:rPr lang="en-US" smtClean="0"/>
              <a:t>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641467" y="6223924"/>
            <a:ext cx="5766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/>
            <a:r>
              <a:rPr lang="sr-Latn-R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sr-Cyrl-R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Саветовање ЦГ КО ЦИГРЕ, Бечићи 9-12. мај 2017.год.</a:t>
            </a:r>
          </a:p>
        </p:txBody>
      </p:sp>
    </p:spTree>
    <p:extLst>
      <p:ext uri="{BB962C8B-B14F-4D97-AF65-F5344CB8AC3E}">
        <p14:creationId xmlns:p14="http://schemas.microsoft.com/office/powerpoint/2010/main" val="935620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551" y="270766"/>
            <a:ext cx="9716450" cy="52586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59100" y="5600700"/>
            <a:ext cx="637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SRAAMD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 – кориснички интерфејс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E3196-E73A-4B56-B97F-01CB0D73B474}" type="slidenum">
              <a:rPr lang="en-US" smtClean="0"/>
              <a:t>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438267" y="6223924"/>
            <a:ext cx="5766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/>
            <a:r>
              <a:rPr lang="sr-Latn-R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sr-Cyrl-R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Саветовање ЦГ КО ЦИГРЕ, Бечићи 9-12. мај 2017.год.</a:t>
            </a:r>
          </a:p>
        </p:txBody>
      </p:sp>
    </p:spTree>
    <p:extLst>
      <p:ext uri="{BB962C8B-B14F-4D97-AF65-F5344CB8AC3E}">
        <p14:creationId xmlns:p14="http://schemas.microsoft.com/office/powerpoint/2010/main" val="3884704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E3196-E73A-4B56-B97F-01CB0D73B474}" type="slidenum">
              <a:rPr lang="en-US" smtClean="0"/>
              <a:t>6</a:t>
            </a:fld>
            <a:endParaRPr lang="en-US"/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457200" rtl="0" eaLnBrk="1" latinLnBrk="0" hangingPunct="1">
              <a:defRPr sz="28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5000" y="508000"/>
            <a:ext cx="97175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sr-Cyrl-R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Шема размене података:</a:t>
            </a:r>
          </a:p>
          <a:p>
            <a:pPr defTabSz="457200"/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10737" y="6223924"/>
            <a:ext cx="5766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/>
            <a:r>
              <a:rPr lang="sr-Latn-R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sr-Cyrl-R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Саветовање ЦГ КО ЦИГРЕ, Бечићи 9-12. мај 2017.год.</a:t>
            </a:r>
          </a:p>
        </p:txBody>
      </p:sp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-203200" y="1176338"/>
            <a:ext cx="10033000" cy="4589462"/>
            <a:chOff x="-128" y="741"/>
            <a:chExt cx="6320" cy="2891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>
              <a:off x="-128" y="741"/>
              <a:ext cx="6320" cy="2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-128" y="742"/>
              <a:ext cx="105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-128" y="882"/>
              <a:ext cx="105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-128" y="1021"/>
              <a:ext cx="105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8"/>
            <p:cNvSpPr>
              <a:spLocks noChangeArrowheads="1"/>
            </p:cNvSpPr>
            <p:nvPr/>
          </p:nvSpPr>
          <p:spPr bwMode="auto">
            <a:xfrm>
              <a:off x="-128" y="1161"/>
              <a:ext cx="105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-128" y="1300"/>
              <a:ext cx="105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-128" y="1440"/>
              <a:ext cx="105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11"/>
            <p:cNvSpPr>
              <a:spLocks noChangeArrowheads="1"/>
            </p:cNvSpPr>
            <p:nvPr/>
          </p:nvSpPr>
          <p:spPr bwMode="auto">
            <a:xfrm>
              <a:off x="1033" y="1440"/>
              <a:ext cx="627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Podaci u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12"/>
            <p:cNvSpPr>
              <a:spLocks noChangeArrowheads="1"/>
            </p:cNvSpPr>
            <p:nvPr/>
          </p:nvSpPr>
          <p:spPr bwMode="auto">
            <a:xfrm>
              <a:off x="1561" y="1440"/>
              <a:ext cx="105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13"/>
            <p:cNvSpPr>
              <a:spLocks noChangeArrowheads="1"/>
            </p:cNvSpPr>
            <p:nvPr/>
          </p:nvSpPr>
          <p:spPr bwMode="auto">
            <a:xfrm>
              <a:off x="4076" y="1440"/>
              <a:ext cx="105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14"/>
            <p:cNvSpPr>
              <a:spLocks noChangeArrowheads="1"/>
            </p:cNvSpPr>
            <p:nvPr/>
          </p:nvSpPr>
          <p:spPr bwMode="auto">
            <a:xfrm>
              <a:off x="4494" y="1440"/>
              <a:ext cx="105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15"/>
            <p:cNvSpPr>
              <a:spLocks noChangeArrowheads="1"/>
            </p:cNvSpPr>
            <p:nvPr/>
          </p:nvSpPr>
          <p:spPr bwMode="auto">
            <a:xfrm>
              <a:off x="5255" y="1440"/>
              <a:ext cx="965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Izmereni pod.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16"/>
            <p:cNvSpPr>
              <a:spLocks noChangeArrowheads="1"/>
            </p:cNvSpPr>
            <p:nvPr/>
          </p:nvSpPr>
          <p:spPr bwMode="auto">
            <a:xfrm>
              <a:off x="6099" y="1440"/>
              <a:ext cx="105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17"/>
            <p:cNvSpPr>
              <a:spLocks noChangeArrowheads="1"/>
            </p:cNvSpPr>
            <p:nvPr/>
          </p:nvSpPr>
          <p:spPr bwMode="auto">
            <a:xfrm>
              <a:off x="-128" y="1579"/>
              <a:ext cx="105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18"/>
            <p:cNvSpPr>
              <a:spLocks noChangeArrowheads="1"/>
            </p:cNvSpPr>
            <p:nvPr/>
          </p:nvSpPr>
          <p:spPr bwMode="auto">
            <a:xfrm>
              <a:off x="805" y="1579"/>
              <a:ext cx="1203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realnom vremenu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19"/>
            <p:cNvSpPr>
              <a:spLocks noChangeArrowheads="1"/>
            </p:cNvSpPr>
            <p:nvPr/>
          </p:nvSpPr>
          <p:spPr bwMode="auto">
            <a:xfrm>
              <a:off x="1874" y="1579"/>
              <a:ext cx="105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20"/>
            <p:cNvSpPr>
              <a:spLocks noChangeArrowheads="1"/>
            </p:cNvSpPr>
            <p:nvPr/>
          </p:nvSpPr>
          <p:spPr bwMode="auto">
            <a:xfrm>
              <a:off x="3590" y="1579"/>
              <a:ext cx="965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Izmereni pod.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21"/>
            <p:cNvSpPr>
              <a:spLocks noChangeArrowheads="1"/>
            </p:cNvSpPr>
            <p:nvPr/>
          </p:nvSpPr>
          <p:spPr bwMode="auto">
            <a:xfrm>
              <a:off x="4435" y="1579"/>
              <a:ext cx="105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22"/>
            <p:cNvSpPr>
              <a:spLocks noChangeArrowheads="1"/>
            </p:cNvSpPr>
            <p:nvPr/>
          </p:nvSpPr>
          <p:spPr bwMode="auto">
            <a:xfrm>
              <a:off x="5255" y="1579"/>
              <a:ext cx="105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23"/>
            <p:cNvSpPr>
              <a:spLocks noChangeArrowheads="1"/>
            </p:cNvSpPr>
            <p:nvPr/>
          </p:nvSpPr>
          <p:spPr bwMode="auto">
            <a:xfrm>
              <a:off x="5349" y="1579"/>
              <a:ext cx="749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XML pod.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24"/>
            <p:cNvSpPr>
              <a:spLocks noChangeArrowheads="1"/>
            </p:cNvSpPr>
            <p:nvPr/>
          </p:nvSpPr>
          <p:spPr bwMode="auto">
            <a:xfrm>
              <a:off x="5991" y="1579"/>
              <a:ext cx="105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25"/>
            <p:cNvSpPr>
              <a:spLocks noChangeArrowheads="1"/>
            </p:cNvSpPr>
            <p:nvPr/>
          </p:nvSpPr>
          <p:spPr bwMode="auto">
            <a:xfrm>
              <a:off x="-128" y="1719"/>
              <a:ext cx="105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Rectangle 26"/>
            <p:cNvSpPr>
              <a:spLocks noChangeArrowheads="1"/>
            </p:cNvSpPr>
            <p:nvPr/>
          </p:nvSpPr>
          <p:spPr bwMode="auto">
            <a:xfrm>
              <a:off x="3933" y="1719"/>
              <a:ext cx="371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SQL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Rectangle 27"/>
            <p:cNvSpPr>
              <a:spLocks noChangeArrowheads="1"/>
            </p:cNvSpPr>
            <p:nvPr/>
          </p:nvSpPr>
          <p:spPr bwMode="auto">
            <a:xfrm>
              <a:off x="4220" y="1719"/>
              <a:ext cx="105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Rectangle 28"/>
            <p:cNvSpPr>
              <a:spLocks noChangeArrowheads="1"/>
            </p:cNvSpPr>
            <p:nvPr/>
          </p:nvSpPr>
          <p:spPr bwMode="auto">
            <a:xfrm>
              <a:off x="4436" y="1719"/>
              <a:ext cx="105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Rectangle 29"/>
            <p:cNvSpPr>
              <a:spLocks noChangeArrowheads="1"/>
            </p:cNvSpPr>
            <p:nvPr/>
          </p:nvSpPr>
          <p:spPr bwMode="auto">
            <a:xfrm>
              <a:off x="-128" y="1858"/>
              <a:ext cx="105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Rectangle 30"/>
            <p:cNvSpPr>
              <a:spLocks noChangeArrowheads="1"/>
            </p:cNvSpPr>
            <p:nvPr/>
          </p:nvSpPr>
          <p:spPr bwMode="auto">
            <a:xfrm>
              <a:off x="-128" y="1998"/>
              <a:ext cx="105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Rectangle 31"/>
            <p:cNvSpPr>
              <a:spLocks noChangeArrowheads="1"/>
            </p:cNvSpPr>
            <p:nvPr/>
          </p:nvSpPr>
          <p:spPr bwMode="auto">
            <a:xfrm>
              <a:off x="-128" y="2137"/>
              <a:ext cx="105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Rectangle 32"/>
            <p:cNvSpPr>
              <a:spLocks noChangeArrowheads="1"/>
            </p:cNvSpPr>
            <p:nvPr/>
          </p:nvSpPr>
          <p:spPr bwMode="auto">
            <a:xfrm>
              <a:off x="-128" y="2277"/>
              <a:ext cx="105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Rectangle 33"/>
            <p:cNvSpPr>
              <a:spLocks noChangeArrowheads="1"/>
            </p:cNvSpPr>
            <p:nvPr/>
          </p:nvSpPr>
          <p:spPr bwMode="auto">
            <a:xfrm>
              <a:off x="-128" y="2416"/>
              <a:ext cx="105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Rectangle 34"/>
            <p:cNvSpPr>
              <a:spLocks noChangeArrowheads="1"/>
            </p:cNvSpPr>
            <p:nvPr/>
          </p:nvSpPr>
          <p:spPr bwMode="auto">
            <a:xfrm>
              <a:off x="-128" y="2556"/>
              <a:ext cx="105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Rectangle 35"/>
            <p:cNvSpPr>
              <a:spLocks noChangeArrowheads="1"/>
            </p:cNvSpPr>
            <p:nvPr/>
          </p:nvSpPr>
          <p:spPr bwMode="auto">
            <a:xfrm>
              <a:off x="2092" y="2695"/>
              <a:ext cx="1025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                      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Rectangle 36"/>
            <p:cNvSpPr>
              <a:spLocks noChangeArrowheads="1"/>
            </p:cNvSpPr>
            <p:nvPr/>
          </p:nvSpPr>
          <p:spPr bwMode="auto">
            <a:xfrm>
              <a:off x="3005" y="2695"/>
              <a:ext cx="1095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Krajnji korisnik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Rectangle 37"/>
            <p:cNvSpPr>
              <a:spLocks noChangeArrowheads="1"/>
            </p:cNvSpPr>
            <p:nvPr/>
          </p:nvSpPr>
          <p:spPr bwMode="auto">
            <a:xfrm>
              <a:off x="3972" y="2695"/>
              <a:ext cx="105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Rectangle 38"/>
            <p:cNvSpPr>
              <a:spLocks noChangeArrowheads="1"/>
            </p:cNvSpPr>
            <p:nvPr/>
          </p:nvSpPr>
          <p:spPr bwMode="auto">
            <a:xfrm>
              <a:off x="-128" y="3529"/>
              <a:ext cx="2786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                                                                  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Rectangle 39"/>
            <p:cNvSpPr>
              <a:spLocks noChangeArrowheads="1"/>
            </p:cNvSpPr>
            <p:nvPr/>
          </p:nvSpPr>
          <p:spPr bwMode="auto">
            <a:xfrm>
              <a:off x="3351" y="3529"/>
              <a:ext cx="105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064" name="Picture 4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8" y="2834"/>
              <a:ext cx="895" cy="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Rectangle 41"/>
            <p:cNvSpPr>
              <a:spLocks noChangeArrowheads="1"/>
            </p:cNvSpPr>
            <p:nvPr/>
          </p:nvSpPr>
          <p:spPr bwMode="auto">
            <a:xfrm>
              <a:off x="598" y="1074"/>
              <a:ext cx="1070" cy="262"/>
            </a:xfrm>
            <a:prstGeom prst="rect">
              <a:avLst/>
            </a:prstGeom>
            <a:solidFill>
              <a:srgbClr val="F4B1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sr-Latn-RS" dirty="0" smtClean="0">
                  <a:solidFill>
                    <a:schemeClr val="bg1"/>
                  </a:solidFill>
                </a:rPr>
                <a:t>  </a:t>
              </a:r>
              <a:r>
                <a:rPr lang="en-US" dirty="0" smtClean="0">
                  <a:solidFill>
                    <a:schemeClr val="bg1"/>
                  </a:solidFill>
                </a:rPr>
                <a:t>SCADA</a:t>
              </a:r>
              <a:r>
                <a:rPr lang="sr-Latn-RS" dirty="0" smtClean="0">
                  <a:solidFill>
                    <a:schemeClr val="bg1"/>
                  </a:solidFill>
                </a:rPr>
                <a:t>/EMS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668" y="987"/>
              <a:ext cx="110" cy="349"/>
            </a:xfrm>
            <a:custGeom>
              <a:avLst/>
              <a:gdLst>
                <a:gd name="T0" fmla="*/ 0 w 110"/>
                <a:gd name="T1" fmla="*/ 87 h 349"/>
                <a:gd name="T2" fmla="*/ 110 w 110"/>
                <a:gd name="T3" fmla="*/ 0 h 349"/>
                <a:gd name="T4" fmla="*/ 110 w 110"/>
                <a:gd name="T5" fmla="*/ 262 h 349"/>
                <a:gd name="T6" fmla="*/ 0 w 110"/>
                <a:gd name="T7" fmla="*/ 349 h 349"/>
                <a:gd name="T8" fmla="*/ 0 w 110"/>
                <a:gd name="T9" fmla="*/ 87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349">
                  <a:moveTo>
                    <a:pt x="0" y="87"/>
                  </a:moveTo>
                  <a:lnTo>
                    <a:pt x="110" y="0"/>
                  </a:lnTo>
                  <a:lnTo>
                    <a:pt x="110" y="262"/>
                  </a:lnTo>
                  <a:lnTo>
                    <a:pt x="0" y="349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C48E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598" y="987"/>
              <a:ext cx="1180" cy="87"/>
            </a:xfrm>
            <a:custGeom>
              <a:avLst/>
              <a:gdLst>
                <a:gd name="T0" fmla="*/ 0 w 1180"/>
                <a:gd name="T1" fmla="*/ 87 h 87"/>
                <a:gd name="T2" fmla="*/ 110 w 1180"/>
                <a:gd name="T3" fmla="*/ 0 h 87"/>
                <a:gd name="T4" fmla="*/ 1180 w 1180"/>
                <a:gd name="T5" fmla="*/ 0 h 87"/>
                <a:gd name="T6" fmla="*/ 1070 w 1180"/>
                <a:gd name="T7" fmla="*/ 87 h 87"/>
                <a:gd name="T8" fmla="*/ 0 w 1180"/>
                <a:gd name="T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0" h="87">
                  <a:moveTo>
                    <a:pt x="0" y="87"/>
                  </a:moveTo>
                  <a:lnTo>
                    <a:pt x="110" y="0"/>
                  </a:lnTo>
                  <a:lnTo>
                    <a:pt x="1180" y="0"/>
                  </a:lnTo>
                  <a:lnTo>
                    <a:pt x="1070" y="8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F6C0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598" y="987"/>
              <a:ext cx="1180" cy="349"/>
            </a:xfrm>
            <a:custGeom>
              <a:avLst/>
              <a:gdLst>
                <a:gd name="T0" fmla="*/ 0 w 1180"/>
                <a:gd name="T1" fmla="*/ 87 h 349"/>
                <a:gd name="T2" fmla="*/ 110 w 1180"/>
                <a:gd name="T3" fmla="*/ 0 h 349"/>
                <a:gd name="T4" fmla="*/ 1180 w 1180"/>
                <a:gd name="T5" fmla="*/ 0 h 349"/>
                <a:gd name="T6" fmla="*/ 1180 w 1180"/>
                <a:gd name="T7" fmla="*/ 262 h 349"/>
                <a:gd name="T8" fmla="*/ 1070 w 1180"/>
                <a:gd name="T9" fmla="*/ 349 h 349"/>
                <a:gd name="T10" fmla="*/ 0 w 1180"/>
                <a:gd name="T11" fmla="*/ 349 h 349"/>
                <a:gd name="T12" fmla="*/ 0 w 1180"/>
                <a:gd name="T13" fmla="*/ 87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0" h="349">
                  <a:moveTo>
                    <a:pt x="0" y="87"/>
                  </a:moveTo>
                  <a:lnTo>
                    <a:pt x="110" y="0"/>
                  </a:lnTo>
                  <a:lnTo>
                    <a:pt x="1180" y="0"/>
                  </a:lnTo>
                  <a:lnTo>
                    <a:pt x="1180" y="262"/>
                  </a:lnTo>
                  <a:lnTo>
                    <a:pt x="1070" y="349"/>
                  </a:lnTo>
                  <a:lnTo>
                    <a:pt x="0" y="349"/>
                  </a:lnTo>
                  <a:lnTo>
                    <a:pt x="0" y="87"/>
                  </a:lnTo>
                  <a:close/>
                </a:path>
              </a:pathLst>
            </a:custGeom>
            <a:noFill/>
            <a:ln w="19050" cap="flat">
              <a:solidFill>
                <a:srgbClr val="FFD96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598" y="987"/>
              <a:ext cx="1180" cy="87"/>
            </a:xfrm>
            <a:custGeom>
              <a:avLst/>
              <a:gdLst>
                <a:gd name="T0" fmla="*/ 0 w 1180"/>
                <a:gd name="T1" fmla="*/ 87 h 87"/>
                <a:gd name="T2" fmla="*/ 1070 w 1180"/>
                <a:gd name="T3" fmla="*/ 87 h 87"/>
                <a:gd name="T4" fmla="*/ 1180 w 1180"/>
                <a:gd name="T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80" h="87">
                  <a:moveTo>
                    <a:pt x="0" y="87"/>
                  </a:moveTo>
                  <a:lnTo>
                    <a:pt x="1070" y="87"/>
                  </a:lnTo>
                  <a:lnTo>
                    <a:pt x="1180" y="0"/>
                  </a:lnTo>
                </a:path>
              </a:pathLst>
            </a:custGeom>
            <a:noFill/>
            <a:ln w="19050" cap="flat">
              <a:solidFill>
                <a:srgbClr val="FFD96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Line 46"/>
            <p:cNvSpPr>
              <a:spLocks noChangeShapeType="1"/>
            </p:cNvSpPr>
            <p:nvPr/>
          </p:nvSpPr>
          <p:spPr bwMode="auto">
            <a:xfrm>
              <a:off x="1668" y="1074"/>
              <a:ext cx="0" cy="262"/>
            </a:xfrm>
            <a:prstGeom prst="line">
              <a:avLst/>
            </a:prstGeom>
            <a:noFill/>
            <a:ln w="19050" cap="flat">
              <a:solidFill>
                <a:srgbClr val="FFD96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47"/>
            <p:cNvSpPr>
              <a:spLocks noChangeArrowheads="1"/>
            </p:cNvSpPr>
            <p:nvPr/>
          </p:nvSpPr>
          <p:spPr bwMode="auto">
            <a:xfrm>
              <a:off x="4498" y="1120"/>
              <a:ext cx="1097" cy="261"/>
            </a:xfrm>
            <a:prstGeom prst="rect">
              <a:avLst/>
            </a:prstGeom>
            <a:solidFill>
              <a:srgbClr val="A9D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5595" y="1033"/>
              <a:ext cx="109" cy="348"/>
            </a:xfrm>
            <a:custGeom>
              <a:avLst/>
              <a:gdLst>
                <a:gd name="T0" fmla="*/ 0 w 109"/>
                <a:gd name="T1" fmla="*/ 87 h 348"/>
                <a:gd name="T2" fmla="*/ 109 w 109"/>
                <a:gd name="T3" fmla="*/ 0 h 348"/>
                <a:gd name="T4" fmla="*/ 109 w 109"/>
                <a:gd name="T5" fmla="*/ 261 h 348"/>
                <a:gd name="T6" fmla="*/ 0 w 109"/>
                <a:gd name="T7" fmla="*/ 348 h 348"/>
                <a:gd name="T8" fmla="*/ 0 w 109"/>
                <a:gd name="T9" fmla="*/ 87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348">
                  <a:moveTo>
                    <a:pt x="0" y="87"/>
                  </a:moveTo>
                  <a:lnTo>
                    <a:pt x="109" y="0"/>
                  </a:lnTo>
                  <a:lnTo>
                    <a:pt x="109" y="261"/>
                  </a:lnTo>
                  <a:lnTo>
                    <a:pt x="0" y="348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88A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4498" y="1033"/>
              <a:ext cx="1206" cy="87"/>
            </a:xfrm>
            <a:custGeom>
              <a:avLst/>
              <a:gdLst>
                <a:gd name="T0" fmla="*/ 0 w 1206"/>
                <a:gd name="T1" fmla="*/ 87 h 87"/>
                <a:gd name="T2" fmla="*/ 109 w 1206"/>
                <a:gd name="T3" fmla="*/ 0 h 87"/>
                <a:gd name="T4" fmla="*/ 1206 w 1206"/>
                <a:gd name="T5" fmla="*/ 0 h 87"/>
                <a:gd name="T6" fmla="*/ 1097 w 1206"/>
                <a:gd name="T7" fmla="*/ 87 h 87"/>
                <a:gd name="T8" fmla="*/ 0 w 1206"/>
                <a:gd name="T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6" h="87">
                  <a:moveTo>
                    <a:pt x="0" y="87"/>
                  </a:moveTo>
                  <a:lnTo>
                    <a:pt x="109" y="0"/>
                  </a:lnTo>
                  <a:lnTo>
                    <a:pt x="1206" y="0"/>
                  </a:lnTo>
                  <a:lnTo>
                    <a:pt x="1097" y="8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BAD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4498" y="1033"/>
              <a:ext cx="1206" cy="348"/>
            </a:xfrm>
            <a:custGeom>
              <a:avLst/>
              <a:gdLst>
                <a:gd name="T0" fmla="*/ 0 w 1206"/>
                <a:gd name="T1" fmla="*/ 87 h 348"/>
                <a:gd name="T2" fmla="*/ 109 w 1206"/>
                <a:gd name="T3" fmla="*/ 0 h 348"/>
                <a:gd name="T4" fmla="*/ 1206 w 1206"/>
                <a:gd name="T5" fmla="*/ 0 h 348"/>
                <a:gd name="T6" fmla="*/ 1206 w 1206"/>
                <a:gd name="T7" fmla="*/ 261 h 348"/>
                <a:gd name="T8" fmla="*/ 1097 w 1206"/>
                <a:gd name="T9" fmla="*/ 348 h 348"/>
                <a:gd name="T10" fmla="*/ 0 w 1206"/>
                <a:gd name="T11" fmla="*/ 348 h 348"/>
                <a:gd name="T12" fmla="*/ 0 w 1206"/>
                <a:gd name="T13" fmla="*/ 87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6" h="348">
                  <a:moveTo>
                    <a:pt x="0" y="87"/>
                  </a:moveTo>
                  <a:lnTo>
                    <a:pt x="109" y="0"/>
                  </a:lnTo>
                  <a:lnTo>
                    <a:pt x="1206" y="0"/>
                  </a:lnTo>
                  <a:lnTo>
                    <a:pt x="1206" y="261"/>
                  </a:lnTo>
                  <a:lnTo>
                    <a:pt x="1097" y="348"/>
                  </a:lnTo>
                  <a:lnTo>
                    <a:pt x="0" y="348"/>
                  </a:lnTo>
                  <a:lnTo>
                    <a:pt x="0" y="87"/>
                  </a:lnTo>
                  <a:close/>
                </a:path>
              </a:pathLst>
            </a:custGeom>
            <a:noFill/>
            <a:ln w="19050" cap="flat">
              <a:solidFill>
                <a:srgbClr val="41719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4498" y="1033"/>
              <a:ext cx="1206" cy="87"/>
            </a:xfrm>
            <a:custGeom>
              <a:avLst/>
              <a:gdLst>
                <a:gd name="T0" fmla="*/ 0 w 1206"/>
                <a:gd name="T1" fmla="*/ 87 h 87"/>
                <a:gd name="T2" fmla="*/ 1097 w 1206"/>
                <a:gd name="T3" fmla="*/ 87 h 87"/>
                <a:gd name="T4" fmla="*/ 1206 w 1206"/>
                <a:gd name="T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06" h="87">
                  <a:moveTo>
                    <a:pt x="0" y="87"/>
                  </a:moveTo>
                  <a:lnTo>
                    <a:pt x="1097" y="87"/>
                  </a:lnTo>
                  <a:lnTo>
                    <a:pt x="1206" y="0"/>
                  </a:lnTo>
                </a:path>
              </a:pathLst>
            </a:custGeom>
            <a:noFill/>
            <a:ln w="19050" cap="flat">
              <a:solidFill>
                <a:srgbClr val="41719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Line 52"/>
            <p:cNvSpPr>
              <a:spLocks noChangeShapeType="1"/>
            </p:cNvSpPr>
            <p:nvPr/>
          </p:nvSpPr>
          <p:spPr bwMode="auto">
            <a:xfrm>
              <a:off x="5595" y="1120"/>
              <a:ext cx="0" cy="261"/>
            </a:xfrm>
            <a:prstGeom prst="line">
              <a:avLst/>
            </a:prstGeom>
            <a:noFill/>
            <a:ln w="19050" cap="flat">
              <a:solidFill>
                <a:srgbClr val="41719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53"/>
            <p:cNvSpPr>
              <a:spLocks noChangeArrowheads="1"/>
            </p:cNvSpPr>
            <p:nvPr/>
          </p:nvSpPr>
          <p:spPr bwMode="auto">
            <a:xfrm>
              <a:off x="4722" y="1187"/>
              <a:ext cx="759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SRAAMD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Rectangle 54"/>
            <p:cNvSpPr>
              <a:spLocks noChangeArrowheads="1"/>
            </p:cNvSpPr>
            <p:nvPr/>
          </p:nvSpPr>
          <p:spPr bwMode="auto">
            <a:xfrm>
              <a:off x="5373" y="1187"/>
              <a:ext cx="105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" name="Rectangle 55"/>
            <p:cNvSpPr>
              <a:spLocks noChangeArrowheads="1"/>
            </p:cNvSpPr>
            <p:nvPr/>
          </p:nvSpPr>
          <p:spPr bwMode="auto">
            <a:xfrm>
              <a:off x="2316" y="1670"/>
              <a:ext cx="956" cy="262"/>
            </a:xfrm>
            <a:prstGeom prst="rect">
              <a:avLst/>
            </a:prstGeom>
            <a:solidFill>
              <a:srgbClr val="BDD7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3272" y="1582"/>
              <a:ext cx="109" cy="350"/>
            </a:xfrm>
            <a:custGeom>
              <a:avLst/>
              <a:gdLst>
                <a:gd name="T0" fmla="*/ 0 w 109"/>
                <a:gd name="T1" fmla="*/ 88 h 350"/>
                <a:gd name="T2" fmla="*/ 109 w 109"/>
                <a:gd name="T3" fmla="*/ 0 h 350"/>
                <a:gd name="T4" fmla="*/ 109 w 109"/>
                <a:gd name="T5" fmla="*/ 262 h 350"/>
                <a:gd name="T6" fmla="*/ 0 w 109"/>
                <a:gd name="T7" fmla="*/ 350 h 350"/>
                <a:gd name="T8" fmla="*/ 0 w 109"/>
                <a:gd name="T9" fmla="*/ 88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350">
                  <a:moveTo>
                    <a:pt x="0" y="88"/>
                  </a:moveTo>
                  <a:lnTo>
                    <a:pt x="109" y="0"/>
                  </a:lnTo>
                  <a:lnTo>
                    <a:pt x="109" y="262"/>
                  </a:lnTo>
                  <a:lnTo>
                    <a:pt x="0" y="350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98A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2316" y="1582"/>
              <a:ext cx="1065" cy="88"/>
            </a:xfrm>
            <a:custGeom>
              <a:avLst/>
              <a:gdLst>
                <a:gd name="T0" fmla="*/ 0 w 1065"/>
                <a:gd name="T1" fmla="*/ 88 h 88"/>
                <a:gd name="T2" fmla="*/ 110 w 1065"/>
                <a:gd name="T3" fmla="*/ 0 h 88"/>
                <a:gd name="T4" fmla="*/ 1065 w 1065"/>
                <a:gd name="T5" fmla="*/ 0 h 88"/>
                <a:gd name="T6" fmla="*/ 956 w 1065"/>
                <a:gd name="T7" fmla="*/ 88 h 88"/>
                <a:gd name="T8" fmla="*/ 0 w 1065"/>
                <a:gd name="T9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5" h="88">
                  <a:moveTo>
                    <a:pt x="0" y="88"/>
                  </a:moveTo>
                  <a:lnTo>
                    <a:pt x="110" y="0"/>
                  </a:lnTo>
                  <a:lnTo>
                    <a:pt x="1065" y="0"/>
                  </a:lnTo>
                  <a:lnTo>
                    <a:pt x="956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CADF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2316" y="1582"/>
              <a:ext cx="1065" cy="350"/>
            </a:xfrm>
            <a:custGeom>
              <a:avLst/>
              <a:gdLst>
                <a:gd name="T0" fmla="*/ 0 w 1065"/>
                <a:gd name="T1" fmla="*/ 88 h 350"/>
                <a:gd name="T2" fmla="*/ 110 w 1065"/>
                <a:gd name="T3" fmla="*/ 0 h 350"/>
                <a:gd name="T4" fmla="*/ 1065 w 1065"/>
                <a:gd name="T5" fmla="*/ 0 h 350"/>
                <a:gd name="T6" fmla="*/ 1065 w 1065"/>
                <a:gd name="T7" fmla="*/ 262 h 350"/>
                <a:gd name="T8" fmla="*/ 956 w 1065"/>
                <a:gd name="T9" fmla="*/ 350 h 350"/>
                <a:gd name="T10" fmla="*/ 0 w 1065"/>
                <a:gd name="T11" fmla="*/ 350 h 350"/>
                <a:gd name="T12" fmla="*/ 0 w 1065"/>
                <a:gd name="T13" fmla="*/ 88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5" h="350">
                  <a:moveTo>
                    <a:pt x="0" y="88"/>
                  </a:moveTo>
                  <a:lnTo>
                    <a:pt x="110" y="0"/>
                  </a:lnTo>
                  <a:lnTo>
                    <a:pt x="1065" y="0"/>
                  </a:lnTo>
                  <a:lnTo>
                    <a:pt x="1065" y="262"/>
                  </a:lnTo>
                  <a:lnTo>
                    <a:pt x="956" y="350"/>
                  </a:lnTo>
                  <a:lnTo>
                    <a:pt x="0" y="350"/>
                  </a:lnTo>
                  <a:lnTo>
                    <a:pt x="0" y="88"/>
                  </a:lnTo>
                  <a:close/>
                </a:path>
              </a:pathLst>
            </a:custGeom>
            <a:noFill/>
            <a:ln w="19050" cap="flat">
              <a:solidFill>
                <a:srgbClr val="41719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6" name="Freeform 59"/>
            <p:cNvSpPr>
              <a:spLocks/>
            </p:cNvSpPr>
            <p:nvPr/>
          </p:nvSpPr>
          <p:spPr bwMode="auto">
            <a:xfrm>
              <a:off x="2316" y="1582"/>
              <a:ext cx="1065" cy="88"/>
            </a:xfrm>
            <a:custGeom>
              <a:avLst/>
              <a:gdLst>
                <a:gd name="T0" fmla="*/ 0 w 1065"/>
                <a:gd name="T1" fmla="*/ 88 h 88"/>
                <a:gd name="T2" fmla="*/ 956 w 1065"/>
                <a:gd name="T3" fmla="*/ 88 h 88"/>
                <a:gd name="T4" fmla="*/ 1065 w 1065"/>
                <a:gd name="T5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65" h="88">
                  <a:moveTo>
                    <a:pt x="0" y="88"/>
                  </a:moveTo>
                  <a:lnTo>
                    <a:pt x="956" y="88"/>
                  </a:lnTo>
                  <a:lnTo>
                    <a:pt x="1065" y="0"/>
                  </a:lnTo>
                </a:path>
              </a:pathLst>
            </a:custGeom>
            <a:noFill/>
            <a:ln w="19050" cap="flat">
              <a:solidFill>
                <a:srgbClr val="41719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7" name="Line 60"/>
            <p:cNvSpPr>
              <a:spLocks noChangeShapeType="1"/>
            </p:cNvSpPr>
            <p:nvPr/>
          </p:nvSpPr>
          <p:spPr bwMode="auto">
            <a:xfrm>
              <a:off x="3272" y="1670"/>
              <a:ext cx="0" cy="262"/>
            </a:xfrm>
            <a:prstGeom prst="line">
              <a:avLst/>
            </a:prstGeom>
            <a:noFill/>
            <a:ln w="19050" cap="flat">
              <a:solidFill>
                <a:srgbClr val="41719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8" name="Rectangle 61"/>
            <p:cNvSpPr>
              <a:spLocks noChangeArrowheads="1"/>
            </p:cNvSpPr>
            <p:nvPr/>
          </p:nvSpPr>
          <p:spPr bwMode="auto">
            <a:xfrm>
              <a:off x="2671" y="1738"/>
              <a:ext cx="327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HIS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59" name="Rectangle 62"/>
            <p:cNvSpPr>
              <a:spLocks noChangeArrowheads="1"/>
            </p:cNvSpPr>
            <p:nvPr/>
          </p:nvSpPr>
          <p:spPr bwMode="auto">
            <a:xfrm>
              <a:off x="2916" y="1738"/>
              <a:ext cx="105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60" name="Rectangle 63"/>
            <p:cNvSpPr>
              <a:spLocks noChangeArrowheads="1"/>
            </p:cNvSpPr>
            <p:nvPr/>
          </p:nvSpPr>
          <p:spPr bwMode="auto">
            <a:xfrm>
              <a:off x="4136" y="1972"/>
              <a:ext cx="1122" cy="319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1" name="Freeform 64"/>
            <p:cNvSpPr>
              <a:spLocks/>
            </p:cNvSpPr>
            <p:nvPr/>
          </p:nvSpPr>
          <p:spPr bwMode="auto">
            <a:xfrm>
              <a:off x="5258" y="1866"/>
              <a:ext cx="133" cy="425"/>
            </a:xfrm>
            <a:custGeom>
              <a:avLst/>
              <a:gdLst>
                <a:gd name="T0" fmla="*/ 0 w 133"/>
                <a:gd name="T1" fmla="*/ 106 h 425"/>
                <a:gd name="T2" fmla="*/ 133 w 133"/>
                <a:gd name="T3" fmla="*/ 0 h 425"/>
                <a:gd name="T4" fmla="*/ 133 w 133"/>
                <a:gd name="T5" fmla="*/ 319 h 425"/>
                <a:gd name="T6" fmla="*/ 0 w 133"/>
                <a:gd name="T7" fmla="*/ 425 h 425"/>
                <a:gd name="T8" fmla="*/ 0 w 133"/>
                <a:gd name="T9" fmla="*/ 106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425">
                  <a:moveTo>
                    <a:pt x="0" y="106"/>
                  </a:moveTo>
                  <a:lnTo>
                    <a:pt x="133" y="0"/>
                  </a:lnTo>
                  <a:lnTo>
                    <a:pt x="133" y="319"/>
                  </a:lnTo>
                  <a:lnTo>
                    <a:pt x="0" y="425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CDAE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2" name="Freeform 65"/>
            <p:cNvSpPr>
              <a:spLocks/>
            </p:cNvSpPr>
            <p:nvPr/>
          </p:nvSpPr>
          <p:spPr bwMode="auto">
            <a:xfrm>
              <a:off x="4136" y="1866"/>
              <a:ext cx="1255" cy="106"/>
            </a:xfrm>
            <a:custGeom>
              <a:avLst/>
              <a:gdLst>
                <a:gd name="T0" fmla="*/ 0 w 1255"/>
                <a:gd name="T1" fmla="*/ 106 h 106"/>
                <a:gd name="T2" fmla="*/ 133 w 1255"/>
                <a:gd name="T3" fmla="*/ 0 h 106"/>
                <a:gd name="T4" fmla="*/ 1255 w 1255"/>
                <a:gd name="T5" fmla="*/ 0 h 106"/>
                <a:gd name="T6" fmla="*/ 1122 w 1255"/>
                <a:gd name="T7" fmla="*/ 106 h 106"/>
                <a:gd name="T8" fmla="*/ 0 w 1255"/>
                <a:gd name="T9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5" h="106">
                  <a:moveTo>
                    <a:pt x="0" y="106"/>
                  </a:moveTo>
                  <a:lnTo>
                    <a:pt x="133" y="0"/>
                  </a:lnTo>
                  <a:lnTo>
                    <a:pt x="1255" y="0"/>
                  </a:lnTo>
                  <a:lnTo>
                    <a:pt x="1122" y="106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FFE0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3" name="Freeform 66"/>
            <p:cNvSpPr>
              <a:spLocks/>
            </p:cNvSpPr>
            <p:nvPr/>
          </p:nvSpPr>
          <p:spPr bwMode="auto">
            <a:xfrm>
              <a:off x="4136" y="1866"/>
              <a:ext cx="1255" cy="425"/>
            </a:xfrm>
            <a:custGeom>
              <a:avLst/>
              <a:gdLst>
                <a:gd name="T0" fmla="*/ 0 w 1255"/>
                <a:gd name="T1" fmla="*/ 106 h 425"/>
                <a:gd name="T2" fmla="*/ 133 w 1255"/>
                <a:gd name="T3" fmla="*/ 0 h 425"/>
                <a:gd name="T4" fmla="*/ 1255 w 1255"/>
                <a:gd name="T5" fmla="*/ 0 h 425"/>
                <a:gd name="T6" fmla="*/ 1255 w 1255"/>
                <a:gd name="T7" fmla="*/ 319 h 425"/>
                <a:gd name="T8" fmla="*/ 1122 w 1255"/>
                <a:gd name="T9" fmla="*/ 425 h 425"/>
                <a:gd name="T10" fmla="*/ 0 w 1255"/>
                <a:gd name="T11" fmla="*/ 425 h 425"/>
                <a:gd name="T12" fmla="*/ 0 w 1255"/>
                <a:gd name="T13" fmla="*/ 106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5" h="425">
                  <a:moveTo>
                    <a:pt x="0" y="106"/>
                  </a:moveTo>
                  <a:lnTo>
                    <a:pt x="133" y="0"/>
                  </a:lnTo>
                  <a:lnTo>
                    <a:pt x="1255" y="0"/>
                  </a:lnTo>
                  <a:lnTo>
                    <a:pt x="1255" y="319"/>
                  </a:lnTo>
                  <a:lnTo>
                    <a:pt x="1122" y="425"/>
                  </a:lnTo>
                  <a:lnTo>
                    <a:pt x="0" y="425"/>
                  </a:lnTo>
                  <a:lnTo>
                    <a:pt x="0" y="106"/>
                  </a:lnTo>
                  <a:close/>
                </a:path>
              </a:pathLst>
            </a:custGeom>
            <a:noFill/>
            <a:ln w="19050" cap="flat">
              <a:solidFill>
                <a:srgbClr val="41719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" name="Freeform 67"/>
            <p:cNvSpPr>
              <a:spLocks/>
            </p:cNvSpPr>
            <p:nvPr/>
          </p:nvSpPr>
          <p:spPr bwMode="auto">
            <a:xfrm>
              <a:off x="4136" y="1866"/>
              <a:ext cx="1255" cy="106"/>
            </a:xfrm>
            <a:custGeom>
              <a:avLst/>
              <a:gdLst>
                <a:gd name="T0" fmla="*/ 0 w 1255"/>
                <a:gd name="T1" fmla="*/ 106 h 106"/>
                <a:gd name="T2" fmla="*/ 1122 w 1255"/>
                <a:gd name="T3" fmla="*/ 106 h 106"/>
                <a:gd name="T4" fmla="*/ 1255 w 1255"/>
                <a:gd name="T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5" h="106">
                  <a:moveTo>
                    <a:pt x="0" y="106"/>
                  </a:moveTo>
                  <a:lnTo>
                    <a:pt x="1122" y="106"/>
                  </a:lnTo>
                  <a:lnTo>
                    <a:pt x="1255" y="0"/>
                  </a:lnTo>
                </a:path>
              </a:pathLst>
            </a:custGeom>
            <a:noFill/>
            <a:ln w="19050" cap="flat">
              <a:solidFill>
                <a:srgbClr val="41719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6" name="Line 68"/>
            <p:cNvSpPr>
              <a:spLocks noChangeShapeType="1"/>
            </p:cNvSpPr>
            <p:nvPr/>
          </p:nvSpPr>
          <p:spPr bwMode="auto">
            <a:xfrm>
              <a:off x="5258" y="1972"/>
              <a:ext cx="0" cy="319"/>
            </a:xfrm>
            <a:prstGeom prst="line">
              <a:avLst/>
            </a:prstGeom>
            <a:noFill/>
            <a:ln w="19050" cap="flat">
              <a:solidFill>
                <a:srgbClr val="41719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7" name="Rectangle 69"/>
            <p:cNvSpPr>
              <a:spLocks noChangeArrowheads="1"/>
            </p:cNvSpPr>
            <p:nvPr/>
          </p:nvSpPr>
          <p:spPr bwMode="auto">
            <a:xfrm>
              <a:off x="4325" y="2016"/>
              <a:ext cx="812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Replication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68" name="Rectangle 70"/>
            <p:cNvSpPr>
              <a:spLocks noChangeArrowheads="1"/>
            </p:cNvSpPr>
            <p:nvPr/>
          </p:nvSpPr>
          <p:spPr bwMode="auto">
            <a:xfrm>
              <a:off x="5026" y="2033"/>
              <a:ext cx="94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-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69" name="Rectangle 71"/>
            <p:cNvSpPr>
              <a:spLocks noChangeArrowheads="1"/>
            </p:cNvSpPr>
            <p:nvPr/>
          </p:nvSpPr>
          <p:spPr bwMode="auto">
            <a:xfrm>
              <a:off x="4531" y="2154"/>
              <a:ext cx="39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Server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70" name="Rectangle 72"/>
            <p:cNvSpPr>
              <a:spLocks noChangeArrowheads="1"/>
            </p:cNvSpPr>
            <p:nvPr/>
          </p:nvSpPr>
          <p:spPr bwMode="auto">
            <a:xfrm>
              <a:off x="4862" y="2137"/>
              <a:ext cx="105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71" name="Rectangle 73"/>
            <p:cNvSpPr>
              <a:spLocks noChangeArrowheads="1"/>
            </p:cNvSpPr>
            <p:nvPr/>
          </p:nvSpPr>
          <p:spPr bwMode="auto">
            <a:xfrm>
              <a:off x="4696" y="2272"/>
              <a:ext cx="105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72" name="Freeform 74"/>
            <p:cNvSpPr>
              <a:spLocks/>
            </p:cNvSpPr>
            <p:nvPr/>
          </p:nvSpPr>
          <p:spPr bwMode="auto">
            <a:xfrm>
              <a:off x="2184" y="2139"/>
              <a:ext cx="1430" cy="570"/>
            </a:xfrm>
            <a:custGeom>
              <a:avLst/>
              <a:gdLst>
                <a:gd name="T0" fmla="*/ 765 w 7516"/>
                <a:gd name="T1" fmla="*/ 1256 h 3762"/>
                <a:gd name="T2" fmla="*/ 1736 w 7516"/>
                <a:gd name="T3" fmla="*/ 394 h 3762"/>
                <a:gd name="T4" fmla="*/ 2462 w 7516"/>
                <a:gd name="T5" fmla="*/ 492 h 3762"/>
                <a:gd name="T6" fmla="*/ 3673 w 7516"/>
                <a:gd name="T7" fmla="*/ 241 h 3762"/>
                <a:gd name="T8" fmla="*/ 3881 w 7516"/>
                <a:gd name="T9" fmla="*/ 344 h 3762"/>
                <a:gd name="T10" fmla="*/ 4865 w 7516"/>
                <a:gd name="T11" fmla="*/ 122 h 3762"/>
                <a:gd name="T12" fmla="*/ 5120 w 7516"/>
                <a:gd name="T13" fmla="*/ 265 h 3762"/>
                <a:gd name="T14" fmla="*/ 6270 w 7516"/>
                <a:gd name="T15" fmla="*/ 201 h 3762"/>
                <a:gd name="T16" fmla="*/ 6545 w 7516"/>
                <a:gd name="T17" fmla="*/ 523 h 3762"/>
                <a:gd name="T18" fmla="*/ 7174 w 7516"/>
                <a:gd name="T19" fmla="*/ 1267 h 3762"/>
                <a:gd name="T20" fmla="*/ 7133 w 7516"/>
                <a:gd name="T21" fmla="*/ 1347 h 3762"/>
                <a:gd name="T22" fmla="*/ 6924 w 7516"/>
                <a:gd name="T23" fmla="*/ 2424 h 3762"/>
                <a:gd name="T24" fmla="*/ 6392 w 7516"/>
                <a:gd name="T25" fmla="*/ 2575 h 3762"/>
                <a:gd name="T26" fmla="*/ 5413 w 7516"/>
                <a:gd name="T27" fmla="*/ 3226 h 3762"/>
                <a:gd name="T28" fmla="*/ 4906 w 7516"/>
                <a:gd name="T29" fmla="*/ 3126 h 3762"/>
                <a:gd name="T30" fmla="*/ 3492 w 7516"/>
                <a:gd name="T31" fmla="*/ 3639 h 3762"/>
                <a:gd name="T32" fmla="*/ 2878 w 7516"/>
                <a:gd name="T33" fmla="*/ 3330 h 3762"/>
                <a:gd name="T34" fmla="*/ 1098 w 7516"/>
                <a:gd name="T35" fmla="*/ 3030 h 3762"/>
                <a:gd name="T36" fmla="*/ 1084 w 7516"/>
                <a:gd name="T37" fmla="*/ 3014 h 3762"/>
                <a:gd name="T38" fmla="*/ 272 w 7516"/>
                <a:gd name="T39" fmla="*/ 2582 h 3762"/>
                <a:gd name="T40" fmla="*/ 464 w 7516"/>
                <a:gd name="T41" fmla="*/ 2187 h 3762"/>
                <a:gd name="T42" fmla="*/ 204 w 7516"/>
                <a:gd name="T43" fmla="*/ 1510 h 3762"/>
                <a:gd name="T44" fmla="*/ 758 w 7516"/>
                <a:gd name="T45" fmla="*/ 1267 h 3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516" h="3762">
                  <a:moveTo>
                    <a:pt x="765" y="1256"/>
                  </a:moveTo>
                  <a:cubicBezTo>
                    <a:pt x="680" y="837"/>
                    <a:pt x="1115" y="451"/>
                    <a:pt x="1736" y="394"/>
                  </a:cubicBezTo>
                  <a:cubicBezTo>
                    <a:pt x="1987" y="371"/>
                    <a:pt x="2243" y="405"/>
                    <a:pt x="2462" y="492"/>
                  </a:cubicBezTo>
                  <a:cubicBezTo>
                    <a:pt x="2694" y="197"/>
                    <a:pt x="3236" y="84"/>
                    <a:pt x="3673" y="241"/>
                  </a:cubicBezTo>
                  <a:cubicBezTo>
                    <a:pt x="3749" y="269"/>
                    <a:pt x="3820" y="303"/>
                    <a:pt x="3881" y="344"/>
                  </a:cubicBezTo>
                  <a:cubicBezTo>
                    <a:pt x="4062" y="100"/>
                    <a:pt x="4502" y="0"/>
                    <a:pt x="4865" y="122"/>
                  </a:cubicBezTo>
                  <a:cubicBezTo>
                    <a:pt x="4965" y="156"/>
                    <a:pt x="5052" y="205"/>
                    <a:pt x="5120" y="265"/>
                  </a:cubicBezTo>
                  <a:cubicBezTo>
                    <a:pt x="5412" y="34"/>
                    <a:pt x="5926" y="5"/>
                    <a:pt x="6270" y="201"/>
                  </a:cubicBezTo>
                  <a:cubicBezTo>
                    <a:pt x="6415" y="284"/>
                    <a:pt x="6512" y="398"/>
                    <a:pt x="6545" y="523"/>
                  </a:cubicBezTo>
                  <a:cubicBezTo>
                    <a:pt x="7023" y="611"/>
                    <a:pt x="7304" y="944"/>
                    <a:pt x="7174" y="1267"/>
                  </a:cubicBezTo>
                  <a:cubicBezTo>
                    <a:pt x="7164" y="1294"/>
                    <a:pt x="7150" y="1321"/>
                    <a:pt x="7133" y="1347"/>
                  </a:cubicBezTo>
                  <a:cubicBezTo>
                    <a:pt x="7516" y="1683"/>
                    <a:pt x="7423" y="2166"/>
                    <a:pt x="6924" y="2424"/>
                  </a:cubicBezTo>
                  <a:cubicBezTo>
                    <a:pt x="6769" y="2505"/>
                    <a:pt x="6586" y="2557"/>
                    <a:pt x="6392" y="2575"/>
                  </a:cubicBezTo>
                  <a:cubicBezTo>
                    <a:pt x="6388" y="2937"/>
                    <a:pt x="5949" y="3229"/>
                    <a:pt x="5413" y="3226"/>
                  </a:cubicBezTo>
                  <a:cubicBezTo>
                    <a:pt x="5233" y="3225"/>
                    <a:pt x="5058" y="3190"/>
                    <a:pt x="4906" y="3126"/>
                  </a:cubicBezTo>
                  <a:cubicBezTo>
                    <a:pt x="4724" y="3532"/>
                    <a:pt x="4091" y="3762"/>
                    <a:pt x="3492" y="3639"/>
                  </a:cubicBezTo>
                  <a:cubicBezTo>
                    <a:pt x="3241" y="3587"/>
                    <a:pt x="3023" y="3478"/>
                    <a:pt x="2878" y="3330"/>
                  </a:cubicBezTo>
                  <a:cubicBezTo>
                    <a:pt x="2264" y="3580"/>
                    <a:pt x="1467" y="3446"/>
                    <a:pt x="1098" y="3030"/>
                  </a:cubicBezTo>
                  <a:cubicBezTo>
                    <a:pt x="1094" y="3025"/>
                    <a:pt x="1089" y="3020"/>
                    <a:pt x="1084" y="3014"/>
                  </a:cubicBezTo>
                  <a:cubicBezTo>
                    <a:pt x="683" y="3046"/>
                    <a:pt x="319" y="2852"/>
                    <a:pt x="272" y="2582"/>
                  </a:cubicBezTo>
                  <a:cubicBezTo>
                    <a:pt x="247" y="2438"/>
                    <a:pt x="317" y="2293"/>
                    <a:pt x="464" y="2187"/>
                  </a:cubicBezTo>
                  <a:cubicBezTo>
                    <a:pt x="117" y="2049"/>
                    <a:pt x="0" y="1746"/>
                    <a:pt x="204" y="1510"/>
                  </a:cubicBezTo>
                  <a:cubicBezTo>
                    <a:pt x="321" y="1373"/>
                    <a:pt x="527" y="1283"/>
                    <a:pt x="758" y="1267"/>
                  </a:cubicBezTo>
                </a:path>
              </a:pathLst>
            </a:custGeom>
            <a:solidFill>
              <a:srgbClr val="F2F2F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3" name="Freeform 75"/>
            <p:cNvSpPr>
              <a:spLocks/>
            </p:cNvSpPr>
            <p:nvPr/>
          </p:nvSpPr>
          <p:spPr bwMode="auto">
            <a:xfrm>
              <a:off x="2184" y="2139"/>
              <a:ext cx="1430" cy="570"/>
            </a:xfrm>
            <a:custGeom>
              <a:avLst/>
              <a:gdLst>
                <a:gd name="T0" fmla="*/ 765 w 7516"/>
                <a:gd name="T1" fmla="*/ 1256 h 3762"/>
                <a:gd name="T2" fmla="*/ 1736 w 7516"/>
                <a:gd name="T3" fmla="*/ 394 h 3762"/>
                <a:gd name="T4" fmla="*/ 2462 w 7516"/>
                <a:gd name="T5" fmla="*/ 492 h 3762"/>
                <a:gd name="T6" fmla="*/ 3673 w 7516"/>
                <a:gd name="T7" fmla="*/ 241 h 3762"/>
                <a:gd name="T8" fmla="*/ 3881 w 7516"/>
                <a:gd name="T9" fmla="*/ 344 h 3762"/>
                <a:gd name="T10" fmla="*/ 4865 w 7516"/>
                <a:gd name="T11" fmla="*/ 122 h 3762"/>
                <a:gd name="T12" fmla="*/ 5120 w 7516"/>
                <a:gd name="T13" fmla="*/ 265 h 3762"/>
                <a:gd name="T14" fmla="*/ 6270 w 7516"/>
                <a:gd name="T15" fmla="*/ 201 h 3762"/>
                <a:gd name="T16" fmla="*/ 6545 w 7516"/>
                <a:gd name="T17" fmla="*/ 523 h 3762"/>
                <a:gd name="T18" fmla="*/ 7174 w 7516"/>
                <a:gd name="T19" fmla="*/ 1267 h 3762"/>
                <a:gd name="T20" fmla="*/ 7133 w 7516"/>
                <a:gd name="T21" fmla="*/ 1347 h 3762"/>
                <a:gd name="T22" fmla="*/ 6924 w 7516"/>
                <a:gd name="T23" fmla="*/ 2424 h 3762"/>
                <a:gd name="T24" fmla="*/ 6392 w 7516"/>
                <a:gd name="T25" fmla="*/ 2575 h 3762"/>
                <a:gd name="T26" fmla="*/ 5413 w 7516"/>
                <a:gd name="T27" fmla="*/ 3226 h 3762"/>
                <a:gd name="T28" fmla="*/ 4906 w 7516"/>
                <a:gd name="T29" fmla="*/ 3126 h 3762"/>
                <a:gd name="T30" fmla="*/ 3492 w 7516"/>
                <a:gd name="T31" fmla="*/ 3639 h 3762"/>
                <a:gd name="T32" fmla="*/ 2878 w 7516"/>
                <a:gd name="T33" fmla="*/ 3330 h 3762"/>
                <a:gd name="T34" fmla="*/ 1098 w 7516"/>
                <a:gd name="T35" fmla="*/ 3030 h 3762"/>
                <a:gd name="T36" fmla="*/ 1084 w 7516"/>
                <a:gd name="T37" fmla="*/ 3014 h 3762"/>
                <a:gd name="T38" fmla="*/ 272 w 7516"/>
                <a:gd name="T39" fmla="*/ 2582 h 3762"/>
                <a:gd name="T40" fmla="*/ 464 w 7516"/>
                <a:gd name="T41" fmla="*/ 2187 h 3762"/>
                <a:gd name="T42" fmla="*/ 204 w 7516"/>
                <a:gd name="T43" fmla="*/ 1510 h 3762"/>
                <a:gd name="T44" fmla="*/ 758 w 7516"/>
                <a:gd name="T45" fmla="*/ 1267 h 3762"/>
                <a:gd name="T46" fmla="*/ 765 w 7516"/>
                <a:gd name="T47" fmla="*/ 1256 h 3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516" h="3762">
                  <a:moveTo>
                    <a:pt x="765" y="1256"/>
                  </a:moveTo>
                  <a:cubicBezTo>
                    <a:pt x="680" y="837"/>
                    <a:pt x="1115" y="451"/>
                    <a:pt x="1736" y="394"/>
                  </a:cubicBezTo>
                  <a:cubicBezTo>
                    <a:pt x="1987" y="371"/>
                    <a:pt x="2243" y="405"/>
                    <a:pt x="2462" y="492"/>
                  </a:cubicBezTo>
                  <a:cubicBezTo>
                    <a:pt x="2694" y="197"/>
                    <a:pt x="3236" y="84"/>
                    <a:pt x="3673" y="241"/>
                  </a:cubicBezTo>
                  <a:cubicBezTo>
                    <a:pt x="3749" y="269"/>
                    <a:pt x="3820" y="303"/>
                    <a:pt x="3881" y="344"/>
                  </a:cubicBezTo>
                  <a:cubicBezTo>
                    <a:pt x="4062" y="100"/>
                    <a:pt x="4502" y="0"/>
                    <a:pt x="4865" y="122"/>
                  </a:cubicBezTo>
                  <a:cubicBezTo>
                    <a:pt x="4965" y="156"/>
                    <a:pt x="5052" y="205"/>
                    <a:pt x="5120" y="265"/>
                  </a:cubicBezTo>
                  <a:cubicBezTo>
                    <a:pt x="5412" y="34"/>
                    <a:pt x="5926" y="5"/>
                    <a:pt x="6270" y="201"/>
                  </a:cubicBezTo>
                  <a:cubicBezTo>
                    <a:pt x="6415" y="284"/>
                    <a:pt x="6512" y="398"/>
                    <a:pt x="6545" y="523"/>
                  </a:cubicBezTo>
                  <a:cubicBezTo>
                    <a:pt x="7023" y="611"/>
                    <a:pt x="7304" y="944"/>
                    <a:pt x="7174" y="1267"/>
                  </a:cubicBezTo>
                  <a:cubicBezTo>
                    <a:pt x="7164" y="1294"/>
                    <a:pt x="7150" y="1321"/>
                    <a:pt x="7133" y="1347"/>
                  </a:cubicBezTo>
                  <a:cubicBezTo>
                    <a:pt x="7516" y="1683"/>
                    <a:pt x="7423" y="2166"/>
                    <a:pt x="6924" y="2424"/>
                  </a:cubicBezTo>
                  <a:cubicBezTo>
                    <a:pt x="6769" y="2505"/>
                    <a:pt x="6586" y="2557"/>
                    <a:pt x="6392" y="2575"/>
                  </a:cubicBezTo>
                  <a:cubicBezTo>
                    <a:pt x="6388" y="2937"/>
                    <a:pt x="5949" y="3229"/>
                    <a:pt x="5413" y="3226"/>
                  </a:cubicBezTo>
                  <a:cubicBezTo>
                    <a:pt x="5233" y="3225"/>
                    <a:pt x="5058" y="3190"/>
                    <a:pt x="4906" y="3126"/>
                  </a:cubicBezTo>
                  <a:cubicBezTo>
                    <a:pt x="4724" y="3532"/>
                    <a:pt x="4091" y="3762"/>
                    <a:pt x="3492" y="3639"/>
                  </a:cubicBezTo>
                  <a:cubicBezTo>
                    <a:pt x="3241" y="3587"/>
                    <a:pt x="3023" y="3478"/>
                    <a:pt x="2878" y="3330"/>
                  </a:cubicBezTo>
                  <a:cubicBezTo>
                    <a:pt x="2264" y="3580"/>
                    <a:pt x="1467" y="3446"/>
                    <a:pt x="1098" y="3030"/>
                  </a:cubicBezTo>
                  <a:cubicBezTo>
                    <a:pt x="1094" y="3025"/>
                    <a:pt x="1089" y="3020"/>
                    <a:pt x="1084" y="3014"/>
                  </a:cubicBezTo>
                  <a:cubicBezTo>
                    <a:pt x="683" y="3046"/>
                    <a:pt x="319" y="2852"/>
                    <a:pt x="272" y="2582"/>
                  </a:cubicBezTo>
                  <a:cubicBezTo>
                    <a:pt x="247" y="2438"/>
                    <a:pt x="317" y="2293"/>
                    <a:pt x="464" y="2187"/>
                  </a:cubicBezTo>
                  <a:cubicBezTo>
                    <a:pt x="117" y="2049"/>
                    <a:pt x="0" y="1746"/>
                    <a:pt x="204" y="1510"/>
                  </a:cubicBezTo>
                  <a:cubicBezTo>
                    <a:pt x="321" y="1373"/>
                    <a:pt x="527" y="1283"/>
                    <a:pt x="758" y="1267"/>
                  </a:cubicBezTo>
                  <a:lnTo>
                    <a:pt x="765" y="1256"/>
                  </a:lnTo>
                  <a:close/>
                </a:path>
              </a:pathLst>
            </a:custGeom>
            <a:noFill/>
            <a:ln w="19050" cap="flat">
              <a:solidFill>
                <a:srgbClr val="41719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4" name="Freeform 76"/>
            <p:cNvSpPr>
              <a:spLocks noEditPoints="1"/>
            </p:cNvSpPr>
            <p:nvPr/>
          </p:nvSpPr>
          <p:spPr bwMode="auto">
            <a:xfrm>
              <a:off x="2274" y="2177"/>
              <a:ext cx="1266" cy="465"/>
            </a:xfrm>
            <a:custGeom>
              <a:avLst/>
              <a:gdLst>
                <a:gd name="T0" fmla="*/ 426 w 6658"/>
                <a:gd name="T1" fmla="*/ 1986 h 3062"/>
                <a:gd name="T2" fmla="*/ 0 w 6658"/>
                <a:gd name="T3" fmla="*/ 1919 h 3062"/>
                <a:gd name="T4" fmla="*/ 801 w 6658"/>
                <a:gd name="T5" fmla="*/ 2713 h 3062"/>
                <a:gd name="T6" fmla="*/ 615 w 6658"/>
                <a:gd name="T7" fmla="*/ 2745 h 3062"/>
                <a:gd name="T8" fmla="*/ 2405 w 6658"/>
                <a:gd name="T9" fmla="*/ 3062 h 3062"/>
                <a:gd name="T10" fmla="*/ 2293 w 6658"/>
                <a:gd name="T11" fmla="*/ 2917 h 3062"/>
                <a:gd name="T12" fmla="*/ 4479 w 6658"/>
                <a:gd name="T13" fmla="*/ 2700 h 3062"/>
                <a:gd name="T14" fmla="*/ 4435 w 6658"/>
                <a:gd name="T15" fmla="*/ 2859 h 3062"/>
                <a:gd name="T16" fmla="*/ 5370 w 6658"/>
                <a:gd name="T17" fmla="*/ 1717 h 3062"/>
                <a:gd name="T18" fmla="*/ 5916 w 6658"/>
                <a:gd name="T19" fmla="*/ 2312 h 3062"/>
                <a:gd name="T20" fmla="*/ 6658 w 6658"/>
                <a:gd name="T21" fmla="*/ 1084 h 3062"/>
                <a:gd name="T22" fmla="*/ 6415 w 6658"/>
                <a:gd name="T23" fmla="*/ 1307 h 3062"/>
                <a:gd name="T24" fmla="*/ 6074 w 6658"/>
                <a:gd name="T25" fmla="*/ 257 h 3062"/>
                <a:gd name="T26" fmla="*/ 6087 w 6658"/>
                <a:gd name="T27" fmla="*/ 362 h 3062"/>
                <a:gd name="T28" fmla="*/ 4521 w 6658"/>
                <a:gd name="T29" fmla="*/ 134 h 3062"/>
                <a:gd name="T30" fmla="*/ 4646 w 6658"/>
                <a:gd name="T31" fmla="*/ 0 h 3062"/>
                <a:gd name="T32" fmla="*/ 3356 w 6658"/>
                <a:gd name="T33" fmla="*/ 198 h 3062"/>
                <a:gd name="T34" fmla="*/ 3417 w 6658"/>
                <a:gd name="T35" fmla="*/ 82 h 3062"/>
                <a:gd name="T36" fmla="*/ 1989 w 6658"/>
                <a:gd name="T37" fmla="*/ 237 h 3062"/>
                <a:gd name="T38" fmla="*/ 2207 w 6658"/>
                <a:gd name="T39" fmla="*/ 350 h 3062"/>
                <a:gd name="T40" fmla="*/ 331 w 6658"/>
                <a:gd name="T41" fmla="*/ 1120 h 3062"/>
                <a:gd name="T42" fmla="*/ 293 w 6658"/>
                <a:gd name="T43" fmla="*/ 1002 h 3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658" h="3062">
                  <a:moveTo>
                    <a:pt x="426" y="1986"/>
                  </a:moveTo>
                  <a:cubicBezTo>
                    <a:pt x="277" y="1994"/>
                    <a:pt x="129" y="1971"/>
                    <a:pt x="0" y="1919"/>
                  </a:cubicBezTo>
                  <a:moveTo>
                    <a:pt x="801" y="2713"/>
                  </a:moveTo>
                  <a:cubicBezTo>
                    <a:pt x="741" y="2729"/>
                    <a:pt x="679" y="2739"/>
                    <a:pt x="615" y="2745"/>
                  </a:cubicBezTo>
                  <a:moveTo>
                    <a:pt x="2405" y="3062"/>
                  </a:moveTo>
                  <a:cubicBezTo>
                    <a:pt x="2360" y="3016"/>
                    <a:pt x="2323" y="2968"/>
                    <a:pt x="2293" y="2917"/>
                  </a:cubicBezTo>
                  <a:moveTo>
                    <a:pt x="4479" y="2700"/>
                  </a:moveTo>
                  <a:cubicBezTo>
                    <a:pt x="4473" y="2754"/>
                    <a:pt x="4458" y="2808"/>
                    <a:pt x="4435" y="2859"/>
                  </a:cubicBezTo>
                  <a:moveTo>
                    <a:pt x="5370" y="1717"/>
                  </a:moveTo>
                  <a:cubicBezTo>
                    <a:pt x="5707" y="1828"/>
                    <a:pt x="5919" y="2059"/>
                    <a:pt x="5916" y="2312"/>
                  </a:cubicBezTo>
                  <a:moveTo>
                    <a:pt x="6658" y="1084"/>
                  </a:moveTo>
                  <a:cubicBezTo>
                    <a:pt x="6603" y="1170"/>
                    <a:pt x="6520" y="1246"/>
                    <a:pt x="6415" y="1307"/>
                  </a:cubicBezTo>
                  <a:moveTo>
                    <a:pt x="6074" y="257"/>
                  </a:moveTo>
                  <a:cubicBezTo>
                    <a:pt x="6084" y="291"/>
                    <a:pt x="6088" y="327"/>
                    <a:pt x="6087" y="362"/>
                  </a:cubicBezTo>
                  <a:moveTo>
                    <a:pt x="4521" y="134"/>
                  </a:moveTo>
                  <a:cubicBezTo>
                    <a:pt x="4553" y="85"/>
                    <a:pt x="4595" y="40"/>
                    <a:pt x="4646" y="0"/>
                  </a:cubicBezTo>
                  <a:moveTo>
                    <a:pt x="3356" y="198"/>
                  </a:moveTo>
                  <a:cubicBezTo>
                    <a:pt x="3369" y="158"/>
                    <a:pt x="3390" y="119"/>
                    <a:pt x="3417" y="82"/>
                  </a:cubicBezTo>
                  <a:moveTo>
                    <a:pt x="1989" y="237"/>
                  </a:moveTo>
                  <a:cubicBezTo>
                    <a:pt x="2068" y="268"/>
                    <a:pt x="2142" y="306"/>
                    <a:pt x="2207" y="350"/>
                  </a:cubicBezTo>
                  <a:moveTo>
                    <a:pt x="331" y="1120"/>
                  </a:moveTo>
                  <a:cubicBezTo>
                    <a:pt x="313" y="1082"/>
                    <a:pt x="301" y="1042"/>
                    <a:pt x="293" y="1002"/>
                  </a:cubicBezTo>
                </a:path>
              </a:pathLst>
            </a:custGeom>
            <a:noFill/>
            <a:ln w="19050" cap="flat">
              <a:solidFill>
                <a:srgbClr val="41719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" name="Rectangle 77"/>
            <p:cNvSpPr>
              <a:spLocks noChangeArrowheads="1"/>
            </p:cNvSpPr>
            <p:nvPr/>
          </p:nvSpPr>
          <p:spPr bwMode="auto">
            <a:xfrm>
              <a:off x="2493" y="2273"/>
              <a:ext cx="219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W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76" name="Rectangle 78"/>
            <p:cNvSpPr>
              <a:spLocks noChangeArrowheads="1"/>
            </p:cNvSpPr>
            <p:nvPr/>
          </p:nvSpPr>
          <p:spPr bwMode="auto">
            <a:xfrm>
              <a:off x="2638" y="2271"/>
              <a:ext cx="56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</a:rPr>
                <a:t>WEB  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77" name="Rectangle 79"/>
            <p:cNvSpPr>
              <a:spLocks noChangeArrowheads="1"/>
            </p:cNvSpPr>
            <p:nvPr/>
          </p:nvSpPr>
          <p:spPr bwMode="auto">
            <a:xfrm>
              <a:off x="2493" y="2413"/>
              <a:ext cx="72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</a:rPr>
                <a:t>SERVER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78" name="Rectangle 80"/>
            <p:cNvSpPr>
              <a:spLocks noChangeArrowheads="1"/>
            </p:cNvSpPr>
            <p:nvPr/>
          </p:nvSpPr>
          <p:spPr bwMode="auto">
            <a:xfrm>
              <a:off x="3111" y="2413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79" name="Rectangle 81"/>
            <p:cNvSpPr>
              <a:spLocks noChangeArrowheads="1"/>
            </p:cNvSpPr>
            <p:nvPr/>
          </p:nvSpPr>
          <p:spPr bwMode="auto">
            <a:xfrm>
              <a:off x="2493" y="2553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80" name="Freeform 82"/>
            <p:cNvSpPr>
              <a:spLocks/>
            </p:cNvSpPr>
            <p:nvPr/>
          </p:nvSpPr>
          <p:spPr bwMode="auto">
            <a:xfrm>
              <a:off x="1814" y="1331"/>
              <a:ext cx="400" cy="298"/>
            </a:xfrm>
            <a:custGeom>
              <a:avLst/>
              <a:gdLst>
                <a:gd name="T0" fmla="*/ 232 w 400"/>
                <a:gd name="T1" fmla="*/ 298 h 298"/>
                <a:gd name="T2" fmla="*/ 271 w 400"/>
                <a:gd name="T3" fmla="*/ 263 h 298"/>
                <a:gd name="T4" fmla="*/ 0 w 400"/>
                <a:gd name="T5" fmla="*/ 72 h 298"/>
                <a:gd name="T6" fmla="*/ 79 w 400"/>
                <a:gd name="T7" fmla="*/ 0 h 298"/>
                <a:gd name="T8" fmla="*/ 350 w 400"/>
                <a:gd name="T9" fmla="*/ 191 h 298"/>
                <a:gd name="T10" fmla="*/ 390 w 400"/>
                <a:gd name="T11" fmla="*/ 155 h 298"/>
                <a:gd name="T12" fmla="*/ 400 w 400"/>
                <a:gd name="T13" fmla="*/ 290 h 298"/>
                <a:gd name="T14" fmla="*/ 232 w 400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0" h="298">
                  <a:moveTo>
                    <a:pt x="232" y="298"/>
                  </a:moveTo>
                  <a:lnTo>
                    <a:pt x="271" y="263"/>
                  </a:lnTo>
                  <a:lnTo>
                    <a:pt x="0" y="72"/>
                  </a:lnTo>
                  <a:lnTo>
                    <a:pt x="79" y="0"/>
                  </a:lnTo>
                  <a:lnTo>
                    <a:pt x="350" y="191"/>
                  </a:lnTo>
                  <a:lnTo>
                    <a:pt x="390" y="155"/>
                  </a:lnTo>
                  <a:lnTo>
                    <a:pt x="400" y="290"/>
                  </a:lnTo>
                  <a:lnTo>
                    <a:pt x="232" y="298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1" name="Freeform 83"/>
            <p:cNvSpPr>
              <a:spLocks/>
            </p:cNvSpPr>
            <p:nvPr/>
          </p:nvSpPr>
          <p:spPr bwMode="auto">
            <a:xfrm>
              <a:off x="1814" y="1331"/>
              <a:ext cx="400" cy="298"/>
            </a:xfrm>
            <a:custGeom>
              <a:avLst/>
              <a:gdLst>
                <a:gd name="T0" fmla="*/ 232 w 400"/>
                <a:gd name="T1" fmla="*/ 298 h 298"/>
                <a:gd name="T2" fmla="*/ 271 w 400"/>
                <a:gd name="T3" fmla="*/ 263 h 298"/>
                <a:gd name="T4" fmla="*/ 0 w 400"/>
                <a:gd name="T5" fmla="*/ 72 h 298"/>
                <a:gd name="T6" fmla="*/ 79 w 400"/>
                <a:gd name="T7" fmla="*/ 0 h 298"/>
                <a:gd name="T8" fmla="*/ 350 w 400"/>
                <a:gd name="T9" fmla="*/ 191 h 298"/>
                <a:gd name="T10" fmla="*/ 390 w 400"/>
                <a:gd name="T11" fmla="*/ 155 h 298"/>
                <a:gd name="T12" fmla="*/ 400 w 400"/>
                <a:gd name="T13" fmla="*/ 290 h 298"/>
                <a:gd name="T14" fmla="*/ 232 w 400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0" h="298">
                  <a:moveTo>
                    <a:pt x="232" y="298"/>
                  </a:moveTo>
                  <a:lnTo>
                    <a:pt x="271" y="263"/>
                  </a:lnTo>
                  <a:lnTo>
                    <a:pt x="0" y="72"/>
                  </a:lnTo>
                  <a:lnTo>
                    <a:pt x="79" y="0"/>
                  </a:lnTo>
                  <a:lnTo>
                    <a:pt x="350" y="191"/>
                  </a:lnTo>
                  <a:lnTo>
                    <a:pt x="390" y="155"/>
                  </a:lnTo>
                  <a:lnTo>
                    <a:pt x="400" y="290"/>
                  </a:lnTo>
                  <a:lnTo>
                    <a:pt x="232" y="298"/>
                  </a:lnTo>
                  <a:close/>
                </a:path>
              </a:pathLst>
            </a:custGeom>
            <a:noFill/>
            <a:ln w="20638" cap="flat">
              <a:solidFill>
                <a:srgbClr val="41719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2" name="Freeform 84"/>
            <p:cNvSpPr>
              <a:spLocks/>
            </p:cNvSpPr>
            <p:nvPr/>
          </p:nvSpPr>
          <p:spPr bwMode="auto">
            <a:xfrm>
              <a:off x="2776" y="2616"/>
              <a:ext cx="162" cy="401"/>
            </a:xfrm>
            <a:custGeom>
              <a:avLst/>
              <a:gdLst>
                <a:gd name="T0" fmla="*/ 0 w 162"/>
                <a:gd name="T1" fmla="*/ 337 h 401"/>
                <a:gd name="T2" fmla="*/ 40 w 162"/>
                <a:gd name="T3" fmla="*/ 337 h 401"/>
                <a:gd name="T4" fmla="*/ 40 w 162"/>
                <a:gd name="T5" fmla="*/ 0 h 401"/>
                <a:gd name="T6" fmla="*/ 122 w 162"/>
                <a:gd name="T7" fmla="*/ 0 h 401"/>
                <a:gd name="T8" fmla="*/ 122 w 162"/>
                <a:gd name="T9" fmla="*/ 337 h 401"/>
                <a:gd name="T10" fmla="*/ 162 w 162"/>
                <a:gd name="T11" fmla="*/ 337 h 401"/>
                <a:gd name="T12" fmla="*/ 81 w 162"/>
                <a:gd name="T13" fmla="*/ 401 h 401"/>
                <a:gd name="T14" fmla="*/ 0 w 162"/>
                <a:gd name="T15" fmla="*/ 337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2" h="401">
                  <a:moveTo>
                    <a:pt x="0" y="337"/>
                  </a:moveTo>
                  <a:lnTo>
                    <a:pt x="40" y="337"/>
                  </a:lnTo>
                  <a:lnTo>
                    <a:pt x="40" y="0"/>
                  </a:lnTo>
                  <a:lnTo>
                    <a:pt x="122" y="0"/>
                  </a:lnTo>
                  <a:lnTo>
                    <a:pt x="122" y="337"/>
                  </a:lnTo>
                  <a:lnTo>
                    <a:pt x="162" y="337"/>
                  </a:lnTo>
                  <a:lnTo>
                    <a:pt x="81" y="401"/>
                  </a:lnTo>
                  <a:lnTo>
                    <a:pt x="0" y="337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3" name="Freeform 85"/>
            <p:cNvSpPr>
              <a:spLocks/>
            </p:cNvSpPr>
            <p:nvPr/>
          </p:nvSpPr>
          <p:spPr bwMode="auto">
            <a:xfrm>
              <a:off x="2776" y="2616"/>
              <a:ext cx="162" cy="401"/>
            </a:xfrm>
            <a:custGeom>
              <a:avLst/>
              <a:gdLst>
                <a:gd name="T0" fmla="*/ 0 w 162"/>
                <a:gd name="T1" fmla="*/ 337 h 401"/>
                <a:gd name="T2" fmla="*/ 40 w 162"/>
                <a:gd name="T3" fmla="*/ 337 h 401"/>
                <a:gd name="T4" fmla="*/ 40 w 162"/>
                <a:gd name="T5" fmla="*/ 0 h 401"/>
                <a:gd name="T6" fmla="*/ 122 w 162"/>
                <a:gd name="T7" fmla="*/ 0 h 401"/>
                <a:gd name="T8" fmla="*/ 122 w 162"/>
                <a:gd name="T9" fmla="*/ 337 h 401"/>
                <a:gd name="T10" fmla="*/ 162 w 162"/>
                <a:gd name="T11" fmla="*/ 337 h 401"/>
                <a:gd name="T12" fmla="*/ 81 w 162"/>
                <a:gd name="T13" fmla="*/ 401 h 401"/>
                <a:gd name="T14" fmla="*/ 0 w 162"/>
                <a:gd name="T15" fmla="*/ 337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2" h="401">
                  <a:moveTo>
                    <a:pt x="0" y="337"/>
                  </a:moveTo>
                  <a:lnTo>
                    <a:pt x="40" y="337"/>
                  </a:lnTo>
                  <a:lnTo>
                    <a:pt x="40" y="0"/>
                  </a:lnTo>
                  <a:lnTo>
                    <a:pt x="122" y="0"/>
                  </a:lnTo>
                  <a:lnTo>
                    <a:pt x="122" y="337"/>
                  </a:lnTo>
                  <a:lnTo>
                    <a:pt x="162" y="337"/>
                  </a:lnTo>
                  <a:lnTo>
                    <a:pt x="81" y="401"/>
                  </a:lnTo>
                  <a:lnTo>
                    <a:pt x="0" y="337"/>
                  </a:lnTo>
                  <a:close/>
                </a:path>
              </a:pathLst>
            </a:custGeom>
            <a:noFill/>
            <a:ln w="19050" cap="flat">
              <a:solidFill>
                <a:srgbClr val="41719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4" name="Freeform 86"/>
            <p:cNvSpPr>
              <a:spLocks/>
            </p:cNvSpPr>
            <p:nvPr/>
          </p:nvSpPr>
          <p:spPr bwMode="auto">
            <a:xfrm>
              <a:off x="3437" y="1767"/>
              <a:ext cx="622" cy="336"/>
            </a:xfrm>
            <a:custGeom>
              <a:avLst/>
              <a:gdLst>
                <a:gd name="T0" fmla="*/ 68 w 622"/>
                <a:gd name="T1" fmla="*/ 200 h 336"/>
                <a:gd name="T2" fmla="*/ 0 w 622"/>
                <a:gd name="T3" fmla="*/ 54 h 336"/>
                <a:gd name="T4" fmla="*/ 183 w 622"/>
                <a:gd name="T5" fmla="*/ 0 h 336"/>
                <a:gd name="T6" fmla="*/ 154 w 622"/>
                <a:gd name="T7" fmla="*/ 50 h 336"/>
                <a:gd name="T8" fmla="*/ 525 w 622"/>
                <a:gd name="T9" fmla="*/ 185 h 336"/>
                <a:gd name="T10" fmla="*/ 554 w 622"/>
                <a:gd name="T11" fmla="*/ 135 h 336"/>
                <a:gd name="T12" fmla="*/ 622 w 622"/>
                <a:gd name="T13" fmla="*/ 281 h 336"/>
                <a:gd name="T14" fmla="*/ 439 w 622"/>
                <a:gd name="T15" fmla="*/ 336 h 336"/>
                <a:gd name="T16" fmla="*/ 468 w 622"/>
                <a:gd name="T17" fmla="*/ 286 h 336"/>
                <a:gd name="T18" fmla="*/ 96 w 622"/>
                <a:gd name="T19" fmla="*/ 150 h 336"/>
                <a:gd name="T20" fmla="*/ 68 w 622"/>
                <a:gd name="T21" fmla="*/ 20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2" h="336">
                  <a:moveTo>
                    <a:pt x="68" y="200"/>
                  </a:moveTo>
                  <a:lnTo>
                    <a:pt x="0" y="54"/>
                  </a:lnTo>
                  <a:lnTo>
                    <a:pt x="183" y="0"/>
                  </a:lnTo>
                  <a:lnTo>
                    <a:pt x="154" y="50"/>
                  </a:lnTo>
                  <a:lnTo>
                    <a:pt x="525" y="185"/>
                  </a:lnTo>
                  <a:lnTo>
                    <a:pt x="554" y="135"/>
                  </a:lnTo>
                  <a:lnTo>
                    <a:pt x="622" y="281"/>
                  </a:lnTo>
                  <a:lnTo>
                    <a:pt x="439" y="336"/>
                  </a:lnTo>
                  <a:lnTo>
                    <a:pt x="468" y="286"/>
                  </a:lnTo>
                  <a:lnTo>
                    <a:pt x="96" y="150"/>
                  </a:lnTo>
                  <a:lnTo>
                    <a:pt x="68" y="200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5" name="Freeform 87"/>
            <p:cNvSpPr>
              <a:spLocks/>
            </p:cNvSpPr>
            <p:nvPr/>
          </p:nvSpPr>
          <p:spPr bwMode="auto">
            <a:xfrm>
              <a:off x="3437" y="1767"/>
              <a:ext cx="622" cy="336"/>
            </a:xfrm>
            <a:custGeom>
              <a:avLst/>
              <a:gdLst>
                <a:gd name="T0" fmla="*/ 68 w 622"/>
                <a:gd name="T1" fmla="*/ 200 h 336"/>
                <a:gd name="T2" fmla="*/ 0 w 622"/>
                <a:gd name="T3" fmla="*/ 54 h 336"/>
                <a:gd name="T4" fmla="*/ 183 w 622"/>
                <a:gd name="T5" fmla="*/ 0 h 336"/>
                <a:gd name="T6" fmla="*/ 154 w 622"/>
                <a:gd name="T7" fmla="*/ 50 h 336"/>
                <a:gd name="T8" fmla="*/ 525 w 622"/>
                <a:gd name="T9" fmla="*/ 185 h 336"/>
                <a:gd name="T10" fmla="*/ 554 w 622"/>
                <a:gd name="T11" fmla="*/ 135 h 336"/>
                <a:gd name="T12" fmla="*/ 622 w 622"/>
                <a:gd name="T13" fmla="*/ 281 h 336"/>
                <a:gd name="T14" fmla="*/ 439 w 622"/>
                <a:gd name="T15" fmla="*/ 336 h 336"/>
                <a:gd name="T16" fmla="*/ 468 w 622"/>
                <a:gd name="T17" fmla="*/ 286 h 336"/>
                <a:gd name="T18" fmla="*/ 96 w 622"/>
                <a:gd name="T19" fmla="*/ 150 h 336"/>
                <a:gd name="T20" fmla="*/ 68 w 622"/>
                <a:gd name="T21" fmla="*/ 20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2" h="336">
                  <a:moveTo>
                    <a:pt x="68" y="200"/>
                  </a:moveTo>
                  <a:lnTo>
                    <a:pt x="0" y="54"/>
                  </a:lnTo>
                  <a:lnTo>
                    <a:pt x="183" y="0"/>
                  </a:lnTo>
                  <a:lnTo>
                    <a:pt x="154" y="50"/>
                  </a:lnTo>
                  <a:lnTo>
                    <a:pt x="525" y="185"/>
                  </a:lnTo>
                  <a:lnTo>
                    <a:pt x="554" y="135"/>
                  </a:lnTo>
                  <a:lnTo>
                    <a:pt x="622" y="281"/>
                  </a:lnTo>
                  <a:lnTo>
                    <a:pt x="439" y="336"/>
                  </a:lnTo>
                  <a:lnTo>
                    <a:pt x="468" y="286"/>
                  </a:lnTo>
                  <a:lnTo>
                    <a:pt x="96" y="150"/>
                  </a:lnTo>
                  <a:lnTo>
                    <a:pt x="68" y="200"/>
                  </a:lnTo>
                  <a:close/>
                </a:path>
              </a:pathLst>
            </a:custGeom>
            <a:noFill/>
            <a:ln w="20638" cap="flat">
              <a:solidFill>
                <a:srgbClr val="41719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" name="Freeform 88"/>
            <p:cNvSpPr>
              <a:spLocks/>
            </p:cNvSpPr>
            <p:nvPr/>
          </p:nvSpPr>
          <p:spPr bwMode="auto">
            <a:xfrm>
              <a:off x="4767" y="1432"/>
              <a:ext cx="369" cy="374"/>
            </a:xfrm>
            <a:custGeom>
              <a:avLst/>
              <a:gdLst>
                <a:gd name="T0" fmla="*/ 204 w 369"/>
                <a:gd name="T1" fmla="*/ 343 h 374"/>
                <a:gd name="T2" fmla="*/ 38 w 369"/>
                <a:gd name="T3" fmla="*/ 374 h 374"/>
                <a:gd name="T4" fmla="*/ 0 w 369"/>
                <a:gd name="T5" fmla="*/ 242 h 374"/>
                <a:gd name="T6" fmla="*/ 51 w 369"/>
                <a:gd name="T7" fmla="*/ 267 h 374"/>
                <a:gd name="T8" fmla="*/ 216 w 369"/>
                <a:gd name="T9" fmla="*/ 56 h 374"/>
                <a:gd name="T10" fmla="*/ 165 w 369"/>
                <a:gd name="T11" fmla="*/ 30 h 374"/>
                <a:gd name="T12" fmla="*/ 330 w 369"/>
                <a:gd name="T13" fmla="*/ 0 h 374"/>
                <a:gd name="T14" fmla="*/ 369 w 369"/>
                <a:gd name="T15" fmla="*/ 132 h 374"/>
                <a:gd name="T16" fmla="*/ 318 w 369"/>
                <a:gd name="T17" fmla="*/ 107 h 374"/>
                <a:gd name="T18" fmla="*/ 153 w 369"/>
                <a:gd name="T19" fmla="*/ 318 h 374"/>
                <a:gd name="T20" fmla="*/ 204 w 369"/>
                <a:gd name="T21" fmla="*/ 343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9" h="374">
                  <a:moveTo>
                    <a:pt x="204" y="343"/>
                  </a:moveTo>
                  <a:lnTo>
                    <a:pt x="38" y="374"/>
                  </a:lnTo>
                  <a:lnTo>
                    <a:pt x="0" y="242"/>
                  </a:lnTo>
                  <a:lnTo>
                    <a:pt x="51" y="267"/>
                  </a:lnTo>
                  <a:lnTo>
                    <a:pt x="216" y="56"/>
                  </a:lnTo>
                  <a:lnTo>
                    <a:pt x="165" y="30"/>
                  </a:lnTo>
                  <a:lnTo>
                    <a:pt x="330" y="0"/>
                  </a:lnTo>
                  <a:lnTo>
                    <a:pt x="369" y="132"/>
                  </a:lnTo>
                  <a:lnTo>
                    <a:pt x="318" y="107"/>
                  </a:lnTo>
                  <a:lnTo>
                    <a:pt x="153" y="318"/>
                  </a:lnTo>
                  <a:lnTo>
                    <a:pt x="204" y="343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7" name="Freeform 89"/>
            <p:cNvSpPr>
              <a:spLocks/>
            </p:cNvSpPr>
            <p:nvPr/>
          </p:nvSpPr>
          <p:spPr bwMode="auto">
            <a:xfrm>
              <a:off x="4767" y="1432"/>
              <a:ext cx="369" cy="374"/>
            </a:xfrm>
            <a:custGeom>
              <a:avLst/>
              <a:gdLst>
                <a:gd name="T0" fmla="*/ 204 w 369"/>
                <a:gd name="T1" fmla="*/ 343 h 374"/>
                <a:gd name="T2" fmla="*/ 38 w 369"/>
                <a:gd name="T3" fmla="*/ 374 h 374"/>
                <a:gd name="T4" fmla="*/ 0 w 369"/>
                <a:gd name="T5" fmla="*/ 242 h 374"/>
                <a:gd name="T6" fmla="*/ 51 w 369"/>
                <a:gd name="T7" fmla="*/ 267 h 374"/>
                <a:gd name="T8" fmla="*/ 216 w 369"/>
                <a:gd name="T9" fmla="*/ 56 h 374"/>
                <a:gd name="T10" fmla="*/ 165 w 369"/>
                <a:gd name="T11" fmla="*/ 30 h 374"/>
                <a:gd name="T12" fmla="*/ 330 w 369"/>
                <a:gd name="T13" fmla="*/ 0 h 374"/>
                <a:gd name="T14" fmla="*/ 369 w 369"/>
                <a:gd name="T15" fmla="*/ 132 h 374"/>
                <a:gd name="T16" fmla="*/ 318 w 369"/>
                <a:gd name="T17" fmla="*/ 107 h 374"/>
                <a:gd name="T18" fmla="*/ 153 w 369"/>
                <a:gd name="T19" fmla="*/ 318 h 374"/>
                <a:gd name="T20" fmla="*/ 204 w 369"/>
                <a:gd name="T21" fmla="*/ 343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9" h="374">
                  <a:moveTo>
                    <a:pt x="204" y="343"/>
                  </a:moveTo>
                  <a:lnTo>
                    <a:pt x="38" y="374"/>
                  </a:lnTo>
                  <a:lnTo>
                    <a:pt x="0" y="242"/>
                  </a:lnTo>
                  <a:lnTo>
                    <a:pt x="51" y="267"/>
                  </a:lnTo>
                  <a:lnTo>
                    <a:pt x="216" y="56"/>
                  </a:lnTo>
                  <a:lnTo>
                    <a:pt x="165" y="30"/>
                  </a:lnTo>
                  <a:lnTo>
                    <a:pt x="330" y="0"/>
                  </a:lnTo>
                  <a:lnTo>
                    <a:pt x="369" y="132"/>
                  </a:lnTo>
                  <a:lnTo>
                    <a:pt x="318" y="107"/>
                  </a:lnTo>
                  <a:lnTo>
                    <a:pt x="153" y="318"/>
                  </a:lnTo>
                  <a:lnTo>
                    <a:pt x="204" y="343"/>
                  </a:lnTo>
                  <a:close/>
                </a:path>
              </a:pathLst>
            </a:custGeom>
            <a:noFill/>
            <a:ln w="20638" cap="flat">
              <a:solidFill>
                <a:srgbClr val="41719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8" name="Rectangle 90"/>
            <p:cNvSpPr>
              <a:spLocks noChangeArrowheads="1"/>
            </p:cNvSpPr>
            <p:nvPr/>
          </p:nvSpPr>
          <p:spPr bwMode="auto">
            <a:xfrm>
              <a:off x="2814" y="2012"/>
              <a:ext cx="76" cy="235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9" name="Rectangle 91"/>
            <p:cNvSpPr>
              <a:spLocks noChangeArrowheads="1"/>
            </p:cNvSpPr>
            <p:nvPr/>
          </p:nvSpPr>
          <p:spPr bwMode="auto">
            <a:xfrm>
              <a:off x="2814" y="2012"/>
              <a:ext cx="76" cy="235"/>
            </a:xfrm>
            <a:prstGeom prst="rect">
              <a:avLst/>
            </a:prstGeom>
            <a:noFill/>
            <a:ln w="19050" cap="flat">
              <a:solidFill>
                <a:srgbClr val="41719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14533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3100" y="330230"/>
            <a:ext cx="98552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sr-Cyrl-R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Размена података смер </a:t>
            </a:r>
            <a:r>
              <a:rPr kumimoji="0" lang="sr-Latn-R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SCADA-SRAAMD:</a:t>
            </a:r>
          </a:p>
          <a:p>
            <a:pPr marL="457200" marR="0" lvl="0" indent="-45720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sr-Cyrl-R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Сатне вредности мерења активне и реактивне енергије са интерконетивних далековода</a:t>
            </a:r>
          </a:p>
          <a:p>
            <a:pPr marL="457200" marR="0" lvl="0" indent="-45720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Сатне вредности мерења активне и реактивне енергије са генератора</a:t>
            </a:r>
          </a:p>
          <a:p>
            <a:pPr marL="457200" marR="0" lvl="0" indent="-45720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Сатне вредности мерења активне и реактивне енергије са дистрибутивних далековода</a:t>
            </a:r>
          </a:p>
          <a:p>
            <a:pPr marL="457200" marR="0" lvl="0" indent="-45720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Сатне вредности активне и реактивне енергије са далековода који напајају велике потрошаче</a:t>
            </a:r>
          </a:p>
          <a:p>
            <a:pPr marL="457200" marR="0" lvl="0" indent="-45720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Статуси прекидача који су на далеководима са којих се преносе мерења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E3196-E73A-4B56-B97F-01CB0D73B474}" type="slidenum">
              <a:rPr lang="en-US" smtClean="0"/>
              <a:t>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24597" y="6221821"/>
            <a:ext cx="5766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/>
            <a:r>
              <a:rPr lang="sr-Latn-R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sr-Cyrl-R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Саветовање ЦГ КО ЦИГРЕ, Бечићи 9-12. мај 2017.год.</a:t>
            </a:r>
          </a:p>
        </p:txBody>
      </p:sp>
    </p:spTree>
    <p:extLst>
      <p:ext uri="{BB962C8B-B14F-4D97-AF65-F5344CB8AC3E}">
        <p14:creationId xmlns:p14="http://schemas.microsoft.com/office/powerpoint/2010/main" val="2544742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35151"/>
            <a:ext cx="98171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/>
            <a:r>
              <a:rPr lang="sr-Cyrl-R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Размена податка смер </a:t>
            </a:r>
            <a:r>
              <a:rPr lang="sr-Latn-R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SRAAMD – SCADA</a:t>
            </a:r>
            <a:r>
              <a:rPr lang="sr-Cyrl-R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defTabSz="457200"/>
            <a:endParaRPr lang="sr-Cyrl-R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defTabSz="457200">
              <a:buFont typeface="Wingdings" panose="05000000000000000000" pitchFamily="2" charset="2"/>
              <a:buChar char="Ø"/>
            </a:pPr>
            <a:r>
              <a:rPr lang="sr-Cyrl-R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Сатне вредности мерења активне и реактивне енергије са интерконетивних далековода</a:t>
            </a:r>
          </a:p>
          <a:p>
            <a:pPr marL="457200" lvl="0" indent="-457200" defTabSz="457200"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Сатне вредности мерења активне и реактивне енергије са генератора</a:t>
            </a:r>
          </a:p>
          <a:p>
            <a:pPr marL="457200" lvl="0" indent="-457200" defTabSz="457200"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Сатне вредности мерења активне и реактивне енергије са дистрибутивних далековода</a:t>
            </a:r>
          </a:p>
          <a:p>
            <a:pPr marL="457200" lvl="0" indent="-457200" defTabSz="457200"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Сатне вредности активне и реактивне енергије са далековода који напајају велике потрошаче</a:t>
            </a:r>
          </a:p>
          <a:p>
            <a:pPr lvl="0" defTabSz="457200"/>
            <a:endParaRPr lang="sr-Cyrl-R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E3196-E73A-4B56-B97F-01CB0D73B474}" type="slidenum">
              <a:rPr lang="en-US" smtClean="0"/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77967" y="6221821"/>
            <a:ext cx="5766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/>
            <a:r>
              <a:rPr lang="sr-Latn-R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sr-Cyrl-R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Саветовање ЦГ КО ЦИГРЕ, Бечићи 9-12. мај 2017.год.</a:t>
            </a:r>
          </a:p>
        </p:txBody>
      </p:sp>
    </p:spTree>
    <p:extLst>
      <p:ext uri="{BB962C8B-B14F-4D97-AF65-F5344CB8AC3E}">
        <p14:creationId xmlns:p14="http://schemas.microsoft.com/office/powerpoint/2010/main" val="3954755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919" y="497716"/>
            <a:ext cx="6565961" cy="19914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4375" y="3124352"/>
            <a:ext cx="5219048" cy="24380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89149" y="2489200"/>
            <a:ext cx="74295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Пренос података између </a:t>
            </a: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SCADA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</a:t>
            </a: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SRAAMD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89149" y="5816599"/>
            <a:ext cx="7664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Планирани интерфејс између </a:t>
            </a: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SCADA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</a:t>
            </a: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SRAAMD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089" y="6364181"/>
            <a:ext cx="9449619" cy="493819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E3196-E73A-4B56-B97F-01CB0D73B47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11996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215</TotalTime>
  <Words>558</Words>
  <Application>Microsoft Office PowerPoint</Application>
  <PresentationFormat>Widescreen</PresentationFormat>
  <Paragraphs>136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Century Gothic</vt:lpstr>
      <vt:lpstr>Times New Roman</vt:lpstr>
      <vt:lpstr>Trebuchet MS</vt:lpstr>
      <vt:lpstr>Wingdings</vt:lpstr>
      <vt:lpstr>Wingdings 3</vt:lpstr>
      <vt:lpstr>Facet</vt:lpstr>
      <vt:lpstr>PowerPoint Presentation</vt:lpstr>
      <vt:lpstr>SCADA/EMS – Supervisory Control And Data Acquisition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Vladimir Grujic</dc:creator>
  <cp:lastModifiedBy>Vladimir Grujic</cp:lastModifiedBy>
  <cp:revision>23</cp:revision>
  <dcterms:created xsi:type="dcterms:W3CDTF">2016-10-13T11:27:46Z</dcterms:created>
  <dcterms:modified xsi:type="dcterms:W3CDTF">2017-05-09T06:26:27Z</dcterms:modified>
</cp:coreProperties>
</file>