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7" r:id="rId9"/>
    <p:sldId id="262" r:id="rId10"/>
    <p:sldId id="279" r:id="rId11"/>
    <p:sldId id="265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297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6593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39890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3188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6484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79781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3078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6374" algn="l" defTabSz="8265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613" autoAdjust="0"/>
  </p:normalViewPr>
  <p:slideViewPr>
    <p:cSldViewPr>
      <p:cViewPr>
        <p:scale>
          <a:sx n="140" d="100"/>
          <a:sy n="140" d="100"/>
        </p:scale>
        <p:origin x="-804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Cambria" pitchFamily="18" charset="0"/>
              </a:rPr>
              <a:t>Struk</a:t>
            </a:r>
            <a:r>
              <a:rPr lang="sr-Latn-ME" sz="2400" dirty="0" smtClean="0">
                <a:latin typeface="Cambria" pitchFamily="18" charset="0"/>
              </a:rPr>
              <a:t>t</a:t>
            </a:r>
            <a:r>
              <a:rPr lang="en-US" sz="2400" dirty="0" err="1" smtClean="0">
                <a:latin typeface="Cambria" pitchFamily="18" charset="0"/>
              </a:rPr>
              <a:t>ura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investicije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sr-Latn-ME" sz="2400" dirty="0">
                <a:latin typeface="Cambria" pitchFamily="18" charset="0"/>
              </a:rPr>
              <a:t>VE</a:t>
            </a:r>
            <a:r>
              <a:rPr lang="en-US" sz="2400" dirty="0">
                <a:latin typeface="Cambria" pitchFamily="18" charset="0"/>
              </a:rPr>
              <a:t> '’</a:t>
            </a:r>
            <a:r>
              <a:rPr lang="sr-Latn-ME" sz="2400" dirty="0">
                <a:latin typeface="Cambria" pitchFamily="18" charset="0"/>
              </a:rPr>
              <a:t>Možura</a:t>
            </a:r>
            <a:r>
              <a:rPr lang="en-US" sz="2400" dirty="0">
                <a:latin typeface="Cambria" pitchFamily="18" charset="0"/>
              </a:rPr>
              <a:t>''</a:t>
            </a:r>
          </a:p>
        </c:rich>
      </c:tx>
      <c:layout>
        <c:manualLayout>
          <c:xMode val="edge"/>
          <c:yMode val="edge"/>
          <c:x val="0.22479885057471263"/>
          <c:y val="4.68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94218933840166"/>
          <c:y val="0.20167425360892388"/>
          <c:w val="0.56832394334328895"/>
          <c:h val="0.761867413057742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Strukrura investicije VE ''Možura''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15491978912118745"/>
                  <c:y val="-0.136649852362204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03708480405467"/>
                  <c:y val="-0.130687335958005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464069146529099E-2"/>
                  <c:y val="-0.159281085958005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534641143994931E-2"/>
                  <c:y val="-0.135990813648293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0297425106344467E-2"/>
                  <c:y val="-0.189334399606299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5513847407005161E-3"/>
                  <c:y val="-8.93803313648293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Vjetrogeneratori</c:v>
                </c:pt>
                <c:pt idx="1">
                  <c:v>Saobraćajna infrastruktura</c:v>
                </c:pt>
                <c:pt idx="2">
                  <c:v>Kontrolna zgrada</c:v>
                </c:pt>
                <c:pt idx="3">
                  <c:v>Trafostanica i dalekovod</c:v>
                </c:pt>
                <c:pt idx="4">
                  <c:v>Podloge, projektovanje i nadzor</c:v>
                </c:pt>
                <c:pt idx="5">
                  <c:v>Isplata “Fersa energias renovables, S.A”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71841343107974"/>
          <c:y val="0.20226029363517059"/>
          <c:w val="0.29939372341388359"/>
          <c:h val="0.59461470636482938"/>
        </c:manualLayout>
      </c:layout>
      <c:overlay val="0"/>
      <c:txPr>
        <a:bodyPr/>
        <a:lstStyle/>
        <a:p>
          <a:pPr>
            <a:defRPr b="0" i="1" spc="-150">
              <a:solidFill>
                <a:schemeClr val="bg1"/>
              </a:solidFill>
              <a:effectLst/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Cambria" pitchFamily="18" charset="0"/>
              </a:rPr>
              <a:t>Struk</a:t>
            </a:r>
            <a:r>
              <a:rPr lang="sr-Latn-ME" sz="2400" dirty="0" smtClean="0">
                <a:latin typeface="Cambria" pitchFamily="18" charset="0"/>
              </a:rPr>
              <a:t>t</a:t>
            </a:r>
            <a:r>
              <a:rPr lang="en-US" sz="2400" dirty="0" err="1" smtClean="0">
                <a:latin typeface="Cambria" pitchFamily="18" charset="0"/>
              </a:rPr>
              <a:t>ura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investicije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mHE</a:t>
            </a:r>
            <a:r>
              <a:rPr lang="en-US" sz="2400" dirty="0">
                <a:latin typeface="Cambria" pitchFamily="18" charset="0"/>
              </a:rPr>
              <a:t> ''</a:t>
            </a:r>
            <a:r>
              <a:rPr lang="en-US" sz="2400" dirty="0" err="1">
                <a:latin typeface="Cambria" pitchFamily="18" charset="0"/>
              </a:rPr>
              <a:t>Bistrica</a:t>
            </a:r>
            <a:r>
              <a:rPr lang="en-US" sz="2400" dirty="0">
                <a:latin typeface="Cambria" pitchFamily="18" charset="0"/>
              </a:rPr>
              <a:t>''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Strukrura investicije mHE ''Bistrica''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220290172061826"/>
                  <c:y val="9.41874760514428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74236900942937"/>
                  <c:y val="-0.170306487562940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4431564110041797E-3"/>
                  <c:y val="1.95817435089291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317876932050161E-2"/>
                  <c:y val="-9.1307712649695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251045008262853E-3"/>
                  <c:y val="-8.20136756380435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045470010693107E-2"/>
                  <c:y val="-8.6776078966825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7357951783804802E-2"/>
                  <c:y val="-5.6428251471993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7"/>
                <c:pt idx="0">
                  <c:v>Građevinski materija i radovi</c:v>
                </c:pt>
                <c:pt idx="1">
                  <c:v>Hidromašinska i elektro oprema</c:v>
                </c:pt>
                <c:pt idx="2">
                  <c:v>Podloge i projektovanje</c:v>
                </c:pt>
                <c:pt idx="3">
                  <c:v>Otkup i zakup zemljišta</c:v>
                </c:pt>
                <c:pt idx="4">
                  <c:v>Upravljanje i nadzor nad projektom</c:v>
                </c:pt>
                <c:pt idx="5">
                  <c:v>Izgradnja dalekovoda</c:v>
                </c:pt>
                <c:pt idx="6">
                  <c:v>Neplanirani troškovi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44</c:v>
                </c:pt>
                <c:pt idx="1">
                  <c:v>25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10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i="1">
              <a:solidFill>
                <a:schemeClr val="bg1"/>
              </a:solidFill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Cambria" pitchFamily="18" charset="0"/>
              </a:rPr>
              <a:t>Struk</a:t>
            </a:r>
            <a:r>
              <a:rPr lang="sr-Latn-ME" sz="2400" dirty="0" smtClean="0">
                <a:latin typeface="Cambria" pitchFamily="18" charset="0"/>
              </a:rPr>
              <a:t>t</a:t>
            </a:r>
            <a:r>
              <a:rPr lang="en-US" sz="2400" dirty="0" err="1" smtClean="0">
                <a:latin typeface="Cambria" pitchFamily="18" charset="0"/>
              </a:rPr>
              <a:t>ura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investicije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sr-Latn-ME" sz="2400" dirty="0" smtClean="0">
                <a:latin typeface="Cambria" pitchFamily="18" charset="0"/>
              </a:rPr>
              <a:t>SE ’’Hilton’’</a:t>
            </a:r>
            <a:endParaRPr lang="en-US" sz="2400" dirty="0">
              <a:latin typeface="Cambria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18051407367183E-2"/>
          <c:y val="0.20427842027559054"/>
          <c:w val="0.54246182295394896"/>
          <c:h val="0.729571651384563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Strukrura investicije SE ''Hilton''</c:v>
                </c:pt>
              </c:strCache>
            </c:strRef>
          </c:tx>
          <c:explosion val="25"/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0.10606921440854376"/>
                  <c:y val="3.5225147637795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399696805140738E-2"/>
                  <c:y val="-0.21402087434383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7237080278758252E-2"/>
                  <c:y val="-0.13844775262467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1724137931034482E-2"/>
                  <c:y val="2.546751968503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734093583129695E-2"/>
                  <c:y val="-3.5688566272965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6609534799529367E-2"/>
                  <c:y val="7.20780019685039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6"/>
                <c:pt idx="0">
                  <c:v>Fotonaponski moduli</c:v>
                </c:pt>
                <c:pt idx="1">
                  <c:v>Inverteri</c:v>
                </c:pt>
                <c:pt idx="2">
                  <c:v>Podkonstrukcija za montažu opreme</c:v>
                </c:pt>
                <c:pt idx="3">
                  <c:v>Podloge, projektovanje, upravljanje i nadzor projektom</c:v>
                </c:pt>
                <c:pt idx="4">
                  <c:v>Puštanje u rad</c:v>
                </c:pt>
                <c:pt idx="5">
                  <c:v>Neplanirani troškovi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</c:v>
                </c:pt>
                <c:pt idx="1">
                  <c:v>23</c:v>
                </c:pt>
                <c:pt idx="2">
                  <c:v>10</c:v>
                </c:pt>
                <c:pt idx="3">
                  <c:v>21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540806860349353"/>
          <c:y val="0.20226029363517062"/>
          <c:w val="0.34249717168974569"/>
          <c:h val="0.59461470636482938"/>
        </c:manualLayout>
      </c:layout>
      <c:overlay val="0"/>
      <c:txPr>
        <a:bodyPr/>
        <a:lstStyle/>
        <a:p>
          <a:pPr>
            <a:defRPr b="0" i="1" spc="-150">
              <a:solidFill>
                <a:schemeClr val="bg1"/>
              </a:solidFill>
              <a:effectLst/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C3C0-D86E-4AAC-A96D-7A70F770D86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02D5-0E9F-43F1-823B-B0EC300C2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13297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26593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39890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53188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66484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79781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93078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306374" algn="l" defTabSz="8265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02D5-0E9F-43F1-823B-B0EC300C2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4" y="3778935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660" tIns="41329" rIns="82660" bIns="41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7" y="582219"/>
            <a:ext cx="8062911" cy="1102519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7" y="1687711"/>
            <a:ext cx="8062911" cy="1314450"/>
          </a:xfrm>
        </p:spPr>
        <p:txBody>
          <a:bodyPr/>
          <a:lstStyle>
            <a:lvl1pPr marL="0" marR="3306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13297" indent="0" algn="ctr">
              <a:buNone/>
            </a:lvl2pPr>
            <a:lvl3pPr marL="826593" indent="0" algn="ctr">
              <a:buNone/>
            </a:lvl3pPr>
            <a:lvl4pPr marL="1239890" indent="0" algn="ctr">
              <a:buNone/>
            </a:lvl4pPr>
            <a:lvl5pPr marL="1653188" indent="0" algn="ctr">
              <a:buNone/>
            </a:lvl5pPr>
            <a:lvl6pPr marL="2066484" indent="0" algn="ctr">
              <a:buNone/>
            </a:lvl6pPr>
            <a:lvl7pPr marL="2479781" indent="0" algn="ctr">
              <a:buNone/>
            </a:lvl7pPr>
            <a:lvl8pPr marL="2893078" indent="0" algn="ctr">
              <a:buNone/>
            </a:lvl8pPr>
            <a:lvl9pPr marL="330637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1" y="4509495"/>
            <a:ext cx="5791200" cy="273844"/>
          </a:xfrm>
        </p:spPr>
        <p:txBody>
          <a:bodyPr tIns="0" bIns="0" anchor="t"/>
          <a:lstStyle>
            <a:lvl1pPr algn="r">
              <a:defRPr sz="900"/>
            </a:lvl1pPr>
          </a:lstStyle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1" y="4238031"/>
            <a:ext cx="5791200" cy="273844"/>
          </a:xfrm>
        </p:spPr>
        <p:txBody>
          <a:bodyPr tIns="0" bIns="0" anchor="b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2"/>
            <a:ext cx="502920" cy="273844"/>
          </a:xfrm>
        </p:spPr>
        <p:txBody>
          <a:bodyPr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2106"/>
            <a:ext cx="8229601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7" y="4860036"/>
            <a:ext cx="2133600" cy="226314"/>
          </a:xfrm>
        </p:spPr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4860730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6" y="5278"/>
            <a:ext cx="9129931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660" tIns="41329" rIns="82660" bIns="41329" anchor="ctr"/>
          <a:lstStyle/>
          <a:p>
            <a:pPr marL="0" algn="ctr" defTabSz="826593" rtl="0" eaLnBrk="1" latinLnBrk="0" hangingPunct="1"/>
            <a:endParaRPr kumimoji="0" lang="en-US" sz="17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4" y="70340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660" tIns="41329" rIns="82660" bIns="41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3" y="4857751"/>
            <a:ext cx="2133600" cy="228600"/>
          </a:xfrm>
        </p:spPr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7" y="4860730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8" y="607221"/>
            <a:ext cx="502920" cy="225623"/>
          </a:xfrm>
        </p:spPr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7" y="7035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" y="5277"/>
            <a:ext cx="9136967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600"/>
            <a:ext cx="7239000" cy="1021556"/>
          </a:xfrm>
        </p:spPr>
        <p:txBody>
          <a:bodyPr anchor="ctr"/>
          <a:lstStyle>
            <a:lvl1pPr marL="0" algn="l">
              <a:buNone/>
              <a:defRPr sz="33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25152"/>
            <a:ext cx="3886200" cy="1714500"/>
          </a:xfrm>
        </p:spPr>
        <p:txBody>
          <a:bodyPr anchor="t"/>
          <a:lstStyle>
            <a:lvl1pPr marL="49596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30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30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7" y="4860728"/>
            <a:ext cx="2133600" cy="226314"/>
          </a:xfrm>
        </p:spPr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1" y="4860728"/>
            <a:ext cx="4260056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1" y="4860728"/>
            <a:ext cx="502920" cy="226314"/>
          </a:xfrm>
        </p:spPr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9" y="218049"/>
            <a:ext cx="1066800" cy="4615434"/>
          </a:xfrm>
        </p:spPr>
        <p:txBody>
          <a:bodyPr vert="vert270" anchor="b"/>
          <a:lstStyle>
            <a:lvl1pPr marL="0" algn="ctr">
              <a:defRPr sz="30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7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7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29" y="218049"/>
            <a:ext cx="6858000" cy="2263140"/>
          </a:xfrm>
        </p:spPr>
        <p:txBody>
          <a:bodyPr/>
          <a:lstStyle>
            <a:lvl1pPr algn="l">
              <a:defRPr sz="2200"/>
            </a:lvl1pPr>
            <a:lvl2pPr algn="l">
              <a:defRPr sz="1800"/>
            </a:lvl2pPr>
            <a:lvl3pPr algn="l">
              <a:defRPr sz="17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29" y="2570343"/>
            <a:ext cx="6858000" cy="22631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8"/>
            <a:ext cx="2130552" cy="226314"/>
          </a:xfrm>
        </p:spPr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8"/>
            <a:ext cx="4261104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1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7" y="4860728"/>
            <a:ext cx="2133600" cy="226314"/>
          </a:xfrm>
        </p:spPr>
        <p:txBody>
          <a:bodyPr/>
          <a:lstStyle/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4861422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1" y="4860728"/>
            <a:ext cx="502920" cy="226314"/>
          </a:xfrm>
        </p:spPr>
        <p:txBody>
          <a:bodyPr/>
          <a:lstStyle/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275748"/>
            <a:ext cx="914401" cy="4457700"/>
          </a:xfrm>
        </p:spPr>
        <p:txBody>
          <a:bodyPr vert="vert270" anchor="b"/>
          <a:lstStyle>
            <a:lvl1pPr marL="0" marR="16532" algn="r">
              <a:spcBef>
                <a:spcPts val="0"/>
              </a:spcBef>
              <a:buNone/>
              <a:defRPr sz="26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8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buNone/>
              <a:defRPr sz="10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2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800"/>
            </a:lvl1pPr>
          </a:lstStyle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7" y="4917186"/>
            <a:ext cx="502920" cy="226314"/>
          </a:xfrm>
        </p:spPr>
        <p:txBody>
          <a:bodyPr/>
          <a:lstStyle>
            <a:lvl1pPr>
              <a:defRPr sz="800"/>
            </a:lvl1pPr>
          </a:lstStyle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13172"/>
            <a:ext cx="914401" cy="4800600"/>
          </a:xfrm>
        </p:spPr>
        <p:txBody>
          <a:bodyPr vert="vert270" anchor="b"/>
          <a:lstStyle>
            <a:lvl1pPr marL="0" algn="l">
              <a:buNone/>
              <a:defRPr sz="27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8" y="280475"/>
            <a:ext cx="7333489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4400550"/>
            <a:ext cx="7333489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800"/>
            </a:lvl1pPr>
          </a:lstStyle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4" y="4917877"/>
            <a:ext cx="4948071" cy="226314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4" y="4917186"/>
            <a:ext cx="365760" cy="226314"/>
          </a:xfrm>
        </p:spPr>
        <p:txBody>
          <a:bodyPr/>
          <a:lstStyle>
            <a:lvl1pPr algn="ctr">
              <a:defRPr sz="800"/>
            </a:lvl1pPr>
          </a:lstStyle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6" y="10554"/>
            <a:ext cx="9129931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660" tIns="41329" rIns="82660" bIns="41329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" y="5277"/>
            <a:ext cx="9136967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7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1049274"/>
          </a:xfrm>
          <a:prstGeom prst="rect">
            <a:avLst/>
          </a:prstGeom>
        </p:spPr>
        <p:txBody>
          <a:bodyPr vert="horz" lIns="82660" tIns="41329" rIns="82660" bIns="4132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1412106"/>
            <a:ext cx="8229601" cy="3429000"/>
          </a:xfrm>
          <a:prstGeom prst="rect">
            <a:avLst/>
          </a:prstGeom>
        </p:spPr>
        <p:txBody>
          <a:bodyPr vert="horz" lIns="82660" tIns="41329" rIns="82660" bIns="41329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7" y="4860728"/>
            <a:ext cx="2133600" cy="226314"/>
          </a:xfrm>
          <a:prstGeom prst="rect">
            <a:avLst/>
          </a:prstGeom>
        </p:spPr>
        <p:txBody>
          <a:bodyPr vert="horz" lIns="82660" tIns="41329" rIns="82660" bIns="41329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</a:lstStyle>
          <a:p>
            <a:fld id="{37B18711-2FB0-49B4-B542-DDCFAECB4C3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861422"/>
            <a:ext cx="4260056" cy="225623"/>
          </a:xfrm>
          <a:prstGeom prst="rect">
            <a:avLst/>
          </a:prstGeom>
        </p:spPr>
        <p:txBody>
          <a:bodyPr vert="horz" lIns="82660" tIns="41329" rIns="82660" bIns="41329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1" y="4860728"/>
            <a:ext cx="502920" cy="226314"/>
          </a:xfrm>
          <a:prstGeom prst="rect">
            <a:avLst/>
          </a:prstGeom>
        </p:spPr>
        <p:txBody>
          <a:bodyPr vert="horz" lIns="82660" tIns="41329" rIns="82660" bIns="41329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BE262C6-131A-4053-AD29-9A24594C61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38095" algn="l" rtl="0" eaLnBrk="1" latinLnBrk="0" hangingPunct="1">
        <a:spcBef>
          <a:spcPct val="0"/>
        </a:spcBef>
        <a:buNone/>
        <a:defRPr kumimoji="0" sz="38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05031" indent="-34716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3934" indent="-25831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78" indent="-20664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890" indent="-19011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39" indent="-19011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53188" indent="-19011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884634" indent="-19011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66484" indent="-16531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73132" indent="-16531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3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65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53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66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79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93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063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em-mne.com/" TargetMode="External"/><Relationship Id="rId2" Type="http://schemas.openxmlformats.org/officeDocument/2006/relationships/hyperlink" Target="mailto:info@sistem-mn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7" y="1"/>
            <a:ext cx="8062911" cy="168473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mbria" pitchFamily="18" charset="0"/>
              </a:rPr>
              <a:t/>
            </a:r>
            <a:br>
              <a:rPr lang="en-US" dirty="0">
                <a:effectLst/>
                <a:latin typeface="Cambria" pitchFamily="18" charset="0"/>
              </a:rPr>
            </a:b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866731"/>
            <a:ext cx="8915400" cy="2857500"/>
          </a:xfrm>
        </p:spPr>
        <p:txBody>
          <a:bodyPr>
            <a:normAutofit/>
          </a:bodyPr>
          <a:lstStyle/>
          <a:p>
            <a:r>
              <a:rPr lang="x-none" sz="18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Natalija Radonjić, Spec.Sci.EE., Sistem-mne d.o.o.</a:t>
            </a:r>
          </a:p>
          <a:p>
            <a:r>
              <a:rPr lang="x-none" sz="18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Velimirka Perišić, Spec.Sci.EE., Sistem-mne d.o.o.</a:t>
            </a:r>
          </a:p>
          <a:p>
            <a:r>
              <a:rPr lang="x-none" sz="18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Prof.dr Uroš Karadžić, dipl.maš. </a:t>
            </a:r>
            <a:r>
              <a:rPr lang="x-none" sz="18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ing., </a:t>
            </a:r>
            <a:r>
              <a:rPr lang="x-none" sz="18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Mašinski  fakultet Podgorica</a:t>
            </a:r>
          </a:p>
          <a:p>
            <a:r>
              <a:rPr lang="x-none" sz="18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Doc.dr Radoje Vujadinović, dipl.maš.ing., Mašinski fakultet Podgorica</a:t>
            </a:r>
          </a:p>
          <a:p>
            <a:endParaRPr lang="x-none" b="1" dirty="0" smtClean="0"/>
          </a:p>
          <a:p>
            <a:endParaRPr lang="x-none" b="1" dirty="0"/>
          </a:p>
          <a:p>
            <a:endParaRPr lang="x-none" b="1" dirty="0" smtClean="0"/>
          </a:p>
          <a:p>
            <a:endParaRPr lang="x-none" b="1" dirty="0"/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l"/>
            <a:endParaRPr lang="x-none" altLang="x-none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58409"/>
            <a:ext cx="1512889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382000" cy="1560793"/>
          </a:xfrm>
          <a:prstGeom prst="rect">
            <a:avLst/>
          </a:prstGeom>
          <a:noFill/>
        </p:spPr>
        <p:txBody>
          <a:bodyPr wrap="square" lIns="82660" tIns="41329" rIns="82660" bIns="41329" rtlCol="0">
            <a:spAutoFit/>
          </a:bodyPr>
          <a:lstStyle/>
          <a:p>
            <a:pPr algn="r"/>
            <a:r>
              <a:rPr lang="x-none" sz="3200" b="1" dirty="0">
                <a:solidFill>
                  <a:schemeClr val="accent1"/>
                </a:solidFill>
                <a:latin typeface="Cambria" pitchFamily="18" charset="0"/>
              </a:rPr>
              <a:t>ANALIZA ISPLATIVOSTI </a:t>
            </a:r>
            <a:br>
              <a:rPr lang="x-none" sz="3200" b="1" dirty="0">
                <a:solidFill>
                  <a:schemeClr val="accent1"/>
                </a:solidFill>
                <a:latin typeface="Cambria" pitchFamily="18" charset="0"/>
              </a:rPr>
            </a:br>
            <a:r>
              <a:rPr lang="x-none" sz="3200" b="1" dirty="0">
                <a:solidFill>
                  <a:schemeClr val="accent1"/>
                </a:solidFill>
                <a:latin typeface="Cambria" pitchFamily="18" charset="0"/>
              </a:rPr>
              <a:t>ULAGANJA U OBNOVLJIVE </a:t>
            </a:r>
          </a:p>
          <a:p>
            <a:pPr algn="r"/>
            <a:r>
              <a:rPr lang="x-none" sz="3200" b="1" dirty="0">
                <a:solidFill>
                  <a:schemeClr val="accent1"/>
                </a:solidFill>
                <a:latin typeface="Cambria" pitchFamily="18" charset="0"/>
              </a:rPr>
              <a:t>IZVORE ENERGIJE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468206"/>
            <a:ext cx="1798638" cy="3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266"/>
            <a:ext cx="2600325" cy="1762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46" y="4441656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3409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altLang="sl-SI" sz="1800" b="1" i="1" dirty="0">
                <a:latin typeface="Times New Roman" panose="02020603050405020304" pitchFamily="18" charset="0"/>
              </a:rPr>
              <a:t>V Savjetovanje CG KO CIGRE</a:t>
            </a:r>
            <a:r>
              <a:rPr lang="sl-SI" altLang="sl-SI" sz="1800" b="1" dirty="0">
                <a:latin typeface="Times New Roman" panose="02020603050405020304" pitchFamily="18" charset="0"/>
              </a:rPr>
              <a:t/>
            </a:r>
            <a:br>
              <a:rPr lang="sl-SI" altLang="sl-SI" sz="1800" b="1" dirty="0">
                <a:latin typeface="Times New Roman" panose="02020603050405020304" pitchFamily="18" charset="0"/>
              </a:rPr>
            </a:br>
            <a:r>
              <a:rPr lang="sl-SI" altLang="sl-SI" sz="1800" b="1" dirty="0">
                <a:latin typeface="Times New Roman" panose="02020603050405020304" pitchFamily="18" charset="0"/>
              </a:rPr>
              <a:t> Bečići, 9 - 12 maj 2017.</a:t>
            </a:r>
            <a:endParaRPr lang="en-US" altLang="sl-SI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009466"/>
              </p:ext>
            </p:extLst>
          </p:nvPr>
        </p:nvGraphicFramePr>
        <p:xfrm>
          <a:off x="152400" y="13335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847130"/>
          </a:xfrm>
        </p:spPr>
        <p:txBody>
          <a:bodyPr>
            <a:noAutofit/>
          </a:bodyPr>
          <a:lstStyle/>
          <a:p>
            <a:pPr marL="0" marR="33063" lv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5.</a:t>
            </a: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</a:t>
            </a:r>
            <a:r>
              <a:rPr lang="x-none" sz="3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PLANIRANI </a:t>
            </a:r>
            <a:r>
              <a:rPr lang="sr-Latn-M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 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VIJEK </a:t>
            </a:r>
            <a:r>
              <a:rPr lang="x-none" sz="3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TRAJANJA </a:t>
            </a:r>
            <a:r>
              <a:rPr lang="sr-Latn-M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	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OBJEKATA</a:t>
            </a: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endParaRPr lang="en-US" sz="40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754617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Planirani vijek trajanja djelova mHE ''Bistrica'' je 50 godina za građevinske objekte, 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3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0 </a:t>
            </a: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godina za elektromašinsku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opremu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+ 20 uz redovno održavanje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, 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30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godina za hidromehaničku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opremu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+ 20 uz redovno održavanje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 </a:t>
            </a:r>
            <a:endParaRPr lang="sr-Latn-ME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2395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Solarne elektrane imaju 25 godina garantovane performanse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rada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</a:t>
            </a:r>
            <a:endParaRPr lang="sr-Latn-ME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8595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Planirani vijek trajanja elektromašinske opreme za jednu vjetroelektranu je oko 25 godina. </a:t>
            </a:r>
            <a:endParaRPr lang="x-none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466130"/>
          </a:xfrm>
        </p:spPr>
        <p:txBody>
          <a:bodyPr>
            <a:noAutofit/>
          </a:bodyPr>
          <a:lstStyle/>
          <a:p>
            <a:pPr marL="0" marR="33063" lv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4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x-none" sz="4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x-none" sz="2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5.</a:t>
            </a:r>
            <a:r>
              <a:rPr lang="sr-Latn-ME" sz="20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1.</a:t>
            </a:r>
            <a:r>
              <a:rPr lang="sr-Latn-ME" sz="2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sr-Latn-ME" sz="20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Analiza investicija u VE, mHE i SE</a:t>
            </a: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endParaRPr lang="en-US" sz="40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896268"/>
              </p:ext>
            </p:extLst>
          </p:nvPr>
        </p:nvGraphicFramePr>
        <p:xfrm>
          <a:off x="838200" y="895350"/>
          <a:ext cx="72390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/>
                <a:gridCol w="220980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200" b="1" kern="120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Podsticajne cijene za proizvedenu električnu energiju u postrojenjima koja koriste OIE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Vjetroelektane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9,60 [€c/kWh]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Male hidroelektane 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8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snaga na pragu elektrane </a:t>
                      </a:r>
                      <a:r>
                        <a:rPr kumimoji="0" lang="sr-Latn-ME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 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1 MW</a:t>
                      </a:r>
                      <a:endParaRPr kumimoji="0" lang="en-US" sz="12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snaga na pragu elektrane 1 MW 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sr-Latn-ME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 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3 MW</a:t>
                      </a:r>
                      <a:endParaRPr kumimoji="0" lang="en-US" sz="12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snaga na pragu elektrane 3 MW 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sr-Latn-ME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 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5 MW</a:t>
                      </a:r>
                      <a:endParaRPr kumimoji="0" lang="en-US" sz="12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"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snaga na pragu elektrane 5 MW 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sr-Latn-ME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 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8 MW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"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snaga na pragu elektrane 8 MW 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sr-Latn-ME" sz="12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 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≤</a:t>
                      </a:r>
                      <a:r>
                        <a:rPr lang="sr-Latn-ME" sz="1200" baseline="0" dirty="0" smtClean="0">
                          <a:effectLst/>
                          <a:latin typeface="Cambria" pitchFamily="18" charset="0"/>
                        </a:rPr>
                        <a:t> 10 MW</a:t>
                      </a:r>
                      <a:endParaRPr kumimoji="0" lang="en-US" sz="1200" b="1" kern="1200" dirty="0" smtClean="0">
                        <a:solidFill>
                          <a:schemeClr val="lt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10,44 [€c/kWh]</a:t>
                      </a: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10,44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 – 0,70 * </a:t>
                      </a:r>
                      <a:r>
                        <a:rPr kumimoji="0" lang="sr-Latn-ME" sz="1200" b="0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[€c/kWh]</a:t>
                      </a: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8,87 – 0,24 * </a:t>
                      </a:r>
                      <a:r>
                        <a:rPr kumimoji="0" lang="sr-Latn-ME" sz="1200" b="0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[€</a:t>
                      </a:r>
                      <a:r>
                        <a:rPr lang="x-none" sz="1200">
                          <a:effectLst/>
                          <a:latin typeface="Cambria" pitchFamily="18" charset="0"/>
                        </a:rPr>
                        <a:t>c/kWh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]</a:t>
                      </a:r>
                      <a:endParaRPr lang="sr-Latn-ME" sz="1200" dirty="0" smtClean="0">
                        <a:effectLst/>
                        <a:latin typeface="Cambria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8,35 – 0,18 * </a:t>
                      </a:r>
                      <a:r>
                        <a:rPr kumimoji="0" lang="sr-Latn-ME" sz="1200" b="0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sr-Latn-ME" sz="120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  [€c/kWh]</a:t>
                      </a:r>
                      <a:endParaRPr lang="sr-Latn-ME" sz="1200" dirty="0" smtClean="0">
                        <a:effectLst/>
                        <a:latin typeface="Cambria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6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,0</a:t>
                      </a:r>
                      <a:r>
                        <a:rPr lang="sr-Latn-ME" sz="1200" dirty="0" smtClean="0">
                          <a:effectLst/>
                          <a:latin typeface="Cambria" pitchFamily="18" charset="0"/>
                        </a:rPr>
                        <a:t>8</a:t>
                      </a: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 [€c/kWh]</a:t>
                      </a:r>
                      <a:endParaRPr lang="sr-Latn-ME" sz="1200" dirty="0" smtClean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Solarne elektrane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x-none" sz="1200" smtClean="0">
                          <a:effectLst/>
                          <a:latin typeface="Cambria" pitchFamily="18" charset="0"/>
                        </a:rPr>
                        <a:t>na zgradama ili građevinskim konstrukcijama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mbria" pitchFamily="18" charset="0"/>
                        </a:rPr>
                        <a:t>12,00 [€c/kWh]</a:t>
                      </a:r>
                      <a:endParaRPr lang="en-US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75337"/>
              </p:ext>
            </p:extLst>
          </p:nvPr>
        </p:nvGraphicFramePr>
        <p:xfrm>
          <a:off x="533400" y="3333750"/>
          <a:ext cx="8229599" cy="13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99"/>
                <a:gridCol w="914400"/>
                <a:gridCol w="1531907"/>
                <a:gridCol w="1211293"/>
                <a:gridCol w="1143000"/>
                <a:gridCol w="1981200"/>
              </a:tblGrid>
              <a:tr h="26289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200" b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Uporedna analiza investicije u OIE i rok otplate, uključujući kreditno finansiranje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OIE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Snaga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Investicija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Podsticajna cijena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Godišnja proizvodnja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Rok otplate, uključujući i kreditno finansiranje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VE ''Možura''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46 MW</a:t>
                      </a:r>
                      <a:endParaRPr kumimoji="0" lang="en-US" sz="1200" kern="120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87.124.700,00 €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9,60 </a:t>
                      </a:r>
                      <a:r>
                        <a:rPr kumimoji="0" lang="x-none" sz="1200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c€/kW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114,9 GWh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10-11 godina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mHE ''Bistrica''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3.6 MW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6.875.000,00 €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sr-Latn-ME" sz="12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8,04</a:t>
                      </a:r>
                      <a:r>
                        <a:rPr kumimoji="0" lang="sr-Latn-ME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x-none" sz="1200" kern="120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€/kW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11,715 GWh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8-11 godina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SE ''Hilton''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165.6 kW</a:t>
                      </a:r>
                      <a:endParaRPr kumimoji="0" lang="en-US" sz="1200" kern="120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193.600,00 €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12,00 </a:t>
                      </a: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c€/kW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0,214 GWh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x-none" sz="120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 godina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618530"/>
          </a:xfrm>
        </p:spPr>
        <p:txBody>
          <a:bodyPr>
            <a:noAutofit/>
          </a:bodyPr>
          <a:lstStyle/>
          <a:p>
            <a:pPr marL="0" marR="33063" lvl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6.</a:t>
            </a: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UTICAJ NA ŽIVOTNU SREDINU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819150"/>
            <a:ext cx="3630706" cy="4495800"/>
          </a:xfrm>
          <a:prstGeom prst="rect">
            <a:avLst/>
          </a:prstGeom>
        </p:spPr>
        <p:txBody>
          <a:bodyPr vert="horz" lIns="82660" tIns="41329" rIns="82660" bIns="41329" anchor="t">
            <a:normAutofit lnSpcReduction="10000"/>
          </a:bodyPr>
          <a:lstStyle>
            <a:lvl1pPr marL="405031" indent="-34716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934" indent="-25831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178" indent="-20664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9890" indent="-19011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6539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3188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634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6484" indent="-16531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3132" indent="-16531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x-non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Vjetroelektrane najviše uticaja imaju na ptice. Brdo Možura, iako se nalazi u neposrednoj blizini međunarodno značajnog migratornog koridora rijeke Bojane i Skadarskog jezera, ne predstavlja lokaciju od značaja za migratorne ptice.</a:t>
            </a:r>
          </a:p>
          <a:p>
            <a:pPr algn="just">
              <a:buFont typeface="Wingdings" pitchFamily="2" charset="2"/>
              <a:buChar char="q"/>
            </a:pPr>
            <a:r>
              <a:rPr lang="x-non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Male hidroelektrane največi uticaj imaju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na smanjivanju </a:t>
            </a:r>
            <a:r>
              <a:rPr lang="x-non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protoka u dijelu rijeka obuhvaćene sistemom mHE. Ovaj uticaj je prihvatljiv uz obezbjeđenje ekološki prihvatljivog protoka (protok biološkog minimuma) koritom rijeka. To je minimalna količina vode koja se mora pustiti u rječno korito i koja će omogućiti vodotoku da održi zdrave, prirodne ekosisteme i njihovu upotrebljivost</a:t>
            </a:r>
            <a:r>
              <a:rPr lang="x-none" sz="1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 </a:t>
            </a:r>
            <a:endParaRPr lang="x-none" sz="1200" b="1" spc="45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x-none" sz="1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S obzirom na činjenicu da fotonaponski sistemi koriste isključivo čistu energiju sunčeve svjetlosti, njihov uticaj na životnu sredinu u fazi eksploatacije je minimalan i to je jedna od njihovih najvećih </a:t>
            </a: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prednosti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</a:t>
            </a:r>
            <a:endParaRPr lang="x-none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71750"/>
            <a:ext cx="37338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19150"/>
            <a:ext cx="37338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885950"/>
            <a:ext cx="25241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694730"/>
          </a:xfrm>
        </p:spPr>
        <p:txBody>
          <a:bodyPr>
            <a:noAutofit/>
          </a:bodyPr>
          <a:lstStyle/>
          <a:p>
            <a:pPr marL="0" marR="33063" lvl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7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.</a:t>
            </a: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ZAKLJUČAK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4778" y="3943350"/>
            <a:ext cx="8229601" cy="999530"/>
          </a:xfrm>
          <a:prstGeom prst="rect">
            <a:avLst/>
          </a:prstGeom>
        </p:spPr>
        <p:txBody>
          <a:bodyPr vert="horz" lIns="82660" tIns="41329" rIns="82660" bIns="41329" anchor="ctr">
            <a:noAutofit/>
          </a:bodyPr>
          <a:lstStyle>
            <a:lvl1pPr marL="438095" algn="l" rtl="0" eaLnBrk="1" latinLnBrk="0" hangingPunct="1">
              <a:spcBef>
                <a:spcPct val="0"/>
              </a:spcBef>
              <a:buNone/>
              <a:defRPr kumimoji="0" sz="38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33063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40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3150"/>
            <a:ext cx="4298579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79" y="514350"/>
            <a:ext cx="3429000" cy="2424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020739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Greenpeace </a:t>
            </a: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i Evropsko vijeće za obnovljivu energiju (EREC) objavili su 2015. godine izvještaj koji pokazuje da će ukupne potrebe za energijom u Evropi do 2050. godine biti moguće u potpunosti zadovoljiti iz obnovljivih izvora energije. </a:t>
            </a:r>
            <a:endParaRPr lang="en-US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25103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862" indent="0" algn="just">
              <a:buNone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Sve prethodno prikazano u ovom radu ukazuje da je investicija u izgradnju vjetroelektrana, malih hidroelektrana i solarnih elektrana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isplativa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</a:t>
            </a:r>
            <a:endParaRPr lang="x-none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1" cy="4267200"/>
          </a:xfrm>
        </p:spPr>
        <p:txBody>
          <a:bodyPr>
            <a:noAutofit/>
          </a:bodyPr>
          <a:lstStyle/>
          <a:p>
            <a:pPr marL="0" indent="0" algn="ctr"/>
            <a:r>
              <a:rPr lang="x-none" sz="4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HV</a:t>
            </a:r>
            <a:r>
              <a:rPr lang="sr-Latn-ME" sz="40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A</a:t>
            </a:r>
            <a:r>
              <a:rPr lang="x-none" sz="4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LA </a:t>
            </a:r>
            <a:r>
              <a:rPr lang="x-none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NA </a:t>
            </a:r>
            <a:r>
              <a:rPr lang="x-none" sz="40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PAŽNJI</a:t>
            </a:r>
            <a:r>
              <a:rPr lang="x-none" sz="40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!</a:t>
            </a:r>
            <a:r>
              <a:rPr lang="sr-Latn-ME" sz="40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sr-Latn-ME" sz="40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sr-Latn-ME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sr-Latn-ME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x-none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  <a:hlinkClick r:id="rId2"/>
              </a:rPr>
              <a:t>i</a:t>
            </a:r>
            <a:r>
              <a:rPr lang="x-none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  <a:hlinkClick r:id="rId2"/>
              </a:rPr>
              <a:t>nfo</a:t>
            </a: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  <a:hlinkClick r:id="rId2"/>
              </a:rPr>
              <a:t>@sistem-mne.com</a:t>
            </a: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en-US" sz="40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  <a:hlinkClick r:id="rId3"/>
              </a:rPr>
              <a:t>http://www.sistem-mne.com/</a:t>
            </a:r>
            <a:endParaRPr lang="en-US" sz="40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3059" y="1200150"/>
            <a:ext cx="8229601" cy="2667000"/>
          </a:xfrm>
          <a:prstGeom prst="rect">
            <a:avLst/>
          </a:prstGeom>
        </p:spPr>
        <p:txBody>
          <a:bodyPr vert="horz" lIns="82660" tIns="41329" rIns="82660" bIns="41329" anchor="t">
            <a:normAutofit/>
          </a:bodyPr>
          <a:lstStyle>
            <a:lvl1pPr marL="405031" indent="-34716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934" indent="-25831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178" indent="-20664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9890" indent="-19011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6539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3188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634" indent="-190116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6484" indent="-16531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3132" indent="-16531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endParaRPr lang="x-none" sz="15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8919" y="3874994"/>
            <a:ext cx="8229601" cy="999530"/>
          </a:xfrm>
          <a:prstGeom prst="rect">
            <a:avLst/>
          </a:prstGeom>
        </p:spPr>
        <p:txBody>
          <a:bodyPr vert="horz" lIns="82660" tIns="41329" rIns="82660" bIns="41329" anchor="ctr">
            <a:noAutofit/>
          </a:bodyPr>
          <a:lstStyle>
            <a:lvl1pPr marL="438095" algn="l" rtl="0" eaLnBrk="1" latinLnBrk="0" hangingPunct="1">
              <a:spcBef>
                <a:spcPct val="0"/>
              </a:spcBef>
              <a:buNone/>
              <a:defRPr kumimoji="0" sz="38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33063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40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2" descr="logo CG KO CIG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71" y="285750"/>
            <a:ext cx="1512889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72541"/>
            <a:ext cx="1798638" cy="3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744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466130"/>
          </a:xfrm>
        </p:spPr>
        <p:txBody>
          <a:bodyPr>
            <a:noAutofit/>
          </a:bodyPr>
          <a:lstStyle/>
          <a:p>
            <a:pPr marL="0" marR="33063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1.	Uvod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8" y="2447172"/>
            <a:ext cx="3276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94" y="1581150"/>
            <a:ext cx="3552906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52500"/>
            <a:ext cx="358140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17607"/>
            <a:ext cx="269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400" b="1" dirty="0" smtClean="0">
                <a:solidFill>
                  <a:schemeClr val="bg1"/>
                </a:solidFill>
                <a:latin typeface="Cambria" pitchFamily="18" charset="0"/>
              </a:rPr>
              <a:t>mHE ’’Bistrica’’ 3.6 MW</a:t>
            </a:r>
            <a:endParaRPr lang="en-US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6306" y="1200150"/>
            <a:ext cx="269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400" b="1" dirty="0" smtClean="0">
                <a:solidFill>
                  <a:schemeClr val="bg1"/>
                </a:solidFill>
                <a:latin typeface="Cambria" pitchFamily="18" charset="0"/>
              </a:rPr>
              <a:t>VE ’’Možura’’ 46 MW</a:t>
            </a:r>
            <a:endParaRPr lang="en-US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160686"/>
            <a:ext cx="269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400" b="1" dirty="0" smtClean="0">
                <a:solidFill>
                  <a:schemeClr val="bg1"/>
                </a:solidFill>
                <a:latin typeface="Cambria" pitchFamily="18" charset="0"/>
              </a:rPr>
              <a:t>SE ’’Hilton’’ 165.62 </a:t>
            </a:r>
            <a:r>
              <a:rPr lang="sr-Latn-ME" sz="1400" b="1" dirty="0">
                <a:solidFill>
                  <a:schemeClr val="bg1"/>
                </a:solidFill>
                <a:latin typeface="Cambria" pitchFamily="18" charset="0"/>
              </a:rPr>
              <a:t>k</a:t>
            </a:r>
            <a:r>
              <a:rPr lang="sr-Latn-ME" sz="1400" b="1" dirty="0" smtClean="0">
                <a:solidFill>
                  <a:schemeClr val="bg1"/>
                </a:solidFill>
                <a:latin typeface="Cambria" pitchFamily="18" charset="0"/>
              </a:rPr>
              <a:t>W</a:t>
            </a:r>
            <a:endParaRPr lang="en-US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" y="4603368"/>
            <a:ext cx="468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ME" sz="1200" b="1" dirty="0" smtClean="0">
                <a:solidFill>
                  <a:schemeClr val="bg1"/>
                </a:solidFill>
                <a:latin typeface="Cambria" pitchFamily="18" charset="0"/>
              </a:rPr>
              <a:t>Ulaganje u OIE je ključna komponenta održivog razvoja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0620"/>
            <a:ext cx="8229601" cy="542330"/>
          </a:xfrm>
        </p:spPr>
        <p:txBody>
          <a:bodyPr>
            <a:noAutofit/>
          </a:bodyPr>
          <a:lstStyle/>
          <a:p>
            <a:pPr marL="0" marR="33063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2.	Vjetroelektrana 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’’Možura’’  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0680"/>
            <a:ext cx="8382000" cy="38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72368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ME" sz="1200" b="1" dirty="0" smtClean="0">
                <a:solidFill>
                  <a:schemeClr val="bg1"/>
                </a:solidFill>
                <a:latin typeface="Cambria" pitchFamily="18" charset="0"/>
              </a:rPr>
              <a:t>23 vjetroagregata x 2 MW = 46 MW instalisane snage 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52959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767417" cy="33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882848"/>
              </p:ext>
            </p:extLst>
          </p:nvPr>
        </p:nvGraphicFramePr>
        <p:xfrm>
          <a:off x="152400" y="13335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2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1" cy="533400"/>
          </a:xfrm>
        </p:spPr>
        <p:txBody>
          <a:bodyPr>
            <a:noAutofit/>
          </a:bodyPr>
          <a:lstStyle/>
          <a:p>
            <a:pPr marL="0" marR="33063" lvl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3.</a:t>
            </a:r>
            <a:r>
              <a:rPr lang="x-none" sz="3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	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M</a:t>
            </a:r>
            <a:r>
              <a:rPr lang="sr-Latn-M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ala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HE </a:t>
            </a:r>
            <a:r>
              <a:rPr lang="x-none" sz="3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'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'B</a:t>
            </a:r>
            <a:r>
              <a:rPr lang="sr-Latn-M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istrica</a:t>
            </a:r>
            <a:r>
              <a:rPr lang="x-none" sz="3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''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667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ME" sz="1200" b="1" dirty="0" smtClean="0">
                <a:solidFill>
                  <a:schemeClr val="bg1"/>
                </a:solidFill>
                <a:latin typeface="Cambria" pitchFamily="18" charset="0"/>
              </a:rPr>
              <a:t>Bočni vodozahvat na rijeci Bistrici (Majstorovina)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Latn-ME" sz="1200" b="1" dirty="0" smtClean="0">
                <a:solidFill>
                  <a:schemeClr val="bg1"/>
                </a:solidFill>
                <a:latin typeface="Cambria" pitchFamily="18" charset="0"/>
              </a:rPr>
              <a:t>Cjevovod pod pritiskom, dužine 3723 m, bruto pad 104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Latn-ME" sz="1200" b="1" dirty="0" smtClean="0">
                <a:solidFill>
                  <a:schemeClr val="bg1"/>
                </a:solidFill>
                <a:latin typeface="Cambria" pitchFamily="18" charset="0"/>
              </a:rPr>
              <a:t>Mašinska zgrada sa dvije Fransis turbine po 1.8 MW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13081"/>
            <a:ext cx="5867399" cy="3562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5775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scontent-fra3-1.xx.fbcdn.net/t31.0-8/14138625_1511169662242510_3948092259752502197_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335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32697"/>
            <a:ext cx="4191000" cy="31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253382"/>
              </p:ext>
            </p:extLst>
          </p:nvPr>
        </p:nvGraphicFramePr>
        <p:xfrm>
          <a:off x="533400" y="209550"/>
          <a:ext cx="83820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0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1" cy="685800"/>
          </a:xfrm>
        </p:spPr>
        <p:txBody>
          <a:bodyPr>
            <a:noAutofit/>
          </a:bodyPr>
          <a:lstStyle/>
          <a:p>
            <a:pPr marL="0" marR="33063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4.	</a:t>
            </a:r>
            <a:r>
              <a:rPr lang="x-none" sz="3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SE </a:t>
            </a:r>
            <a:r>
              <a:rPr lang="x-none" sz="3200" b="1" spc="4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  <a:ea typeface="+mn-ea"/>
                <a:cs typeface="+mn-cs"/>
              </a:rPr>
              <a:t>''HILTON''</a:t>
            </a:r>
            <a:endParaRPr lang="en-US" sz="3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66750"/>
            <a:ext cx="8229601" cy="4174356"/>
          </a:xfrm>
        </p:spPr>
        <p:txBody>
          <a:bodyPr>
            <a:normAutofit/>
          </a:bodyPr>
          <a:lstStyle/>
          <a:p>
            <a:pPr marL="57862" marR="33063" lvl="1" indent="0" algn="just">
              <a:buSzPct val="80000"/>
              <a:buNone/>
            </a:pP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637 </a:t>
            </a: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jedinica fotonaponskih panela pojedinačne nominalne snage 260 </a:t>
            </a:r>
            <a:r>
              <a:rPr lang="x-none" sz="1200" b="1" spc="45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Wp</a:t>
            </a:r>
            <a:r>
              <a:rPr lang="sr-Latn-ME" sz="1200" b="1" spc="4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=625.62 kW</a:t>
            </a:r>
          </a:p>
          <a:p>
            <a:pPr algn="just"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PV elektrana 1: 283 panela, 3 invertera;</a:t>
            </a:r>
            <a:endParaRPr lang="en-US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pPr marL="405031" marR="33063" lvl="1" indent="-347169" algn="just">
              <a:buSzPct val="80000"/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PV elektrana 2: 156 panela, 2 invertera;</a:t>
            </a:r>
            <a:endParaRPr lang="en-US" sz="1200" b="1" spc="4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pPr marL="405031" marR="33063" lvl="1" indent="-347169" algn="just">
              <a:buSzPct val="80000"/>
              <a:buFont typeface="Wingdings" pitchFamily="2" charset="2"/>
              <a:buChar char="v"/>
            </a:pPr>
            <a:r>
              <a:rPr lang="x-none" sz="1200" b="1" spc="45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PV elektrana 3: 198 panela, 2 invertera.</a:t>
            </a:r>
          </a:p>
          <a:p>
            <a:pPr marL="57862" marR="33063" lvl="1" indent="0" algn="just">
              <a:buSzPct val="80000"/>
              <a:buNone/>
            </a:pPr>
            <a:endParaRPr lang="x-none" sz="1500" b="1" spc="45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5950"/>
            <a:ext cx="8229600" cy="3144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395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535</TotalTime>
  <Words>678</Words>
  <Application>Microsoft Office PowerPoint</Application>
  <PresentationFormat>On-screen Show (16:9)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 </vt:lpstr>
      <vt:lpstr>1. Uvod</vt:lpstr>
      <vt:lpstr>2. Vjetroelektrana ’’Možura’’  </vt:lpstr>
      <vt:lpstr>PowerPoint Presentation</vt:lpstr>
      <vt:lpstr>PowerPoint Presentation</vt:lpstr>
      <vt:lpstr>3. Mala HE ''Bistrica''</vt:lpstr>
      <vt:lpstr>PowerPoint Presentation</vt:lpstr>
      <vt:lpstr>PowerPoint Presentation</vt:lpstr>
      <vt:lpstr>4. SE ''HILTON''</vt:lpstr>
      <vt:lpstr>PowerPoint Presentation</vt:lpstr>
      <vt:lpstr> 5. PLANIRANI   VIJEK TRAJANJA   OBJEKATA </vt:lpstr>
      <vt:lpstr> 5.1. Analiza investicija u VE, mHE i SE </vt:lpstr>
      <vt:lpstr>6. UTICAJ NA ŽIVOTNU SREDINU</vt:lpstr>
      <vt:lpstr>7. ZAKLJUČAK</vt:lpstr>
      <vt:lpstr>HVALA NA PAŽNJI!    info@sistem-mne.com http://www.sistem-mne.com/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ISPLATIVOSTI  ULAGANJA U OBNOVLJIVE IZVORE ENERGIJE</dc:title>
  <dc:creator>User</dc:creator>
  <cp:lastModifiedBy>User</cp:lastModifiedBy>
  <cp:revision>72</cp:revision>
  <dcterms:created xsi:type="dcterms:W3CDTF">2017-04-17T08:21:01Z</dcterms:created>
  <dcterms:modified xsi:type="dcterms:W3CDTF">2017-05-10T13:21:58Z</dcterms:modified>
</cp:coreProperties>
</file>