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85" r:id="rId4"/>
    <p:sldId id="270" r:id="rId5"/>
    <p:sldId id="279" r:id="rId6"/>
    <p:sldId id="281" r:id="rId7"/>
    <p:sldId id="262" r:id="rId8"/>
    <p:sldId id="282" r:id="rId9"/>
    <p:sldId id="283" r:id="rId10"/>
    <p:sldId id="287" r:id="rId11"/>
    <p:sldId id="286" r:id="rId12"/>
  </p:sldIdLst>
  <p:sldSz cx="9144000" cy="6858000" type="screen4x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5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44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94434" autoAdjust="0"/>
  </p:normalViewPr>
  <p:slideViewPr>
    <p:cSldViewPr snapToGrid="0" snapToObjects="1" showGuides="1">
      <p:cViewPr varScale="1">
        <p:scale>
          <a:sx n="70" d="100"/>
          <a:sy n="70" d="100"/>
        </p:scale>
        <p:origin x="1212" y="72"/>
      </p:cViewPr>
      <p:guideLst>
        <p:guide orient="horz" pos="775"/>
        <p:guide orient="horz" pos="2159"/>
        <p:guide pos="4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sz="1800" b="0" i="0" baseline="0">
                <a:effectLst/>
              </a:rPr>
              <a:t>Интервентно ангажовање екипа ван радног времена по месецима</a:t>
            </a:r>
            <a:endParaRPr lang="en-U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284680"/>
        <c:axId val="244285072"/>
      </c:barChart>
      <c:catAx>
        <c:axId val="24428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285072"/>
        <c:crosses val="autoZero"/>
        <c:auto val="1"/>
        <c:lblAlgn val="ctr"/>
        <c:lblOffset val="100"/>
        <c:noMultiLvlLbl val="0"/>
      </c:catAx>
      <c:valAx>
        <c:axId val="2442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2846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F0FCB-7E67-410B-B598-B1D17C6A72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9BD2B63-8C2E-4516-84CE-C2A3021565F1}">
      <dgm:prSet phldrT="[Text]" custT="1"/>
      <dgm:spPr/>
      <dgm:t>
        <a:bodyPr/>
        <a:lstStyle/>
        <a:p>
          <a:r>
            <a:rPr lang="sr-Latn-RS" sz="2400" dirty="0" smtClean="0"/>
            <a:t>Opis Asset Managementa primenjenog u EMS-u</a:t>
          </a:r>
          <a:endParaRPr lang="en-US" sz="2400" dirty="0"/>
        </a:p>
      </dgm:t>
    </dgm:pt>
    <dgm:pt modelId="{0BA11FD0-934A-414C-A25C-80144F54C130}" type="parTrans" cxnId="{D6BAA28E-E7EF-413B-9B28-66D50D850078}">
      <dgm:prSet/>
      <dgm:spPr/>
      <dgm:t>
        <a:bodyPr/>
        <a:lstStyle/>
        <a:p>
          <a:endParaRPr lang="en-US" sz="2400"/>
        </a:p>
      </dgm:t>
    </dgm:pt>
    <dgm:pt modelId="{FB0F1CB2-E0F0-4384-8BBF-426C9B1E7B43}" type="sibTrans" cxnId="{D6BAA28E-E7EF-413B-9B28-66D50D850078}">
      <dgm:prSet/>
      <dgm:spPr/>
      <dgm:t>
        <a:bodyPr/>
        <a:lstStyle/>
        <a:p>
          <a:endParaRPr lang="en-US" sz="2400"/>
        </a:p>
      </dgm:t>
    </dgm:pt>
    <dgm:pt modelId="{2FC98C7F-19C5-4777-A236-BFE269A4B78D}">
      <dgm:prSet phldrT="[Text]" custT="1"/>
      <dgm:spPr/>
      <dgm:t>
        <a:bodyPr/>
        <a:lstStyle/>
        <a:p>
          <a:r>
            <a:rPr lang="sr-Latn-RS" sz="2400" dirty="0" smtClean="0"/>
            <a:t>Projektno orijentisana implementacija softvera</a:t>
          </a:r>
          <a:endParaRPr lang="en-US" sz="2400" dirty="0"/>
        </a:p>
      </dgm:t>
    </dgm:pt>
    <dgm:pt modelId="{9207F9F4-C2E7-4592-B47D-0664517F7682}" type="parTrans" cxnId="{09362C03-CF5E-462E-838F-A4F7689FDFB1}">
      <dgm:prSet/>
      <dgm:spPr/>
      <dgm:t>
        <a:bodyPr/>
        <a:lstStyle/>
        <a:p>
          <a:endParaRPr lang="en-US" sz="2400"/>
        </a:p>
      </dgm:t>
    </dgm:pt>
    <dgm:pt modelId="{5D36CC58-CF31-4619-BD7A-7B8CC09DCB21}" type="sibTrans" cxnId="{09362C03-CF5E-462E-838F-A4F7689FDFB1}">
      <dgm:prSet/>
      <dgm:spPr/>
      <dgm:t>
        <a:bodyPr/>
        <a:lstStyle/>
        <a:p>
          <a:endParaRPr lang="en-US" sz="2400"/>
        </a:p>
      </dgm:t>
    </dgm:pt>
    <dgm:pt modelId="{5533DFD3-26FF-47A7-B0D1-77D4E447D01C}">
      <dgm:prSet phldrT="[Text]" custT="1"/>
      <dgm:spPr/>
      <dgm:t>
        <a:bodyPr/>
        <a:lstStyle/>
        <a:p>
          <a:r>
            <a:rPr lang="sr-Latn-RS" sz="2400" dirty="0" smtClean="0"/>
            <a:t>Tretman dalekovoda u novom okruženju</a:t>
          </a:r>
          <a:endParaRPr lang="en-US" sz="2400" dirty="0"/>
        </a:p>
      </dgm:t>
    </dgm:pt>
    <dgm:pt modelId="{EA05C18A-DF88-4BEE-B45E-AC47B203E0A6}" type="parTrans" cxnId="{B0681362-CDF6-4F1C-A9D8-93EB76715F45}">
      <dgm:prSet/>
      <dgm:spPr/>
      <dgm:t>
        <a:bodyPr/>
        <a:lstStyle/>
        <a:p>
          <a:endParaRPr lang="en-US" sz="2400"/>
        </a:p>
      </dgm:t>
    </dgm:pt>
    <dgm:pt modelId="{9523BAC7-64BB-47F1-BB68-BB807A0227FC}" type="sibTrans" cxnId="{B0681362-CDF6-4F1C-A9D8-93EB76715F45}">
      <dgm:prSet/>
      <dgm:spPr/>
      <dgm:t>
        <a:bodyPr/>
        <a:lstStyle/>
        <a:p>
          <a:endParaRPr lang="en-US" sz="2400"/>
        </a:p>
      </dgm:t>
    </dgm:pt>
    <dgm:pt modelId="{74F28965-C50C-44C3-9D1C-5972CD7F7F09}" type="pres">
      <dgm:prSet presAssocID="{539F0FCB-7E67-410B-B598-B1D17C6A721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38D7476-4589-478F-87D5-98D5AED70CF8}" type="pres">
      <dgm:prSet presAssocID="{539F0FCB-7E67-410B-B598-B1D17C6A721F}" presName="Name1" presStyleCnt="0"/>
      <dgm:spPr/>
    </dgm:pt>
    <dgm:pt modelId="{0A22EE37-4F64-47FF-9450-F08E5231FD86}" type="pres">
      <dgm:prSet presAssocID="{539F0FCB-7E67-410B-B598-B1D17C6A721F}" presName="cycle" presStyleCnt="0"/>
      <dgm:spPr/>
    </dgm:pt>
    <dgm:pt modelId="{7EC58B4E-20EC-4863-81D8-82893A2A2434}" type="pres">
      <dgm:prSet presAssocID="{539F0FCB-7E67-410B-B598-B1D17C6A721F}" presName="srcNode" presStyleLbl="node1" presStyleIdx="0" presStyleCnt="3"/>
      <dgm:spPr/>
    </dgm:pt>
    <dgm:pt modelId="{549536CF-5D27-4933-80FD-0C9E9AFFAEB0}" type="pres">
      <dgm:prSet presAssocID="{539F0FCB-7E67-410B-B598-B1D17C6A721F}" presName="conn" presStyleLbl="parChTrans1D2" presStyleIdx="0" presStyleCnt="1"/>
      <dgm:spPr/>
      <dgm:t>
        <a:bodyPr/>
        <a:lstStyle/>
        <a:p>
          <a:endParaRPr lang="en-US"/>
        </a:p>
      </dgm:t>
    </dgm:pt>
    <dgm:pt modelId="{4964653A-5A57-4D61-A019-D3C93667F589}" type="pres">
      <dgm:prSet presAssocID="{539F0FCB-7E67-410B-B598-B1D17C6A721F}" presName="extraNode" presStyleLbl="node1" presStyleIdx="0" presStyleCnt="3"/>
      <dgm:spPr/>
    </dgm:pt>
    <dgm:pt modelId="{91058D71-37D0-4D04-A13F-D66FC4111C6D}" type="pres">
      <dgm:prSet presAssocID="{539F0FCB-7E67-410B-B598-B1D17C6A721F}" presName="dstNode" presStyleLbl="node1" presStyleIdx="0" presStyleCnt="3"/>
      <dgm:spPr/>
    </dgm:pt>
    <dgm:pt modelId="{319800D2-B054-4BF9-AF74-3A259C6D9262}" type="pres">
      <dgm:prSet presAssocID="{F9BD2B63-8C2E-4516-84CE-C2A3021565F1}" presName="text_1" presStyleLbl="node1" presStyleIdx="0" presStyleCnt="3" custLinFactNeighborX="-275" custLinFactNeighborY="12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59612-F746-4324-AE01-BA1EFA8A9F79}" type="pres">
      <dgm:prSet presAssocID="{F9BD2B63-8C2E-4516-84CE-C2A3021565F1}" presName="accent_1" presStyleCnt="0"/>
      <dgm:spPr/>
    </dgm:pt>
    <dgm:pt modelId="{1689327F-096C-4499-AEF8-65968EBECBE0}" type="pres">
      <dgm:prSet presAssocID="{F9BD2B63-8C2E-4516-84CE-C2A3021565F1}" presName="accentRepeatNode" presStyleLbl="solidFgAcc1" presStyleIdx="0" presStyleCnt="3"/>
      <dgm:spPr/>
    </dgm:pt>
    <dgm:pt modelId="{29F10847-537D-4D9F-B570-E3FAF9D205A6}" type="pres">
      <dgm:prSet presAssocID="{2FC98C7F-19C5-4777-A236-BFE269A4B78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673BE-F3E0-4691-8B2F-DF36164739F4}" type="pres">
      <dgm:prSet presAssocID="{2FC98C7F-19C5-4777-A236-BFE269A4B78D}" presName="accent_2" presStyleCnt="0"/>
      <dgm:spPr/>
    </dgm:pt>
    <dgm:pt modelId="{A102A826-94B1-4DFE-935C-95C33591E625}" type="pres">
      <dgm:prSet presAssocID="{2FC98C7F-19C5-4777-A236-BFE269A4B78D}" presName="accentRepeatNode" presStyleLbl="solidFgAcc1" presStyleIdx="1" presStyleCnt="3"/>
      <dgm:spPr/>
    </dgm:pt>
    <dgm:pt modelId="{B52E41C8-73C4-455E-B328-0749CA04F440}" type="pres">
      <dgm:prSet presAssocID="{5533DFD3-26FF-47A7-B0D1-77D4E447D01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8331A-A805-4B33-8972-C722B5FE1E10}" type="pres">
      <dgm:prSet presAssocID="{5533DFD3-26FF-47A7-B0D1-77D4E447D01C}" presName="accent_3" presStyleCnt="0"/>
      <dgm:spPr/>
    </dgm:pt>
    <dgm:pt modelId="{FDD20264-ED7B-461C-8E24-F3BA1AC772B9}" type="pres">
      <dgm:prSet presAssocID="{5533DFD3-26FF-47A7-B0D1-77D4E447D01C}" presName="accentRepeatNode" presStyleLbl="solidFgAcc1" presStyleIdx="2" presStyleCnt="3"/>
      <dgm:spPr/>
    </dgm:pt>
  </dgm:ptLst>
  <dgm:cxnLst>
    <dgm:cxn modelId="{A07B1C21-1E9B-43A2-9FE9-BBC0C76EC8FA}" type="presOf" srcId="{539F0FCB-7E67-410B-B598-B1D17C6A721F}" destId="{74F28965-C50C-44C3-9D1C-5972CD7F7F09}" srcOrd="0" destOrd="0" presId="urn:microsoft.com/office/officeart/2008/layout/VerticalCurvedList"/>
    <dgm:cxn modelId="{D6BAA28E-E7EF-413B-9B28-66D50D850078}" srcId="{539F0FCB-7E67-410B-B598-B1D17C6A721F}" destId="{F9BD2B63-8C2E-4516-84CE-C2A3021565F1}" srcOrd="0" destOrd="0" parTransId="{0BA11FD0-934A-414C-A25C-80144F54C130}" sibTransId="{FB0F1CB2-E0F0-4384-8BBF-426C9B1E7B43}"/>
    <dgm:cxn modelId="{B0681362-CDF6-4F1C-A9D8-93EB76715F45}" srcId="{539F0FCB-7E67-410B-B598-B1D17C6A721F}" destId="{5533DFD3-26FF-47A7-B0D1-77D4E447D01C}" srcOrd="2" destOrd="0" parTransId="{EA05C18A-DF88-4BEE-B45E-AC47B203E0A6}" sibTransId="{9523BAC7-64BB-47F1-BB68-BB807A0227FC}"/>
    <dgm:cxn modelId="{09362C03-CF5E-462E-838F-A4F7689FDFB1}" srcId="{539F0FCB-7E67-410B-B598-B1D17C6A721F}" destId="{2FC98C7F-19C5-4777-A236-BFE269A4B78D}" srcOrd="1" destOrd="0" parTransId="{9207F9F4-C2E7-4592-B47D-0664517F7682}" sibTransId="{5D36CC58-CF31-4619-BD7A-7B8CC09DCB21}"/>
    <dgm:cxn modelId="{93B4E61D-DBFB-4368-96C6-C67DF2F6600A}" type="presOf" srcId="{5533DFD3-26FF-47A7-B0D1-77D4E447D01C}" destId="{B52E41C8-73C4-455E-B328-0749CA04F440}" srcOrd="0" destOrd="0" presId="urn:microsoft.com/office/officeart/2008/layout/VerticalCurvedList"/>
    <dgm:cxn modelId="{34AE33BA-8D24-4191-9EED-7CDB97DDF2E7}" type="presOf" srcId="{FB0F1CB2-E0F0-4384-8BBF-426C9B1E7B43}" destId="{549536CF-5D27-4933-80FD-0C9E9AFFAEB0}" srcOrd="0" destOrd="0" presId="urn:microsoft.com/office/officeart/2008/layout/VerticalCurvedList"/>
    <dgm:cxn modelId="{38675FAF-0E48-45FB-A2FB-0A5D52155785}" type="presOf" srcId="{F9BD2B63-8C2E-4516-84CE-C2A3021565F1}" destId="{319800D2-B054-4BF9-AF74-3A259C6D9262}" srcOrd="0" destOrd="0" presId="urn:microsoft.com/office/officeart/2008/layout/VerticalCurvedList"/>
    <dgm:cxn modelId="{A75E3AD7-E024-4068-BF96-1302EADF9641}" type="presOf" srcId="{2FC98C7F-19C5-4777-A236-BFE269A4B78D}" destId="{29F10847-537D-4D9F-B570-E3FAF9D205A6}" srcOrd="0" destOrd="0" presId="urn:microsoft.com/office/officeart/2008/layout/VerticalCurvedList"/>
    <dgm:cxn modelId="{5CF6DDF3-2AD9-408E-B1B0-F3AF85A25F49}" type="presParOf" srcId="{74F28965-C50C-44C3-9D1C-5972CD7F7F09}" destId="{638D7476-4589-478F-87D5-98D5AED70CF8}" srcOrd="0" destOrd="0" presId="urn:microsoft.com/office/officeart/2008/layout/VerticalCurvedList"/>
    <dgm:cxn modelId="{12FB366B-C3EC-4ED1-8571-E00087A99E90}" type="presParOf" srcId="{638D7476-4589-478F-87D5-98D5AED70CF8}" destId="{0A22EE37-4F64-47FF-9450-F08E5231FD86}" srcOrd="0" destOrd="0" presId="urn:microsoft.com/office/officeart/2008/layout/VerticalCurvedList"/>
    <dgm:cxn modelId="{BE4C0A32-DC8C-477F-8ADF-9E4B73DBBF8C}" type="presParOf" srcId="{0A22EE37-4F64-47FF-9450-F08E5231FD86}" destId="{7EC58B4E-20EC-4863-81D8-82893A2A2434}" srcOrd="0" destOrd="0" presId="urn:microsoft.com/office/officeart/2008/layout/VerticalCurvedList"/>
    <dgm:cxn modelId="{BD7EB223-5F17-435D-8DF8-5E8002B977C9}" type="presParOf" srcId="{0A22EE37-4F64-47FF-9450-F08E5231FD86}" destId="{549536CF-5D27-4933-80FD-0C9E9AFFAEB0}" srcOrd="1" destOrd="0" presId="urn:microsoft.com/office/officeart/2008/layout/VerticalCurvedList"/>
    <dgm:cxn modelId="{86136F9B-893E-4020-A9D9-71F40DF36FC2}" type="presParOf" srcId="{0A22EE37-4F64-47FF-9450-F08E5231FD86}" destId="{4964653A-5A57-4D61-A019-D3C93667F589}" srcOrd="2" destOrd="0" presId="urn:microsoft.com/office/officeart/2008/layout/VerticalCurvedList"/>
    <dgm:cxn modelId="{F6EE50FF-7783-4A4F-9E64-10FEDDC31F36}" type="presParOf" srcId="{0A22EE37-4F64-47FF-9450-F08E5231FD86}" destId="{91058D71-37D0-4D04-A13F-D66FC4111C6D}" srcOrd="3" destOrd="0" presId="urn:microsoft.com/office/officeart/2008/layout/VerticalCurvedList"/>
    <dgm:cxn modelId="{06D47EE7-2493-4127-B631-5E70C20F01CC}" type="presParOf" srcId="{638D7476-4589-478F-87D5-98D5AED70CF8}" destId="{319800D2-B054-4BF9-AF74-3A259C6D9262}" srcOrd="1" destOrd="0" presId="urn:microsoft.com/office/officeart/2008/layout/VerticalCurvedList"/>
    <dgm:cxn modelId="{AC721C30-57CD-4E63-9FC2-1C55218495E2}" type="presParOf" srcId="{638D7476-4589-478F-87D5-98D5AED70CF8}" destId="{E4759612-F746-4324-AE01-BA1EFA8A9F79}" srcOrd="2" destOrd="0" presId="urn:microsoft.com/office/officeart/2008/layout/VerticalCurvedList"/>
    <dgm:cxn modelId="{C720F2B7-F819-4453-81E8-063838DB58E0}" type="presParOf" srcId="{E4759612-F746-4324-AE01-BA1EFA8A9F79}" destId="{1689327F-096C-4499-AEF8-65968EBECBE0}" srcOrd="0" destOrd="0" presId="urn:microsoft.com/office/officeart/2008/layout/VerticalCurvedList"/>
    <dgm:cxn modelId="{379ED230-7C2F-4AB0-94F6-B7A24B3B6A7D}" type="presParOf" srcId="{638D7476-4589-478F-87D5-98D5AED70CF8}" destId="{29F10847-537D-4D9F-B570-E3FAF9D205A6}" srcOrd="3" destOrd="0" presId="urn:microsoft.com/office/officeart/2008/layout/VerticalCurvedList"/>
    <dgm:cxn modelId="{046BB09E-6BC3-4053-B173-0EA72C1CFC5D}" type="presParOf" srcId="{638D7476-4589-478F-87D5-98D5AED70CF8}" destId="{E9D673BE-F3E0-4691-8B2F-DF36164739F4}" srcOrd="4" destOrd="0" presId="urn:microsoft.com/office/officeart/2008/layout/VerticalCurvedList"/>
    <dgm:cxn modelId="{2CD22FCA-7637-4C5E-8394-D31810098A32}" type="presParOf" srcId="{E9D673BE-F3E0-4691-8B2F-DF36164739F4}" destId="{A102A826-94B1-4DFE-935C-95C33591E625}" srcOrd="0" destOrd="0" presId="urn:microsoft.com/office/officeart/2008/layout/VerticalCurvedList"/>
    <dgm:cxn modelId="{A461F9AD-3692-4263-97EB-79E259E44B60}" type="presParOf" srcId="{638D7476-4589-478F-87D5-98D5AED70CF8}" destId="{B52E41C8-73C4-455E-B328-0749CA04F440}" srcOrd="5" destOrd="0" presId="urn:microsoft.com/office/officeart/2008/layout/VerticalCurvedList"/>
    <dgm:cxn modelId="{601C8BF1-4A32-4F5D-953F-2D7633FB2F7E}" type="presParOf" srcId="{638D7476-4589-478F-87D5-98D5AED70CF8}" destId="{3D98331A-A805-4B33-8972-C722B5FE1E10}" srcOrd="6" destOrd="0" presId="urn:microsoft.com/office/officeart/2008/layout/VerticalCurvedList"/>
    <dgm:cxn modelId="{9CB62697-947E-4935-B4BE-58BFE23DA7F1}" type="presParOf" srcId="{3D98331A-A805-4B33-8972-C722B5FE1E10}" destId="{FDD20264-ED7B-461C-8E24-F3BA1AC772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536CF-5D27-4933-80FD-0C9E9AFFAEB0}">
      <dsp:nvSpPr>
        <dsp:cNvPr id="0" name=""/>
        <dsp:cNvSpPr/>
      </dsp:nvSpPr>
      <dsp:spPr>
        <a:xfrm>
          <a:off x="-4271043" y="-655258"/>
          <a:ext cx="5088768" cy="5088768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800D2-B054-4BF9-AF74-3A259C6D9262}">
      <dsp:nvSpPr>
        <dsp:cNvPr id="0" name=""/>
        <dsp:cNvSpPr/>
      </dsp:nvSpPr>
      <dsp:spPr>
        <a:xfrm>
          <a:off x="509346" y="471178"/>
          <a:ext cx="6014739" cy="7556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9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Opis Asset Managementa primenjenog u EMS-u</a:t>
          </a:r>
          <a:endParaRPr lang="en-US" sz="2400" kern="1200" dirty="0"/>
        </a:p>
      </dsp:txBody>
      <dsp:txXfrm>
        <a:off x="509346" y="471178"/>
        <a:ext cx="6014739" cy="755650"/>
      </dsp:txXfrm>
    </dsp:sp>
    <dsp:sp modelId="{1689327F-096C-4499-AEF8-65968EBECBE0}">
      <dsp:nvSpPr>
        <dsp:cNvPr id="0" name=""/>
        <dsp:cNvSpPr/>
      </dsp:nvSpPr>
      <dsp:spPr>
        <a:xfrm>
          <a:off x="53606" y="283368"/>
          <a:ext cx="944562" cy="944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10847-537D-4D9F-B570-E3FAF9D205A6}">
      <dsp:nvSpPr>
        <dsp:cNvPr id="0" name=""/>
        <dsp:cNvSpPr/>
      </dsp:nvSpPr>
      <dsp:spPr>
        <a:xfrm>
          <a:off x="800566" y="1511300"/>
          <a:ext cx="5740060" cy="7556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9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Projektno orijentisana implementacija softvera</a:t>
          </a:r>
          <a:endParaRPr lang="en-US" sz="2400" kern="1200" dirty="0"/>
        </a:p>
      </dsp:txBody>
      <dsp:txXfrm>
        <a:off x="800566" y="1511300"/>
        <a:ext cx="5740060" cy="755650"/>
      </dsp:txXfrm>
    </dsp:sp>
    <dsp:sp modelId="{A102A826-94B1-4DFE-935C-95C33591E625}">
      <dsp:nvSpPr>
        <dsp:cNvPr id="0" name=""/>
        <dsp:cNvSpPr/>
      </dsp:nvSpPr>
      <dsp:spPr>
        <a:xfrm>
          <a:off x="328285" y="1416843"/>
          <a:ext cx="944562" cy="944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41C8-73C4-455E-B328-0749CA04F440}">
      <dsp:nvSpPr>
        <dsp:cNvPr id="0" name=""/>
        <dsp:cNvSpPr/>
      </dsp:nvSpPr>
      <dsp:spPr>
        <a:xfrm>
          <a:off x="525887" y="2644775"/>
          <a:ext cx="6014739" cy="7556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9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Tretman dalekovoda u novom okruženju</a:t>
          </a:r>
          <a:endParaRPr lang="en-US" sz="2400" kern="1200" dirty="0"/>
        </a:p>
      </dsp:txBody>
      <dsp:txXfrm>
        <a:off x="525887" y="2644775"/>
        <a:ext cx="6014739" cy="755650"/>
      </dsp:txXfrm>
    </dsp:sp>
    <dsp:sp modelId="{FDD20264-ED7B-461C-8E24-F3BA1AC772B9}">
      <dsp:nvSpPr>
        <dsp:cNvPr id="0" name=""/>
        <dsp:cNvSpPr/>
      </dsp:nvSpPr>
      <dsp:spPr>
        <a:xfrm>
          <a:off x="53606" y="2550318"/>
          <a:ext cx="944562" cy="944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742857" cy="435238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7479F-444F-774B-B721-6524ECE38AC8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DD97E-D234-1E4E-A853-1B682919C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339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A098C-99A9-8245-A788-99E65F506367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21CED-B6F4-8C4E-BA64-05EF00760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12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5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9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48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1CED-B6F4-8C4E-BA64-05EF007602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5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9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266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02015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661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00300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5348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5952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8806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283" y="469635"/>
            <a:ext cx="6715434" cy="499916"/>
          </a:xfrm>
        </p:spPr>
        <p:txBody>
          <a:bodyPr>
            <a:noAutofit/>
          </a:bodyPr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283" y="1012642"/>
            <a:ext cx="6715434" cy="2806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4289" y="1756229"/>
            <a:ext cx="6715433" cy="44849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5604273" y="6503989"/>
            <a:ext cx="348853" cy="274637"/>
          </a:xfrm>
        </p:spPr>
        <p:txBody>
          <a:bodyPr/>
          <a:lstStyle>
            <a:lvl1pPr algn="ctr">
              <a:defRPr sz="750" smtClean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B96AEC6-1F53-4699-9D0B-2831059C1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3058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6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8275"/>
            <a:ext cx="5111750" cy="46878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8275"/>
            <a:ext cx="3008313" cy="46878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12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519017" y="3657257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6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6525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103" y="1400258"/>
            <a:ext cx="1755409" cy="20376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60103" y="396133"/>
            <a:ext cx="6589200" cy="1280890"/>
          </a:xfrm>
        </p:spPr>
        <p:txBody>
          <a:bodyPr/>
          <a:lstStyle>
            <a:lvl1pPr>
              <a:defRPr b="0" i="0" kern="1200" baseline="0">
                <a:latin typeface="Myriad Pro"/>
              </a:defRPr>
            </a:lvl1pPr>
          </a:lstStyle>
          <a:p>
            <a:r>
              <a:rPr lang="sr-Latn-CS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660638" y="1407125"/>
            <a:ext cx="1755409" cy="20376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069355" y="1413992"/>
            <a:ext cx="1755409" cy="20376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1260103" y="4090196"/>
            <a:ext cx="1755409" cy="20376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3660638" y="4082897"/>
            <a:ext cx="1755409" cy="20376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6069355" y="4120914"/>
            <a:ext cx="1755409" cy="20376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dirty="0"/>
              <a:t>Click to edit Master text styles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11170" y="3586627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>
            <a:normAutofit/>
          </a:bodyPr>
          <a:lstStyle>
            <a:lvl1pPr algn="l">
              <a:defRPr sz="3200" b="0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4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5467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3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3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6960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C4A6496-C67B-F649-8B0B-8DC410C77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1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1">
                <a:lumMod val="0"/>
                <a:lumOff val="100000"/>
              </a:schemeClr>
            </a:gs>
            <a:gs pos="97000">
              <a:schemeClr val="bg1">
                <a:lumMod val="8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C4A6496-C67B-F649-8B0B-8DC410C77C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700462" y="6348412"/>
            <a:ext cx="17430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1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07" r:id="rId18"/>
    <p:sldLayoutId id="2147483656" r:id="rId19"/>
    <p:sldLayoutId id="2147483658" r:id="rId2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Visio_2003-2010_Drawing1111111111111111111111.vsd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4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UPRAVLJANJE OSNOVNIM SREDSTVIMA SA POSEBNIM OSVRTOM NA DALEKOVODE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405056"/>
          </a:xfrm>
        </p:spPr>
        <p:txBody>
          <a:bodyPr>
            <a:normAutofit lnSpcReduction="10000"/>
          </a:bodyPr>
          <a:lstStyle/>
          <a:p>
            <a:pPr algn="r"/>
            <a:endParaRPr lang="sr-Latn-RS" dirty="0" smtClean="0"/>
          </a:p>
          <a:p>
            <a:pPr algn="r"/>
            <a:r>
              <a:rPr lang="sr-Latn-RS" b="1" dirty="0" smtClean="0"/>
              <a:t>Maja Adamović, Ivan </a:t>
            </a:r>
            <a:r>
              <a:rPr lang="sr-Latn-RS" b="1" dirty="0" smtClean="0"/>
              <a:t>Milićević</a:t>
            </a:r>
          </a:p>
          <a:p>
            <a:pPr algn="r"/>
            <a:r>
              <a:rPr lang="sr-Latn-RS" b="1" dirty="0" smtClean="0"/>
              <a:t>V savetovanje CIGRE CG</a:t>
            </a:r>
            <a:endParaRPr lang="sr-Latn-RS" b="1" dirty="0" smtClean="0"/>
          </a:p>
          <a:p>
            <a:pPr algn="r"/>
            <a:r>
              <a:rPr lang="sr-Latn-RS" b="1" dirty="0" smtClean="0"/>
              <a:t>Bečići, maj 2017.g</a:t>
            </a:r>
            <a:r>
              <a:rPr lang="sr-Latn-R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PITANJA ZA DISKUSIJU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752" y="1555846"/>
            <a:ext cx="7287905" cy="4352746"/>
          </a:xfrm>
        </p:spPr>
        <p:txBody>
          <a:bodyPr/>
          <a:lstStyle/>
          <a:p>
            <a:pPr lvl="0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najvažnije</a:t>
            </a:r>
            <a:r>
              <a:rPr lang="en-US" dirty="0"/>
              <a:t> </a:t>
            </a:r>
            <a:r>
              <a:rPr lang="en-US" dirty="0" err="1"/>
              <a:t>barijere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uspostavljanje</a:t>
            </a:r>
            <a:r>
              <a:rPr lang="en-US" dirty="0"/>
              <a:t> </a:t>
            </a:r>
            <a:r>
              <a:rPr lang="en-US" dirty="0" err="1"/>
              <a:t>predstavljenog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osnovnim</a:t>
            </a:r>
            <a:r>
              <a:rPr lang="en-US" dirty="0"/>
              <a:t> </a:t>
            </a:r>
            <a:r>
              <a:rPr lang="en-US" dirty="0" err="1"/>
              <a:t>sredstvima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identifikovane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realizacije</a:t>
            </a:r>
            <a:r>
              <a:rPr lang="en-US" dirty="0"/>
              <a:t>?</a:t>
            </a:r>
          </a:p>
          <a:p>
            <a:pPr lvl="0"/>
            <a:r>
              <a:rPr lang="en-US" dirty="0"/>
              <a:t>U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mjeri</a:t>
            </a:r>
            <a:r>
              <a:rPr lang="en-US" dirty="0"/>
              <a:t> je </a:t>
            </a:r>
            <a:r>
              <a:rPr lang="en-US" dirty="0" err="1"/>
              <a:t>neophodno</a:t>
            </a:r>
            <a:r>
              <a:rPr lang="en-US" dirty="0"/>
              <a:t> </a:t>
            </a:r>
            <a:r>
              <a:rPr lang="en-US" dirty="0" err="1"/>
              <a:t>podizanje</a:t>
            </a:r>
            <a:r>
              <a:rPr lang="en-US" dirty="0"/>
              <a:t> </a:t>
            </a:r>
            <a:r>
              <a:rPr lang="en-US" dirty="0" err="1"/>
              <a:t>svijesti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stručnih</a:t>
            </a:r>
            <a:r>
              <a:rPr lang="en-US" dirty="0"/>
              <a:t> </a:t>
            </a:r>
            <a:r>
              <a:rPr lang="en-US" dirty="0" err="1"/>
              <a:t>kapaciteta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realizaciju</a:t>
            </a:r>
            <a:r>
              <a:rPr lang="en-US" dirty="0"/>
              <a:t> </a:t>
            </a:r>
            <a:r>
              <a:rPr lang="en-US" dirty="0" err="1"/>
              <a:t>savremenog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osnovnim</a:t>
            </a:r>
            <a:r>
              <a:rPr lang="en-US" dirty="0"/>
              <a:t> </a:t>
            </a:r>
            <a:r>
              <a:rPr lang="en-US" dirty="0" err="1"/>
              <a:t>resursima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Kakva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implementacije</a:t>
            </a:r>
            <a:r>
              <a:rPr lang="en-US" dirty="0"/>
              <a:t>? Da li je </a:t>
            </a:r>
            <a:r>
              <a:rPr lang="en-US" dirty="0" err="1"/>
              <a:t>uspostavljeni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fleksibilan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potencijalna</a:t>
            </a:r>
            <a:r>
              <a:rPr lang="en-US" dirty="0"/>
              <a:t> </a:t>
            </a:r>
            <a:r>
              <a:rPr lang="en-US" dirty="0" err="1"/>
              <a:t>unaprjeđenja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ostvarenih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implementacije</a:t>
            </a:r>
            <a:r>
              <a:rPr lang="en-US" dirty="0"/>
              <a:t>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41" y="3039764"/>
            <a:ext cx="6589200" cy="1280890"/>
          </a:xfrm>
        </p:spPr>
        <p:txBody>
          <a:bodyPr/>
          <a:lstStyle/>
          <a:p>
            <a:r>
              <a:rPr lang="sr-Latn-RS" dirty="0" smtClean="0"/>
              <a:t>HVALA NA PAŽNJI!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59149" y="659830"/>
            <a:ext cx="7276289" cy="621030"/>
          </a:xfrm>
        </p:spPr>
        <p:txBody>
          <a:bodyPr>
            <a:noAutofit/>
          </a:bodyPr>
          <a:lstStyle/>
          <a:p>
            <a:pPr algn="ctr"/>
            <a:r>
              <a:rPr lang="sr-Latn-RS" b="1" dirty="0" smtClean="0"/>
              <a:t>SADRŽAJ</a:t>
            </a:r>
            <a:endParaRPr lang="en-US" b="1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075245"/>
              </p:ext>
            </p:extLst>
          </p:nvPr>
        </p:nvGraphicFramePr>
        <p:xfrm>
          <a:off x="1699908" y="1705583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16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81303" y="1319408"/>
            <a:ext cx="3681014" cy="5475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sr-Latn-RS" b="1" dirty="0" smtClean="0"/>
              <a:t>SAP</a:t>
            </a:r>
            <a:r>
              <a:rPr lang="sr-Latn-RS" dirty="0" smtClean="0"/>
              <a:t> – visoko integrisani sistem iz modula: održavanje, kontrola magacina, ljudski resursi, finansije, računovodstvo</a:t>
            </a:r>
          </a:p>
          <a:p>
            <a:pPr>
              <a:spcBef>
                <a:spcPts val="600"/>
              </a:spcBef>
            </a:pPr>
            <a:r>
              <a:rPr lang="sr-Latn-RS" dirty="0" smtClean="0"/>
              <a:t>Glavne funkcionalnosti modula za održavanje tzv. PM: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r-Latn-RS" dirty="0"/>
              <a:t>Upravljanje TIS bazom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r-Latn-RS" dirty="0"/>
              <a:t>Upravljanje planiranim održavanjem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r-Latn-RS" dirty="0"/>
              <a:t>Upravljanje korektivnim održavanjem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sr-Latn-RS" dirty="0" smtClean="0"/>
          </a:p>
          <a:p>
            <a:pPr>
              <a:spcBef>
                <a:spcPts val="600"/>
              </a:spcBef>
            </a:pPr>
            <a:r>
              <a:rPr lang="sr-Latn-RS" dirty="0" smtClean="0"/>
              <a:t>Glavni nedostatk: negativni </a:t>
            </a:r>
            <a:r>
              <a:rPr lang="sr-Latn-RS" dirty="0"/>
              <a:t>odnos prema korisničkim interfejsima, koji se po pravilu migriraju </a:t>
            </a:r>
          </a:p>
          <a:p>
            <a:pPr>
              <a:spcBef>
                <a:spcPts val="600"/>
              </a:spcBef>
            </a:pPr>
            <a:endParaRPr lang="sr-Latn-RS" dirty="0" smtClean="0"/>
          </a:p>
          <a:p>
            <a:pPr>
              <a:spcBef>
                <a:spcPts val="600"/>
              </a:spcBef>
            </a:pPr>
            <a:endParaRPr lang="sr-Latn-RS" dirty="0" smtClean="0"/>
          </a:p>
          <a:p>
            <a:pPr marL="0" indent="0">
              <a:spcBef>
                <a:spcPts val="600"/>
              </a:spcBef>
              <a:buNone/>
            </a:pPr>
            <a:endParaRPr lang="sr-Latn-RS" dirty="0" smtClean="0"/>
          </a:p>
          <a:p>
            <a:pPr>
              <a:spcBef>
                <a:spcPts val="600"/>
              </a:spcBef>
            </a:pPr>
            <a:endParaRPr lang="sr-Cyrl-R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68793" y="621281"/>
            <a:ext cx="7626319" cy="698128"/>
          </a:xfrm>
        </p:spPr>
        <p:txBody>
          <a:bodyPr>
            <a:normAutofit fontScale="90000"/>
          </a:bodyPr>
          <a:lstStyle/>
          <a:p>
            <a:r>
              <a:rPr lang="sr-Latn-RS" sz="2400" b="1" dirty="0" smtClean="0"/>
              <a:t>PREGLED TRŽIŠTA SLIČNIH SOFTVERA PREMA GARTNERU 2014.</a:t>
            </a:r>
            <a:endParaRPr lang="en-US" sz="2400" b="1" dirty="0"/>
          </a:p>
        </p:txBody>
      </p:sp>
      <p:pic>
        <p:nvPicPr>
          <p:cNvPr id="8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1" y="1319409"/>
            <a:ext cx="4995079" cy="442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81302" y="1319408"/>
            <a:ext cx="2616489" cy="146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sr-Latn-RS" dirty="0" smtClean="0"/>
              <a:t>SAP i IPS Energy</a:t>
            </a:r>
          </a:p>
          <a:p>
            <a:pPr marL="0" indent="0">
              <a:spcBef>
                <a:spcPts val="600"/>
              </a:spcBef>
              <a:buNone/>
            </a:pPr>
            <a:endParaRPr lang="sr-Cyrl-R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68793" y="621281"/>
            <a:ext cx="7626319" cy="698128"/>
          </a:xfrm>
        </p:spPr>
        <p:txBody>
          <a:bodyPr>
            <a:normAutofit/>
          </a:bodyPr>
          <a:lstStyle/>
          <a:p>
            <a:r>
              <a:rPr lang="sr-Latn-RS" sz="2400" b="1" dirty="0" smtClean="0"/>
              <a:t>PRIMENJENO SOFTVERSKO REŠENJE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799226"/>
              </p:ext>
            </p:extLst>
          </p:nvPr>
        </p:nvGraphicFramePr>
        <p:xfrm>
          <a:off x="2538483" y="1319408"/>
          <a:ext cx="6019800" cy="4581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4" imgW="8527162" imgH="8153074" progId="Visio.Drawing.11">
                  <p:embed/>
                </p:oleObj>
              </mc:Choice>
              <mc:Fallback>
                <p:oleObj r:id="rId4" imgW="8527162" imgH="81530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83" y="1319408"/>
                        <a:ext cx="6019800" cy="4581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26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81303" y="1319409"/>
            <a:ext cx="8293957" cy="4944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/>
              <a:t>Ceo projekat sastojao se od 5 faza: </a:t>
            </a:r>
            <a:endParaRPr lang="sr-Latn-R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b="1" dirty="0" smtClean="0"/>
              <a:t>pripremne faze</a:t>
            </a:r>
            <a:r>
              <a:rPr lang="sr-Latn-RS" b="1" dirty="0"/>
              <a:t> </a:t>
            </a:r>
            <a:r>
              <a:rPr lang="sr-Latn-RS" dirty="0" smtClean="0"/>
              <a:t>(odabir </a:t>
            </a:r>
            <a:r>
              <a:rPr lang="sr-Latn-RS" dirty="0"/>
              <a:t>ključnih zaposlenih u projektne timove za upravljanje imovinom, za harmonizaciju i migraciju podataka i za IT </a:t>
            </a:r>
            <a:r>
              <a:rPr lang="sr-Latn-RS" dirty="0" smtClean="0"/>
              <a:t>podršku;povezivanje već implementiranih SAP modula)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b="1" dirty="0" smtClean="0"/>
              <a:t>razvoja </a:t>
            </a:r>
            <a:r>
              <a:rPr lang="sr-Latn-RS" b="1" dirty="0"/>
              <a:t>konceptualnog </a:t>
            </a:r>
            <a:r>
              <a:rPr lang="sr-Latn-RS" b="1" dirty="0" smtClean="0"/>
              <a:t>dizajna</a:t>
            </a:r>
            <a:r>
              <a:rPr lang="sr-Latn-RS" b="1" dirty="0"/>
              <a:t> </a:t>
            </a:r>
            <a:r>
              <a:rPr lang="sr-Latn-RS" dirty="0" smtClean="0"/>
              <a:t>(definicija </a:t>
            </a:r>
            <a:r>
              <a:rPr lang="sr-Latn-RS" dirty="0"/>
              <a:t>organizacione strukture održavanja, skladišnih lokacija i </a:t>
            </a:r>
            <a:r>
              <a:rPr lang="sr-Latn-RS" dirty="0" smtClean="0"/>
              <a:t>korisnika; definicija </a:t>
            </a:r>
            <a:r>
              <a:rPr lang="sr-Latn-RS" dirty="0"/>
              <a:t>matičnih podataka tehničkih objekata odn. funkcijskih lokacija i opreme, tačke merenja, planova održavanja, </a:t>
            </a:r>
            <a:r>
              <a:rPr lang="sr-Latn-RS" dirty="0" smtClean="0"/>
              <a:t>radnih centara </a:t>
            </a:r>
            <a:r>
              <a:rPr lang="sr-Latn-RS" dirty="0"/>
              <a:t>održavanja, liste aktivnosti održavanja, sastavnice opreme, </a:t>
            </a:r>
            <a:r>
              <a:rPr lang="sr-Latn-RS" dirty="0" smtClean="0"/>
              <a:t>kataloga </a:t>
            </a:r>
            <a:r>
              <a:rPr lang="sr-Latn-RS" dirty="0"/>
              <a:t>rezervnih delova </a:t>
            </a:r>
            <a:r>
              <a:rPr lang="sr-Latn-RS" dirty="0" smtClean="0"/>
              <a:t>i sl; definicija </a:t>
            </a:r>
            <a:r>
              <a:rPr lang="sr-Latn-RS" dirty="0"/>
              <a:t>procesa održavanja: korektivno, periodično, prema stanju i prema </a:t>
            </a:r>
            <a:r>
              <a:rPr lang="sr-Latn-RS" dirty="0" smtClean="0"/>
              <a:t>pouzdanosti)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b="1" dirty="0" smtClean="0"/>
              <a:t>faze realizacije</a:t>
            </a:r>
            <a:r>
              <a:rPr lang="sr-Latn-RS" b="1" dirty="0"/>
              <a:t> </a:t>
            </a:r>
            <a:r>
              <a:rPr lang="sr-Latn-RS" dirty="0" smtClean="0"/>
              <a:t>(</a:t>
            </a:r>
            <a:r>
              <a:rPr lang="sr-Latn-RS" dirty="0"/>
              <a:t>i</a:t>
            </a:r>
            <a:r>
              <a:rPr lang="sr-Latn-RS" dirty="0" smtClean="0"/>
              <a:t>mplementacija </a:t>
            </a:r>
            <a:r>
              <a:rPr lang="sr-Latn-RS" dirty="0"/>
              <a:t>poslovnih zahteva, funkcionalno testiranje, obuka ključnih korisnika, testiranje migracije, integracioni testovi, autorizacija </a:t>
            </a:r>
            <a:r>
              <a:rPr lang="sr-Latn-RS" dirty="0" smtClean="0"/>
              <a:t>administracije)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b="1" dirty="0" smtClean="0"/>
              <a:t>faze </a:t>
            </a:r>
            <a:r>
              <a:rPr lang="sr-Latn-RS" b="1" dirty="0"/>
              <a:t>pripreme za </a:t>
            </a:r>
            <a:r>
              <a:rPr lang="sr-Latn-RS" b="1" dirty="0" smtClean="0"/>
              <a:t>produkciju </a:t>
            </a:r>
            <a:r>
              <a:rPr lang="sr-Latn-RS" dirty="0" smtClean="0"/>
              <a:t>(migracija </a:t>
            </a:r>
            <a:r>
              <a:rPr lang="sr-Latn-RS" dirty="0"/>
              <a:t>podataka i obuka krajnjih </a:t>
            </a:r>
            <a:r>
              <a:rPr lang="sr-Latn-RS" dirty="0" smtClean="0"/>
              <a:t>korisnika)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b="1" dirty="0" smtClean="0"/>
              <a:t>Go-live </a:t>
            </a:r>
            <a:r>
              <a:rPr lang="sr-Latn-RS" b="1" dirty="0"/>
              <a:t>faze i podrške</a:t>
            </a:r>
          </a:p>
          <a:p>
            <a:r>
              <a:rPr lang="sr-Latn-RS" dirty="0"/>
              <a:t>Fazni model u skladu sa Project Management Institute metodologijom</a:t>
            </a:r>
          </a:p>
          <a:p>
            <a:r>
              <a:rPr lang="sr-Latn-RS" dirty="0"/>
              <a:t>Svaka faza završava sa tzv. Ključnom tačkom (quality gate-om) – prema metodologiji za kvalitet vođenja projekta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68793" y="621281"/>
            <a:ext cx="7626319" cy="698128"/>
          </a:xfrm>
        </p:spPr>
        <p:txBody>
          <a:bodyPr>
            <a:normAutofit/>
          </a:bodyPr>
          <a:lstStyle/>
          <a:p>
            <a:pPr algn="ctr"/>
            <a:r>
              <a:rPr lang="sr-Latn-RS" sz="2400" b="1" dirty="0" smtClean="0"/>
              <a:t>PROJEKTNO ORIJENTISANA IMPLEMENTACIJA SOFTVERA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043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655" y="752600"/>
            <a:ext cx="7732986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sr-Latn-RS" sz="2400" b="1" dirty="0" smtClean="0"/>
              <a:t>KONCEPT UPRAVLJANJA LINIJSKIM SREDSTVIMA</a:t>
            </a:r>
            <a:endParaRPr lang="sr-Cyrl-RS" sz="2400" b="1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A6496-C67B-F649-8B0B-8DC410C77C2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1228" y="5676982"/>
            <a:ext cx="8522413" cy="61346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599097"/>
              </p:ext>
            </p:extLst>
          </p:nvPr>
        </p:nvGraphicFramePr>
        <p:xfrm>
          <a:off x="721518" y="1283494"/>
          <a:ext cx="7700963" cy="429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205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r>
              <a:rPr lang="sr-Cyrl-RS" dirty="0" smtClean="0"/>
              <a:t>6</a:t>
            </a:r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429966" y="644046"/>
            <a:ext cx="758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sr-Latn-RS" altLang="en-US" sz="2400" b="1" dirty="0" smtClean="0">
                <a:latin typeface="+mj-lt"/>
              </a:rPr>
              <a:t>SAP WORK MANAGEMENT – MOBILNI UREĐAJI</a:t>
            </a:r>
            <a:endParaRPr lang="en-US" altLang="en-US" sz="24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457" y="1566081"/>
            <a:ext cx="2861852" cy="399449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043" y="1553695"/>
            <a:ext cx="4743160" cy="400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8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r>
              <a:rPr lang="sr-Cyrl-RS" dirty="0" smtClean="0"/>
              <a:t>7</a:t>
            </a:r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429966" y="644046"/>
            <a:ext cx="758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sr-Latn-RS" altLang="en-US" sz="2400" b="1" dirty="0" smtClean="0"/>
              <a:t>KRITERIJUMI ZA OCENJIVANJE DALEKOVODA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1302" y="1340649"/>
            <a:ext cx="8962697" cy="214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 3" charset="2"/>
              <a:buChar char=""/>
              <a:tabLst>
                <a:tab pos="685800" algn="l"/>
              </a:tabLst>
            </a:pPr>
            <a:r>
              <a:rPr lang="sr-Latn-RS" dirty="0" smtClean="0">
                <a:latin typeface="+mn-lt"/>
              </a:rPr>
              <a:t>Ocena stanja pojedinačnih elemenata dalekovoda, c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 3" charset="2"/>
              <a:buChar char=""/>
              <a:tabLst>
                <a:tab pos="685800" algn="l"/>
              </a:tabLst>
            </a:pPr>
            <a:r>
              <a:rPr lang="sr-Latn-RS" dirty="0">
                <a:latin typeface="+mn-lt"/>
              </a:rPr>
              <a:t>Ocena uslova sredine u kojoj se nalazi dalekovod (atm.uticaji, vetar, podgrađenost i zemljište)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 3" charset="2"/>
              <a:buChar char=""/>
              <a:tabLst>
                <a:tab pos="685800" algn="l"/>
              </a:tabLst>
            </a:pPr>
            <a:r>
              <a:rPr lang="sr-Latn-RS" dirty="0">
                <a:latin typeface="+mn-lt"/>
              </a:rPr>
              <a:t>Određivanje prioriteta za adaptaciju/rekonstrukciju po CIGRE RCM metodi </a:t>
            </a:r>
            <a:endParaRPr lang="en-US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 3" charset="2"/>
              <a:buChar char=""/>
              <a:tabLst>
                <a:tab pos="685800" algn="l"/>
              </a:tabLst>
            </a:pPr>
            <a:endParaRPr lang="sr-Latn-RS" sz="1600" dirty="0" smtClean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 3" charset="2"/>
              <a:buChar char=""/>
              <a:tabLst>
                <a:tab pos="685800" algn="l"/>
              </a:tabLst>
            </a:pPr>
            <a:endParaRPr lang="sr-Cyrl-RS" sz="1600" dirty="0" smtClean="0">
              <a:latin typeface="+mn-lt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78" y="3052276"/>
            <a:ext cx="315277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0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r>
              <a:rPr lang="sr-Cyrl-RS" dirty="0" smtClean="0"/>
              <a:t>8</a:t>
            </a:r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192414" y="644046"/>
            <a:ext cx="7811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sr-Latn-RS" altLang="en-US" sz="2400" b="1" dirty="0" smtClean="0">
                <a:latin typeface="+mj-lt"/>
              </a:rPr>
              <a:t>CILJEVI</a:t>
            </a:r>
            <a:endParaRPr lang="en-US" altLang="en-US" sz="2400" b="1" dirty="0"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1661" y="1157145"/>
            <a:ext cx="8374667" cy="419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 3" charset="2"/>
              <a:buChar char=""/>
              <a:tabLst>
                <a:tab pos="685800" algn="l"/>
              </a:tabLst>
            </a:pPr>
            <a:r>
              <a:rPr lang="sr-Latn-RS" dirty="0">
                <a:latin typeface="+mn-lt"/>
              </a:rPr>
              <a:t>Ažurna baza tehničkih podataka bogata detaljima</a:t>
            </a:r>
            <a:r>
              <a:rPr lang="sr-Cyrl-RS" dirty="0" smtClean="0">
                <a:latin typeface="+mn-lt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 3" charset="2"/>
              <a:buChar char=""/>
              <a:tabLst>
                <a:tab pos="685800" algn="l"/>
              </a:tabLst>
            </a:pPr>
            <a:r>
              <a:rPr lang="sr-Latn-RS" dirty="0">
                <a:latin typeface="+mn-lt"/>
              </a:rPr>
              <a:t>Kontrola rada ekipa na terenu</a:t>
            </a:r>
            <a:r>
              <a:rPr lang="sr-Cyrl-RS" dirty="0" smtClean="0">
                <a:latin typeface="+mn-lt"/>
              </a:rPr>
              <a:t> </a:t>
            </a:r>
            <a:endParaRPr lang="sr-Cyrl-RS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 3" charset="2"/>
              <a:buChar char=""/>
              <a:tabLst>
                <a:tab pos="685800" algn="l"/>
              </a:tabLst>
            </a:pPr>
            <a:r>
              <a:rPr lang="sr-Latn-RS" dirty="0">
                <a:latin typeface="+mn-lt"/>
              </a:rPr>
              <a:t>Uniforman rad na održavanju po pogonima </a:t>
            </a:r>
            <a:endParaRPr lang="sr-Latn-RS" dirty="0" smtClean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 3" charset="2"/>
              <a:buChar char=""/>
              <a:tabLst>
                <a:tab pos="685800" algn="l"/>
              </a:tabLst>
            </a:pPr>
            <a:r>
              <a:rPr lang="sr-Latn-RS" dirty="0">
                <a:latin typeface="+mn-lt"/>
              </a:rPr>
              <a:t>Praćenje troškova po mestima generisanja </a:t>
            </a:r>
            <a:endParaRPr lang="sr-Latn-RS" dirty="0" smtClean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 3" charset="2"/>
              <a:buChar char=""/>
              <a:tabLst>
                <a:tab pos="685800" algn="l"/>
              </a:tabLst>
            </a:pPr>
            <a:r>
              <a:rPr lang="sr-Latn-RS" dirty="0">
                <a:latin typeface="+mn-lt"/>
              </a:rPr>
              <a:t>Detekcija neuralgičnih tačaka u prenosu sa stanovišta troška a ne samo u planerskim modelima razvoja </a:t>
            </a:r>
            <a:endParaRPr lang="sr-Cyrl-RS" dirty="0" smtClean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 3" charset="2"/>
              <a:buChar char=""/>
              <a:tabLst>
                <a:tab pos="685800" algn="l"/>
              </a:tabLst>
            </a:pPr>
            <a:r>
              <a:rPr lang="sr-Latn-RS" dirty="0">
                <a:latin typeface="+mn-lt"/>
              </a:rPr>
              <a:t>Dinamička raspodela sredstava po </a:t>
            </a:r>
            <a:r>
              <a:rPr lang="sr-Latn-RS" dirty="0" smtClean="0">
                <a:latin typeface="+mn-lt"/>
              </a:rPr>
              <a:t>regionima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 3" charset="2"/>
              <a:buChar char=""/>
              <a:tabLst>
                <a:tab pos="685800" algn="l"/>
              </a:tabLst>
            </a:pPr>
            <a:r>
              <a:rPr lang="sr-Latn-RS" dirty="0">
                <a:latin typeface="+mn-lt"/>
              </a:rPr>
              <a:t>Condition/importance analiza u cilju donošenja </a:t>
            </a:r>
            <a:r>
              <a:rPr lang="sr-Latn-RS" dirty="0" smtClean="0">
                <a:latin typeface="+mn-lt"/>
              </a:rPr>
              <a:t>odluka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 3" charset="2"/>
              <a:buChar char=""/>
              <a:tabLst>
                <a:tab pos="685800" algn="l"/>
              </a:tabLst>
            </a:pPr>
            <a:r>
              <a:rPr lang="sr-Latn-RS" dirty="0">
                <a:latin typeface="+mn-lt"/>
              </a:rPr>
              <a:t>Konstantno praćenje KPI </a:t>
            </a:r>
            <a:r>
              <a:rPr lang="sr-Latn-RS" dirty="0" smtClean="0">
                <a:latin typeface="+mn-lt"/>
              </a:rPr>
              <a:t>sistema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 3" charset="2"/>
              <a:buChar char=""/>
              <a:tabLst>
                <a:tab pos="685800" algn="l"/>
              </a:tabLst>
            </a:pPr>
            <a:r>
              <a:rPr lang="sr-Latn-RS" dirty="0">
                <a:latin typeface="+mn-lt"/>
              </a:rPr>
              <a:t>Kvalitetno izveštavanje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tabLst>
                <a:tab pos="685800" algn="l"/>
              </a:tabLst>
            </a:pPr>
            <a:endParaRPr lang="sr-Cyrl-R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26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Custom 2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766F54"/>
      </a:accent1>
      <a:accent2>
        <a:srgbClr val="766F54"/>
      </a:accent2>
      <a:accent3>
        <a:srgbClr val="766F54"/>
      </a:accent3>
      <a:accent4>
        <a:srgbClr val="E3EACF"/>
      </a:accent4>
      <a:accent5>
        <a:srgbClr val="FF0000"/>
      </a:accent5>
      <a:accent6>
        <a:srgbClr val="E3EACF"/>
      </a:accent6>
      <a:hlink>
        <a:srgbClr val="FF0000"/>
      </a:hlink>
      <a:folHlink>
        <a:srgbClr val="FF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3259</TotalTime>
  <Words>467</Words>
  <Application>Microsoft Office PowerPoint</Application>
  <PresentationFormat>On-screen Show (4:3)</PresentationFormat>
  <Paragraphs>67</Paragraphs>
  <Slides>11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Myriad Pro</vt:lpstr>
      <vt:lpstr>Open Sans Light</vt:lpstr>
      <vt:lpstr>Wingdings 3</vt:lpstr>
      <vt:lpstr>Wisp</vt:lpstr>
      <vt:lpstr>Visio.Drawing.11</vt:lpstr>
      <vt:lpstr>UPRAVLJANJE OSNOVNIM SREDSTVIMA SA POSEBNIM OSVRTOM NA DALEKOVODE</vt:lpstr>
      <vt:lpstr>SADRŽAJ</vt:lpstr>
      <vt:lpstr>PREGLED TRŽIŠTA SLIČNIH SOFTVERA PREMA GARTNERU 2014.</vt:lpstr>
      <vt:lpstr>PRIMENJENO SOFTVERSKO REŠENJE</vt:lpstr>
      <vt:lpstr>PROJEKTNO ORIJENTISANA IMPLEMENTACIJA SOFTVERA</vt:lpstr>
      <vt:lpstr>KONCEPT UPRAVLJANJA LINIJSKIM SREDSTVIMA</vt:lpstr>
      <vt:lpstr>PowerPoint Presentation</vt:lpstr>
      <vt:lpstr>PowerPoint Presentation</vt:lpstr>
      <vt:lpstr>PowerPoint Presentation</vt:lpstr>
      <vt:lpstr>PITANJA ZA DISKUSIJU</vt:lpstr>
      <vt:lpstr>HVALA NA PAŽNJI!</vt:lpstr>
    </vt:vector>
  </TitlesOfParts>
  <Company>Beograd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 Andrejic</dc:creator>
  <cp:lastModifiedBy>Maja Adamovic</cp:lastModifiedBy>
  <cp:revision>361</cp:revision>
  <cp:lastPrinted>2016-06-10T11:54:14Z</cp:lastPrinted>
  <dcterms:created xsi:type="dcterms:W3CDTF">2014-07-01T09:43:29Z</dcterms:created>
  <dcterms:modified xsi:type="dcterms:W3CDTF">2017-05-11T06:39:55Z</dcterms:modified>
</cp:coreProperties>
</file>