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C7A-FCDE-4A78-A18B-EBE0349074B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08A2-DE73-4600-8A25-ECEC69CD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5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C7A-FCDE-4A78-A18B-EBE0349074B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08A2-DE73-4600-8A25-ECEC69CD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C7A-FCDE-4A78-A18B-EBE0349074B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08A2-DE73-4600-8A25-ECEC69CD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4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C7A-FCDE-4A78-A18B-EBE0349074B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08A2-DE73-4600-8A25-ECEC69CD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7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C7A-FCDE-4A78-A18B-EBE0349074B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08A2-DE73-4600-8A25-ECEC69CD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C7A-FCDE-4A78-A18B-EBE0349074B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08A2-DE73-4600-8A25-ECEC69CD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C7A-FCDE-4A78-A18B-EBE0349074B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08A2-DE73-4600-8A25-ECEC69CD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C7A-FCDE-4A78-A18B-EBE0349074B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08A2-DE73-4600-8A25-ECEC69CD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0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C7A-FCDE-4A78-A18B-EBE0349074B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08A2-DE73-4600-8A25-ECEC69CD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4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C7A-FCDE-4A78-A18B-EBE0349074B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08A2-DE73-4600-8A25-ECEC69CD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3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0C7A-FCDE-4A78-A18B-EBE0349074B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E08A2-DE73-4600-8A25-ECEC69CD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6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A0C7A-FCDE-4A78-A18B-EBE0349074BB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E08A2-DE73-4600-8A25-ECEC69CD9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5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748228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Iskustva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ispitivanju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gasom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izolovanih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postrojenja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941" y="4156077"/>
            <a:ext cx="9144000" cy="2452688"/>
          </a:xfrm>
        </p:spPr>
        <p:txBody>
          <a:bodyPr>
            <a:normAutofit/>
          </a:bodyPr>
          <a:lstStyle/>
          <a:p>
            <a:pPr algn="l"/>
            <a:endParaRPr lang="sr-Latn-RS" dirty="0" smtClean="0"/>
          </a:p>
          <a:p>
            <a:pPr algn="l"/>
            <a:endParaRPr lang="en-US" dirty="0" smtClean="0"/>
          </a:p>
          <a:p>
            <a:pPr algn="l"/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Aleksa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Kne</a:t>
            </a:r>
            <a:r>
              <a:rPr 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žević- CGES AD Podgorica</a:t>
            </a:r>
          </a:p>
          <a:p>
            <a:pPr algn="l"/>
            <a:r>
              <a:rPr 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Čedomir Ponoćko- GOPA-INTEC Beograd</a:t>
            </a:r>
          </a:p>
          <a:p>
            <a:pPr algn="l"/>
            <a:r>
              <a:rPr lang="sr-Latn-R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Predrag Mijajlović- CGES AD Podgorica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7883" y="36671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08" y="1130954"/>
            <a:ext cx="2381583" cy="150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9" y="566017"/>
            <a:ext cx="3319219" cy="1112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655" y="836542"/>
            <a:ext cx="3064455" cy="9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Ispitivanje pred puštanje u pogon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720"/>
            <a:ext cx="10515600" cy="54522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2400" dirty="0" smtClean="0"/>
              <a:t>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Dielektrična ispitivanja: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rovjera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korektnog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funkcionisanja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dielektričnog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integriteta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ugrađene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najvažnija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ispitivanja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terenu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ispitivanje udarnim naponom (relacije):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spitivanje dovedenim naponom (relacije):</a:t>
            </a:r>
          </a:p>
          <a:p>
            <a:pPr marL="457200" lvl="1" indent="0">
              <a:buNone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ondicioni naponi: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720518"/>
              </p:ext>
            </p:extLst>
          </p:nvPr>
        </p:nvGraphicFramePr>
        <p:xfrm>
          <a:off x="3125969" y="2820170"/>
          <a:ext cx="5940057" cy="423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3340100" imgH="241300" progId="Equation.3">
                  <p:embed/>
                </p:oleObj>
              </mc:Choice>
              <mc:Fallback>
                <p:oleObj name="Equation" r:id="rId3" imgW="33401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69" y="2820170"/>
                        <a:ext cx="5940057" cy="423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38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70" y="3218177"/>
            <a:ext cx="5940056" cy="39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68" y="4174596"/>
            <a:ext cx="5940057" cy="39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67" y="4600469"/>
            <a:ext cx="5940057" cy="41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67" y="5414735"/>
            <a:ext cx="5745074" cy="6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67" y="6153032"/>
            <a:ext cx="5745074" cy="70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2028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Ispitivanja pred puštanje u pogon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543"/>
            <a:ext cx="10515600" cy="5455457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sr-Latn-RS" dirty="0" smtClean="0"/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rezonantni test sistem, WRV 3/680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8" y="1839035"/>
            <a:ext cx="6869372" cy="335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9036"/>
            <a:ext cx="5773002" cy="33505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3" y="5337907"/>
            <a:ext cx="1405058" cy="70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3" y="6226978"/>
            <a:ext cx="2210938" cy="41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9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97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7333"/>
            <a:ext cx="12192000" cy="34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45822"/>
          </a:xfrm>
        </p:spPr>
      </p:pic>
    </p:spTree>
    <p:extLst>
      <p:ext uri="{BB962C8B-B14F-4D97-AF65-F5344CB8AC3E}">
        <p14:creationId xmlns:p14="http://schemas.microsoft.com/office/powerpoint/2010/main" val="31807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5070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Ispitivanja pred puštanje u pogon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958"/>
            <a:ext cx="10515600" cy="538404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ispitivanje parcijalnih pražnjenja: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vrši se nakon ispitivanja dovedenim naponom;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kalibracija senzora se vrši prije ispitivanja dovedenim naponom;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 u toku VN ispitivanja nisu relevantna!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akustični uređaji: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problematična kalibracija;</a:t>
            </a:r>
          </a:p>
          <a:p>
            <a:pPr marL="1371600" lvl="2" indent="-457200">
              <a:buFont typeface="+mj-lt"/>
              <a:buAutoNum type="arabicPeriod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potrebno je veliko iskustvo ispitivača.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UHF metoda (100MHz-2GHz).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riterijum: pražnjenje manje od 5pC ili ekvivalent 5pC.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pražnjenja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čije je čelo manje od 100 ps izazivaju frekvencije &gt;2 GHz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odskočne čestice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&gt;1MHz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ignal predpražnjenja oko 100 kHz.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oklop- ne slabi signal!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prirubnica- jednim prolaskom, signal slabi za 8dB.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zaptivenost- 5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 poslije punjenja gasa provjerava se sadržaj vlage u gasu i utvrđuje da li je ovlaženost u skladu sa normama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EMC- prije puštanja u pogon, na mjestu izgradnje. Najveći dozvoljeni indukovani naponi (peak voltage) pri manipulacijama su 1.6 kV i 0.8 kV, za EMC normalnu klasu, odnosno za EMC redukovanu klasu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Ispitivanja u toku eksploatacije i održavanja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2000" dirty="0" smtClean="0"/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uporedna, periodična i nedestruktivna ispitivanja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kontrola rastavljača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provjera </a:t>
            </a:r>
            <a:r>
              <a:rPr lang="sr-Latn-R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blokadnog </a:t>
            </a:r>
            <a:r>
              <a:rPr lang="sr-Latn-R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relativni nivo curenja (1-3%/god)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radni vijek zaptivnog sistema: 20-30 god.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kontrola releja (naročito releja nadpritiska)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Zaključak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9934"/>
            <a:ext cx="10515600" cy="58480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Investitor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prisustvuje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tipskim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ispitivanjima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ogled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grijanja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ogled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kratkog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spoja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glavnog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strujnog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kruga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karakterističnog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polja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110 kV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kV,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faze 400 kV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Prisustvo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investitora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rutinskim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ispitivanjima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obavezno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200" dirty="0"/>
              <a:t>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Prisustvo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investitora ispitivanju klase tačnosti svih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 i NTR400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kV, 110 kV i 35 kV, koji su sastavni dio mjernih grupa za mjerenje snage i energije, je </a:t>
            </a:r>
            <a:r>
              <a:rPr lang="sr-Latn-R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obavezno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Pošto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ispitivanje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uvećanu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sigurnost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predviđene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ugovorom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da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korisnik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obavezno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prisustvuje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nekima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fabrici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proizvođača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nezavisnoj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laboratoriji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R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arcijalna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pražnjenja na postrojenjima 400 kV, 110 kV i 35 kV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1" indent="-457200">
              <a:buFont typeface="+mj-lt"/>
              <a:buAutoNum type="arabicPeriod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ielektrična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ispitivanja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sekundarne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opreme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spitivanje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opreme sopstvene potrošnje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Ispitivanje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transformatorskoj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stanici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puštanje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provjera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integriteta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ugrađene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opreme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r-Latn-R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obavezno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r-Latn-R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spitivanje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dovedenim naponom svih polja 400 kV i 110 kV, sa ispitivanjem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PP;</a:t>
            </a:r>
          </a:p>
          <a:p>
            <a:pPr marL="800100" lvl="1" indent="-342900">
              <a:buFont typeface="+mj-lt"/>
              <a:buAutoNum type="arabicPeriod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spitivanje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dovedenim naponom opreme 35 kV i sekundarne opreme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unkcionalno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ispitivanje sve opreme 400 kV, 110 kV i 35 kV.</a:t>
            </a:r>
            <a:endParaRPr lang="sr-Latn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8454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9933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  <a:endParaRPr lang="en-US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/>
              <a:t>TS Lastva 400/110/35 kV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8"/>
            <a:ext cx="6032311" cy="47101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1" y="1690688"/>
            <a:ext cx="6159690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PITANJA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Mjerenje</a:t>
            </a:r>
            <a:r>
              <a:rPr lang="en-US" dirty="0" smtClean="0"/>
              <a:t> </a:t>
            </a:r>
            <a:r>
              <a:rPr lang="en-US" dirty="0" err="1" smtClean="0"/>
              <a:t>otpornosti</a:t>
            </a:r>
            <a:r>
              <a:rPr lang="en-US" dirty="0" smtClean="0"/>
              <a:t> </a:t>
            </a:r>
            <a:r>
              <a:rPr lang="en-US" dirty="0" err="1" smtClean="0"/>
              <a:t>glavnog</a:t>
            </a:r>
            <a:r>
              <a:rPr lang="en-US" dirty="0" smtClean="0"/>
              <a:t> </a:t>
            </a:r>
            <a:r>
              <a:rPr lang="en-US" dirty="0" err="1" smtClean="0"/>
              <a:t>strujnog</a:t>
            </a:r>
            <a:r>
              <a:rPr lang="en-US" dirty="0" smtClean="0"/>
              <a:t> </a:t>
            </a:r>
            <a:r>
              <a:rPr lang="en-US" dirty="0" err="1" smtClean="0"/>
              <a:t>kruga</a:t>
            </a:r>
            <a:r>
              <a:rPr lang="en-US" dirty="0" smtClean="0"/>
              <a:t> se </a:t>
            </a:r>
            <a:r>
              <a:rPr lang="en-US" dirty="0" err="1" smtClean="0"/>
              <a:t>vr</a:t>
            </a:r>
            <a:r>
              <a:rPr lang="sr-Latn-ME" dirty="0" smtClean="0"/>
              <a:t>ši jednosmjernom strujom većom od 50A. Zašto? Objasniti.</a:t>
            </a:r>
          </a:p>
          <a:p>
            <a:r>
              <a:rPr lang="sr-Latn-ME" dirty="0" smtClean="0"/>
              <a:t>Najopasniji slučajevi indukovanih napona se javljaju kad je uključen mali dio transformatorske stanice, a najopasnije disturbacije se javljaju kod manipulacija rastavljačima. Zašto? Objasniti.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027906"/>
            <a:ext cx="6096000" cy="5247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7906"/>
            <a:ext cx="6141493" cy="52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Vrste ispitivanja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 </a:t>
            </a:r>
            <a:r>
              <a:rPr lang="sr-Latn-RS" dirty="0" smtClean="0"/>
              <a:t>tipska ispitivanja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 </a:t>
            </a:r>
            <a:r>
              <a:rPr lang="sr-Latn-RS" dirty="0" smtClean="0"/>
              <a:t>rutinska ispitivanja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 </a:t>
            </a:r>
            <a:r>
              <a:rPr lang="sr-Latn-RS" dirty="0" smtClean="0"/>
              <a:t>specijalna ispitivanja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 </a:t>
            </a:r>
            <a:r>
              <a:rPr lang="sr-Latn-RS" dirty="0" smtClean="0"/>
              <a:t>ispitivanja pred puštanje u pogon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dirty="0"/>
              <a:t> </a:t>
            </a:r>
            <a:r>
              <a:rPr lang="sr-Latn-RS" dirty="0" smtClean="0"/>
              <a:t>ispitivanja u toku eksploatacije i održavanja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85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Tipska ispitivanja (prva grupa)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9526"/>
                <a:ext cx="10515600" cy="519415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sr-Latn-RS" sz="2600" dirty="0" smtClean="0"/>
                  <a:t>dielektrična ispitivanja glavnih, pomoćnih i upravljačkih krugova 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sr-Latn-RS" sz="2200" dirty="0" smtClean="0"/>
                  <a:t> </a:t>
                </a:r>
                <a:r>
                  <a:rPr lang="sr-Latn-RS" dirty="0"/>
                  <a:t>I</a:t>
                </a:r>
                <a:r>
                  <a:rPr lang="sr-Latn-RS" dirty="0" smtClean="0"/>
                  <a:t>spitivanje dovedenim naponom 50 Hz, 1 min: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sr-Latn-RS" dirty="0" smtClean="0"/>
                  <a:t>kriterijum za PP je 5pC ( za induktivne NTR- 10pC)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sr-Latn-RS" dirty="0" smtClean="0"/>
                  <a:t>sekundarna kola se ispituju sa U=2kV AC (alternativno 1kV).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sr-Latn-RS" dirty="0"/>
                  <a:t>I</a:t>
                </a:r>
                <a:r>
                  <a:rPr lang="sr-Latn-RS" dirty="0" smtClean="0"/>
                  <a:t>spitivanje udarnim naponom: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sr-Latn-RS" dirty="0" smtClean="0"/>
                  <a:t>procedura B:  ≤2/15 (±)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sr-Latn-RS" dirty="0" smtClean="0"/>
                  <a:t>Procedura C:  0/3 (±) pa 0/9 (±)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sr-Latn-RS" dirty="0" smtClean="0"/>
                  <a:t>Ispitivanje sekundarnih kola: U=5kV ili U=2.5kV AC.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sr-Latn-RS" dirty="0" smtClean="0"/>
                  <a:t>Ispitivanje sklopnim naponom: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sr-Latn-RS" dirty="0" smtClean="0"/>
                  <a:t>za 400kV i 110kV: talas 250/2500</a:t>
                </a:r>
                <a:r>
                  <a:rPr lang="el-GR" dirty="0" smtClean="0"/>
                  <a:t>μ</a:t>
                </a:r>
                <a:r>
                  <a:rPr lang="sr-Latn-RS" dirty="0" smtClean="0"/>
                  <a:t>s, amplitude 1.55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endParaRPr lang="sr-Latn-R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sr-Latn-RS" dirty="0" smtClean="0"/>
                  <a:t>Radio interferencija: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sr-Latn-RS" dirty="0" smtClean="0"/>
                  <a:t>Kriterijum: U≤2500</a:t>
                </a:r>
                <a:r>
                  <a:rPr lang="el-GR" dirty="0" smtClean="0"/>
                  <a:t>μ</a:t>
                </a:r>
                <a:r>
                  <a:rPr lang="sr-Latn-RS" dirty="0" smtClean="0"/>
                  <a:t>V za 1.1Ur/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sr-Latn-RS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sr-Latn-RS" sz="22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sr-Latn-RS" sz="2200" dirty="0" smtClean="0"/>
              </a:p>
              <a:p>
                <a:pPr marL="914400" lvl="1" indent="-457200">
                  <a:buFont typeface="+mj-lt"/>
                  <a:buAutoNum type="arabicPeriod"/>
                </a:pPr>
                <a:endParaRPr lang="sr-Latn-RS" sz="2200" dirty="0" smtClean="0"/>
              </a:p>
              <a:p>
                <a:pPr marL="914400" lvl="1" indent="-457200">
                  <a:buFont typeface="+mj-lt"/>
                  <a:buAutoNum type="arabicPeriod"/>
                </a:pPr>
                <a:endParaRPr lang="sr-Latn-RS" sz="2200" dirty="0" smtClean="0"/>
              </a:p>
              <a:p>
                <a:pPr marL="914400" lvl="1" indent="-457200">
                  <a:buFont typeface="+mj-lt"/>
                  <a:buAutoNum type="arabicPeriod"/>
                </a:pPr>
                <a:endParaRPr lang="sr-Latn-RS" sz="2200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sr-Latn-RS" sz="2200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sr-Latn-RS" sz="1600" dirty="0" smtClean="0"/>
              </a:p>
              <a:p>
                <a:pPr marL="1714500" lvl="3" indent="-342900">
                  <a:buFont typeface="+mj-lt"/>
                  <a:buAutoNum type="arabicPeriod"/>
                </a:pPr>
                <a:endParaRPr lang="sr-Latn-RS" dirty="0" smtClean="0"/>
              </a:p>
              <a:p>
                <a:pPr marL="0" indent="0">
                  <a:buNone/>
                </a:pPr>
                <a:endParaRPr lang="sr-Latn-RS" sz="18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9526"/>
                <a:ext cx="10515600" cy="5194153"/>
              </a:xfrm>
              <a:blipFill rotWithShape="0">
                <a:blip r:embed="rId2"/>
                <a:stretch>
                  <a:fillRect l="-92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9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Tipska ispitivanja ( druga grupa)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958"/>
            <a:ext cx="10515600" cy="513155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RS" sz="2400" dirty="0" smtClean="0"/>
              <a:t>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Mjerenje otpornosti glavnog strujnog kruga: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 50A DC.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kriterijum: R ≤ 1.2Ru.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Mjerenje prelaznih otpornosti pomoćnih kontakata: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U= 6V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DC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kriterijum: &lt;50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klasa 1 i 2) i  &lt;1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(klasa 3).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Ogled grijanja: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napon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50Hz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trujanje vazduha manje od 0.5m/s;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razlika između 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kontakata i temperature na 1 m udaljenosti od kontakata ne smije biti veća od 5 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alkoholni termometri;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 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ambijenta se mjeri sa najmanje tri termometra, udaljenih 1 m od postrojenja, zaronjenih u boce sa trafo 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uljem;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ambijenta 10ºC ≤ θa ≤ </a:t>
            </a:r>
            <a:r>
              <a:rPr lang="it-I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40ºC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kriterijum: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Δθ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65 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</a:t>
            </a:r>
            <a:endParaRPr lang="sr-Latn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/>
              <a:t>Tipska ispitivanja (treća grupa)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buFont typeface="Wingdings" panose="05000000000000000000" pitchFamily="2" charset="2"/>
                  <a:buChar char="Ø"/>
                </a:pPr>
                <a:r>
                  <a:rPr lang="sr-Latn-RS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Kratkovremena struja kratkog spoja (</a:t>
                </a:r>
                <a:r>
                  <a:rPr lang="sr-Latn-RS" sz="2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arching test</a:t>
                </a:r>
                <a:r>
                  <a:rPr lang="sr-Latn-RS" sz="22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RS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sva kola (osim naponskih) se kratko spajaju;</a:t>
                </a:r>
                <a:endParaRPr lang="en-US" sz="1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ME" sz="1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eliki</a:t>
                </a:r>
                <a:r>
                  <a:rPr lang="en-US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pritisak</a:t>
                </a:r>
                <a:r>
                  <a:rPr lang="en-US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lokalne</a:t>
                </a:r>
                <a:r>
                  <a:rPr lang="en-US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temperature</a:t>
                </a:r>
                <a:r>
                  <a:rPr lang="sr-Latn-ME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sr-Latn-RS" sz="18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RS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ispitivanje </a:t>
                </a:r>
                <a:r>
                  <a:rPr lang="sr-Latn-R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sekundarne opreme se vrši naizmjeničnom strujom sa toplotnim </a:t>
                </a:r>
                <a:r>
                  <a:rPr lang="sr-Latn-RS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impulsom: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Latn-R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sr-Latn-R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r-Latn-RS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sr-Latn-R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R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r-Latn-R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sr-Latn-R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sr-Latn-R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sr-Latn-R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R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sr-Latn-R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sr-Latn-RS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R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sr-Latn-R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sr-Latn-RS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sr-Latn-RS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5s;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RS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 smije da se dogodi oštećenje kontakata i okolne opreme i posle testa treba da funkcionišu </a:t>
                </a:r>
                <a:r>
                  <a:rPr lang="sr-Latn-RS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normalno;</a:t>
                </a:r>
                <a:endParaRPr lang="sr-Latn-RS" sz="18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buFont typeface="Wingdings" panose="05000000000000000000" pitchFamily="2" charset="2"/>
                  <a:buChar char="Ø"/>
                </a:pPr>
                <a:r>
                  <a:rPr lang="sr-Latn-RS" sz="2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uključenja i </a:t>
                </a:r>
                <a:r>
                  <a:rPr lang="sr-Latn-RS" sz="22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isključenja: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pl-PL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EMC </a:t>
                </a:r>
                <a:r>
                  <a:rPr lang="pl-PL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 specificirana </a:t>
                </a:r>
                <a:r>
                  <a:rPr lang="pl-PL" sz="1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samo za sekundarna </a:t>
                </a:r>
                <a:r>
                  <a:rPr lang="pl-PL" sz="1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kola.</a:t>
                </a:r>
                <a:endParaRPr lang="sr-Latn-RS" sz="1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15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5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159"/>
            <a:ext cx="10515600" cy="1325563"/>
          </a:xfrm>
        </p:spPr>
        <p:txBody>
          <a:bodyPr/>
          <a:lstStyle/>
          <a:p>
            <a:pPr algn="ctr"/>
            <a:r>
              <a:rPr lang="sr-Latn-RS" dirty="0" smtClean="0"/>
              <a:t>Tipska ispitivanja (četvrta grupa)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3016"/>
                <a:ext cx="10515600" cy="542498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sr-Latn-RS" sz="2000" dirty="0" smtClean="0"/>
                  <a:t> Zaptivanje:</a:t>
                </a:r>
                <a:endParaRPr lang="sr-Latn-RS" sz="16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RS" sz="1800" dirty="0" smtClean="0"/>
                  <a:t>brzina porasta pritiska ∆p≤ 0.4MPa/min;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RS" sz="1800" dirty="0"/>
                  <a:t>Ptype &gt; </a:t>
                </a:r>
                <a:r>
                  <a:rPr lang="sr-Latn-RS" sz="1800" dirty="0" smtClean="0"/>
                  <a:t>3Pdesign;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sr-Latn-RS" sz="18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sr-Latn-RS" sz="18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sr-Latn-RS" sz="18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sr-Latn-RS" sz="18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sr-Latn-RS" sz="18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sr-Latn-RS" sz="18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sr-Latn-RS" sz="18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RS" sz="1800" dirty="0"/>
                  <a:t>m</a:t>
                </a:r>
                <a:r>
                  <a:rPr lang="sr-Latn-RS" sz="1800" dirty="0" smtClean="0"/>
                  <a:t>jerenje pritiska:                                   </a:t>
                </a:r>
                <a:r>
                  <a:rPr lang="sr-Latn-RS" sz="1800" dirty="0"/>
                  <a:t>→ </a:t>
                </a:r>
                <a:r>
                  <a:rPr lang="sr-Latn-RS" sz="1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sr-Latn-R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RS" sz="18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sr-Latn-R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Latn-RS" sz="1800" dirty="0" smtClean="0"/>
                  <a:t>    →  </a:t>
                </a:r>
              </a:p>
              <a:p>
                <a:pPr marL="457200" lvl="1" indent="0">
                  <a:buNone/>
                </a:pPr>
                <a:endParaRPr lang="sr-Latn-RS" sz="18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RS" sz="1800" dirty="0"/>
                  <a:t>m</a:t>
                </a:r>
                <a:r>
                  <a:rPr lang="sr-Latn-RS" sz="1800" dirty="0" smtClean="0"/>
                  <a:t>jerenje gustine</a:t>
                </a:r>
                <a:r>
                  <a:rPr lang="sr-Latn-RS" sz="1800" dirty="0"/>
                  <a:t>: </a:t>
                </a:r>
                <a:r>
                  <a:rPr lang="sr-Latn-RS" sz="1800" dirty="0" smtClean="0"/>
                  <a:t>                                  →                                                              →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r-Latn-RS" sz="2200" dirty="0"/>
                  <a:t> </a:t>
                </a:r>
                <a:r>
                  <a:rPr lang="sr-Latn-RS" sz="2000" dirty="0" smtClean="0"/>
                  <a:t>IP test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r-Latn-RS" sz="2000" dirty="0" smtClean="0"/>
                  <a:t> Mehanički test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r-Latn-RS" sz="2000" dirty="0" smtClean="0"/>
                  <a:t> Test </a:t>
                </a:r>
                <a:r>
                  <a:rPr lang="sr-Latn-RS" sz="2000" dirty="0"/>
                  <a:t>posvećen životnom prostoru</a:t>
                </a:r>
                <a:endParaRPr lang="sr-Latn-RS" sz="20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sr-Latn-R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3016"/>
                <a:ext cx="10515600" cy="5424984"/>
              </a:xfrm>
              <a:blipFill rotWithShape="0">
                <a:blip r:embed="rId3"/>
                <a:stretch>
                  <a:fillRect l="-638" t="-1124" b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47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737145"/>
              </p:ext>
            </p:extLst>
          </p:nvPr>
        </p:nvGraphicFramePr>
        <p:xfrm>
          <a:off x="4716126" y="2522551"/>
          <a:ext cx="2759748" cy="73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4" imgW="1675673" imgH="444307" progId="Equation.3">
                  <p:embed/>
                </p:oleObj>
              </mc:Choice>
              <mc:Fallback>
                <p:oleObj name="Equation" r:id="rId4" imgW="1675673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126" y="2522551"/>
                        <a:ext cx="2759748" cy="736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79441"/>
              </p:ext>
            </p:extLst>
          </p:nvPr>
        </p:nvGraphicFramePr>
        <p:xfrm>
          <a:off x="5014188" y="3290414"/>
          <a:ext cx="2163624" cy="79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6" imgW="1167893" imgH="431613" progId="Equation.3">
                  <p:embed/>
                </p:oleObj>
              </mc:Choice>
              <mc:Fallback>
                <p:oleObj name="Equation" r:id="rId6" imgW="1167893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188" y="3290414"/>
                        <a:ext cx="2163624" cy="791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428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377534"/>
              </p:ext>
            </p:extLst>
          </p:nvPr>
        </p:nvGraphicFramePr>
        <p:xfrm>
          <a:off x="3396018" y="4441587"/>
          <a:ext cx="161817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8" imgW="1104900" imgH="444500" progId="Equation.3">
                  <p:embed/>
                </p:oleObj>
              </mc:Choice>
              <mc:Fallback>
                <p:oleObj name="Equation" r:id="rId8" imgW="1104900" imgH="444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018" y="4441587"/>
                        <a:ext cx="1618170" cy="655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52400" y="600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374230"/>
              </p:ext>
            </p:extLst>
          </p:nvPr>
        </p:nvGraphicFramePr>
        <p:xfrm>
          <a:off x="6619164" y="4409894"/>
          <a:ext cx="856710" cy="71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10" imgW="533169" imgH="444307" progId="Equation.3">
                  <p:embed/>
                </p:oleObj>
              </mc:Choice>
              <mc:Fallback>
                <p:oleObj name="Equation" r:id="rId10" imgW="533169" imgH="444307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164" y="4409894"/>
                        <a:ext cx="856710" cy="719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04800" y="752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708937"/>
              </p:ext>
            </p:extLst>
          </p:nvPr>
        </p:nvGraphicFramePr>
        <p:xfrm>
          <a:off x="3405028" y="5031828"/>
          <a:ext cx="1618170" cy="676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12" imgW="1231366" imgH="444307" progId="Equation.3">
                  <p:embed/>
                </p:oleObj>
              </mc:Choice>
              <mc:Fallback>
                <p:oleObj name="Equation" r:id="rId12" imgW="1231366" imgH="444307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028" y="5031828"/>
                        <a:ext cx="1618170" cy="676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71607"/>
              </p:ext>
            </p:extLst>
          </p:nvPr>
        </p:nvGraphicFramePr>
        <p:xfrm>
          <a:off x="5367121" y="5149640"/>
          <a:ext cx="3031779" cy="39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14" imgW="1688367" imgH="215806" progId="Equation.3">
                  <p:embed/>
                </p:oleObj>
              </mc:Choice>
              <mc:Fallback>
                <p:oleObj name="Equation" r:id="rId14" imgW="1688367" imgH="215806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121" y="5149640"/>
                        <a:ext cx="3031779" cy="396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0" y="219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275344"/>
              </p:ext>
            </p:extLst>
          </p:nvPr>
        </p:nvGraphicFramePr>
        <p:xfrm>
          <a:off x="8856556" y="5172038"/>
          <a:ext cx="1430058" cy="39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16" imgW="787058" imgH="215806" progId="Equation.3">
                  <p:embed/>
                </p:oleObj>
              </mc:Choice>
              <mc:Fallback>
                <p:oleObj name="Equation" r:id="rId16" imgW="787058" imgH="215806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6556" y="5172038"/>
                        <a:ext cx="1430058" cy="396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152400" y="371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Rutinska ispitivanja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sr-Latn-RS" sz="2000" dirty="0" smtClean="0"/>
                  <a:t> </a:t>
                </a:r>
                <a:r>
                  <a:rPr lang="sr-Latn-R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Dielektrična ispitivanja: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R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dimenzione </a:t>
                </a:r>
                <a:r>
                  <a:rPr lang="sr-Latn-R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provjere koje </a:t>
                </a:r>
                <a:r>
                  <a:rPr lang="sr-Latn-R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ukazuju na dovoljna izolaciona rastojanja </a:t>
                </a:r>
                <a:r>
                  <a:rPr lang="sr-Latn-R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između </a:t>
                </a:r>
                <a:r>
                  <a:rPr lang="sr-Latn-R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provodnih metalnih </a:t>
                </a:r>
                <a:r>
                  <a:rPr lang="sr-Latn-R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djelova: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sr-Latn-R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između </a:t>
                </a:r>
                <a:r>
                  <a:rPr lang="sr-Latn-R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faza;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sr-Latn-R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duž otvorenog rasklopnog </a:t>
                </a:r>
                <a:r>
                  <a:rPr lang="sr-Latn-R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elementa;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sr-Latn-R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između </a:t>
                </a:r>
                <a:r>
                  <a:rPr lang="sr-Latn-R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provodnih djelova i </a:t>
                </a:r>
                <a:r>
                  <a:rPr lang="sr-Latn-R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mase.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r-Latn-R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Pomoćni i upravljački krugovi: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R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provjera </a:t>
                </a:r>
                <a:r>
                  <a:rPr lang="sr-Latn-R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slobodnih kontakata, kablovskih trasa.</a:t>
                </a:r>
                <a:endParaRPr lang="sr-Latn-R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r-Latn-R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Prelazni otpori glavnog strujnog kruga;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r-Latn-R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Zaptivenost: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R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njuškalica- osjetljivost instrumenta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Latn-R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sr-Latn-R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sr-Latn-R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Latn-R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sr-Latn-R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sr-Latn-R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/s;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R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Uslovi za ispitni pritisak </a:t>
                </a:r>
                <a:r>
                  <a:rPr lang="sr-Latn-R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su:</a:t>
                </a:r>
              </a:p>
              <a:p>
                <a:pPr marL="12573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sr-Latn-R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sr-Latn-R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𝑑𝑒𝑠𝑖𝑔𝑛</m:t>
                        </m:r>
                      </m:sub>
                    </m:sSub>
                  </m:oMath>
                </a14:m>
                <a:r>
                  <a:rPr lang="sr-Latn-R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Latn-R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min, za vareni Al i Če</a:t>
                </a:r>
                <a:r>
                  <a:rPr lang="sr-Latn-R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sr-Latn-R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2573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𝑡𝑒𝑠𝑡</m:t>
                        </m:r>
                      </m:sub>
                    </m:sSub>
                  </m:oMath>
                </a14:m>
                <a:r>
                  <a:rPr lang="sr-Latn-R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sr-Latn-R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sr-Latn-R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𝑑𝑒𝑠𝑖𝑔𝑛</m:t>
                        </m:r>
                      </m:sub>
                    </m:sSub>
                  </m:oMath>
                </a14:m>
                <a:r>
                  <a:rPr lang="sr-Latn-R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Latn-R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min, za liveni </a:t>
                </a:r>
                <a:r>
                  <a:rPr lang="sr-Latn-R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Al;</a:t>
                </a:r>
                <a:endParaRPr lang="sr-Latn-R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sr-Latn-R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Vizuelni pregled, dimenziona provjera: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sr-Latn-RS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„shock recorderi“</a:t>
                </a:r>
              </a:p>
              <a:p>
                <a:pPr marL="1257300" lvl="2" indent="-342900">
                  <a:buFont typeface="+mj-lt"/>
                  <a:buAutoNum type="alphaLcParenR"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6"/>
              </a:xfrm>
              <a:blipFill rotWithShape="0">
                <a:blip r:embed="rId2"/>
                <a:stretch>
                  <a:fillRect l="-522" t="-1332" b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7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898</Words>
  <Application>Microsoft Office PowerPoint</Application>
  <PresentationFormat>Widescreen</PresentationFormat>
  <Paragraphs>150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Iskustva u ispitivanju gasom izolovanih postrojenja</vt:lpstr>
      <vt:lpstr>TS Lastva 400/110/35 kV</vt:lpstr>
      <vt:lpstr>PowerPoint Presentation</vt:lpstr>
      <vt:lpstr>Vrste ispitivanja</vt:lpstr>
      <vt:lpstr>Tipska ispitivanja (prva grupa)</vt:lpstr>
      <vt:lpstr>Tipska ispitivanja ( druga grupa)</vt:lpstr>
      <vt:lpstr>Tipska ispitivanja (treća grupa)</vt:lpstr>
      <vt:lpstr>Tipska ispitivanja (četvrta grupa)</vt:lpstr>
      <vt:lpstr>Rutinska ispitivanja</vt:lpstr>
      <vt:lpstr>Ispitivanje pred puštanje u pogon</vt:lpstr>
      <vt:lpstr>PowerPoint Presentation</vt:lpstr>
      <vt:lpstr>Ispitivanja pred puštanje u pogon</vt:lpstr>
      <vt:lpstr>PowerPoint Presentation</vt:lpstr>
      <vt:lpstr>PowerPoint Presentation</vt:lpstr>
      <vt:lpstr>PowerPoint Presentation</vt:lpstr>
      <vt:lpstr>Ispitivanja pred puštanje u pogon</vt:lpstr>
      <vt:lpstr>Ispitivanja u toku eksploatacije i održavanja</vt:lpstr>
      <vt:lpstr>Zaključak</vt:lpstr>
      <vt:lpstr>PowerPoint Presentation</vt:lpstr>
      <vt:lpstr>PITANJA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Iskustva u ispitivanju gasom izolovanih postrojenja</dc:title>
  <dc:creator>User</dc:creator>
  <cp:lastModifiedBy>User</cp:lastModifiedBy>
  <cp:revision>51</cp:revision>
  <dcterms:created xsi:type="dcterms:W3CDTF">2017-05-08T21:52:25Z</dcterms:created>
  <dcterms:modified xsi:type="dcterms:W3CDTF">2017-05-11T07:20:43Z</dcterms:modified>
</cp:coreProperties>
</file>