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AE423-9989-4A20-96B4-E92BAAC7D320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6BD5D-AF5C-4625-8D9A-107AEF58D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115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81920-4944-46D5-A68B-BD52038ED36B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1DA91F-BF08-4C1C-9520-21498E1FB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6669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DA91F-BF08-4C1C-9520-21498E1FB3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4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DA91F-BF08-4C1C-9520-21498E1FB3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90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DA91F-BF08-4C1C-9520-21498E1FB32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822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E7959-46EF-4964-B1A7-CB25CBE20A4A}" type="datetime1">
              <a:rPr lang="en-US" smtClean="0"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Prilog održavanju prekidača u crnogorskom elektroprenosnom sistemu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B7C98-5309-42A6-A656-0B4B23239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D5B5A-C376-48D0-8C55-F9AF5BEA0713}" type="datetime1">
              <a:rPr lang="en-US" smtClean="0"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Prilog održavanju prekidača u crnogorskom elektroprenosnom sistemu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B7C98-5309-42A6-A656-0B4B23239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7993E-B290-47CB-AD34-9E64DC37165F}" type="datetime1">
              <a:rPr lang="en-US" smtClean="0"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Prilog održavanju prekidača u crnogorskom elektroprenosnom sistemu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B7C98-5309-42A6-A656-0B4B23239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E3AA0-CE59-4F5E-8DE2-A8B24425DB03}" type="datetime1">
              <a:rPr lang="en-US" smtClean="0"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Prilog održavanju prekidača u crnogorskom elektroprenosnom sistemu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B7C98-5309-42A6-A656-0B4B23239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F6C8B-B0C2-4BB8-9328-1D26BFC49C23}" type="datetime1">
              <a:rPr lang="en-US" smtClean="0"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Prilog održavanju prekidača u crnogorskom elektroprenosnom sistemu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B7C98-5309-42A6-A656-0B4B23239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C1C6C-8741-457B-BD1F-D03DE081337E}" type="datetime1">
              <a:rPr lang="en-US" smtClean="0"/>
              <a:t>11/5/2017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Prilog održavanju prekidača u crnogorskom elektroprenosnom sistemu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B7C98-5309-42A6-A656-0B4B23239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64D4D-964F-424A-B578-268BB95697AD}" type="datetime1">
              <a:rPr lang="en-US" smtClean="0"/>
              <a:t>11/5/2017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Prilog održavanju prekidača u crnogorskom elektroprenosnom sistemu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B7C98-5309-42A6-A656-0B4B23239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46764-6725-4559-A4D7-8B3DE0C35D8B}" type="datetime1">
              <a:rPr lang="en-US" smtClean="0"/>
              <a:t>11/5/2017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Prilog održavanju prekidača u crnogorskom elektroprenosnom sistemu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B7C98-5309-42A6-A656-0B4B23239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9F604-5276-4B9A-9CCA-EF6384F42B31}" type="datetime1">
              <a:rPr lang="en-US" smtClean="0"/>
              <a:t>11/5/2017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Prilog održavanju prekidača u crnogorskom elektroprenosnom sistemu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B7C98-5309-42A6-A656-0B4B23239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C249-3202-452A-A761-1D2460F92143}" type="datetime1">
              <a:rPr lang="en-US" smtClean="0"/>
              <a:t>11/5/2017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Prilog održavanju prekidača u crnogorskom elektroprenosnom sistemu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B7C98-5309-42A6-A656-0B4B23239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5AC24-03C1-484A-9FDB-B1FCF2638618}" type="datetime1">
              <a:rPr lang="en-US" smtClean="0"/>
              <a:t>11/5/2017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Prilog održavanju prekidača u crnogorskom elektroprenosnom sistemu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B7C98-5309-42A6-A656-0B4B23239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66438-2605-4589-A9BA-B0BBD1C791E3}" type="datetime1">
              <a:rPr lang="en-US" smtClean="0"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Prilog održavanju prekidača u crnogorskom elektroprenosnom sistemu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B7C98-5309-42A6-A656-0B4B2323959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100" y="1785926"/>
            <a:ext cx="7572428" cy="2100277"/>
          </a:xfrm>
        </p:spPr>
        <p:txBody>
          <a:bodyPr>
            <a:normAutofit fontScale="90000"/>
          </a:bodyPr>
          <a:lstStyle/>
          <a:p>
            <a:r>
              <a:rPr lang="sr-Latn-ME" dirty="0" smtClean="0">
                <a:solidFill>
                  <a:schemeClr val="bg1"/>
                </a:solidFill>
              </a:rPr>
              <a:t>Prilog održavanju prekidača u crnogorskom elektroprenosnom sistemu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noFill/>
        </p:spPr>
        <p:txBody>
          <a:bodyPr>
            <a:normAutofit/>
          </a:bodyPr>
          <a:lstStyle/>
          <a:p>
            <a:pPr algn="r"/>
            <a:r>
              <a:rPr lang="sr-Latn-ME" dirty="0" smtClean="0">
                <a:solidFill>
                  <a:schemeClr val="bg1"/>
                </a:solidFill>
              </a:rPr>
              <a:t>                   </a:t>
            </a:r>
            <a:r>
              <a:rPr lang="sr-Latn-ME" sz="1900" dirty="0" smtClean="0">
                <a:solidFill>
                  <a:schemeClr val="bg1"/>
                </a:solidFill>
              </a:rPr>
              <a:t>autori</a:t>
            </a:r>
            <a:r>
              <a:rPr lang="en-US" sz="1900" dirty="0" smtClean="0">
                <a:solidFill>
                  <a:schemeClr val="bg1"/>
                </a:solidFill>
              </a:rPr>
              <a:t>:</a:t>
            </a:r>
          </a:p>
          <a:p>
            <a:pPr algn="r"/>
            <a:r>
              <a:rPr lang="sr-Latn-ME" sz="1900" dirty="0" smtClean="0">
                <a:solidFill>
                  <a:schemeClr val="bg1"/>
                </a:solidFill>
              </a:rPr>
              <a:t>Čanović Stevan dip.el.ing</a:t>
            </a:r>
          </a:p>
          <a:p>
            <a:pPr algn="r"/>
            <a:r>
              <a:rPr lang="sr-Latn-ME" sz="1900" dirty="0" smtClean="0">
                <a:solidFill>
                  <a:schemeClr val="bg1"/>
                </a:solidFill>
              </a:rPr>
              <a:t>Kaljević Luka dip.el.ing   </a:t>
            </a:r>
          </a:p>
          <a:p>
            <a:pPr algn="r"/>
            <a:r>
              <a:rPr lang="sr-Latn-ME" sz="1900" dirty="0" smtClean="0">
                <a:solidFill>
                  <a:schemeClr val="bg1"/>
                </a:solidFill>
              </a:rPr>
              <a:t>Rašković Miloš dip.el.ing</a:t>
            </a:r>
            <a:endParaRPr lang="en-US" sz="1900" dirty="0">
              <a:solidFill>
                <a:schemeClr val="bg1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4582734"/>
              </p:ext>
            </p:extLst>
          </p:nvPr>
        </p:nvGraphicFramePr>
        <p:xfrm>
          <a:off x="899592" y="764704"/>
          <a:ext cx="213360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r:id="rId5" imgW="5341680" imgH="1781280" progId="">
                  <p:embed/>
                </p:oleObj>
              </mc:Choice>
              <mc:Fallback>
                <p:oleObj r:id="rId5" imgW="5341680" imgH="1781280" progId="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764704"/>
                        <a:ext cx="2133600" cy="70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435280" cy="1412008"/>
          </a:xfrm>
        </p:spPr>
        <p:txBody>
          <a:bodyPr>
            <a:noAutofit/>
          </a:bodyPr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sr-Latn-ME" sz="3600" dirty="0" smtClean="0"/>
              <a:t>Primjeri ispitivanja prekidača u prethavarijskim i havarijskim situacijama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6646"/>
            <a:ext cx="8229600" cy="4439518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sr-Latn-ME" dirty="0" smtClean="0"/>
              <a:t>05.09.2016. desio se kompletan ispad postrojenja 110 kV u TS Ribarevine 400/110/35 kV</a:t>
            </a:r>
          </a:p>
          <a:p>
            <a:pPr algn="just"/>
            <a:r>
              <a:rPr lang="sr-Latn-ME" dirty="0" smtClean="0"/>
              <a:t>Inicijalni kvar se </a:t>
            </a:r>
            <a:r>
              <a:rPr lang="en-US" dirty="0" err="1" smtClean="0"/>
              <a:t>desio</a:t>
            </a:r>
            <a:r>
              <a:rPr lang="sr-Latn-ME" dirty="0" smtClean="0"/>
              <a:t> na DV Ribarevine – Berane – tropolni kratki spoj</a:t>
            </a:r>
          </a:p>
          <a:p>
            <a:pPr algn="just"/>
            <a:r>
              <a:rPr lang="sr-Latn-ME" dirty="0" smtClean="0"/>
              <a:t>Distantna zaštita reagovala tropoln</a:t>
            </a:r>
            <a:r>
              <a:rPr lang="en-US" dirty="0" smtClean="0"/>
              <a:t>o</a:t>
            </a:r>
            <a:r>
              <a:rPr lang="sr-Latn-ME" dirty="0" smtClean="0"/>
              <a:t> i dala nalog za isklop sve 3 faze</a:t>
            </a:r>
          </a:p>
          <a:p>
            <a:pPr algn="just"/>
            <a:r>
              <a:rPr lang="sr-Latn-ME" dirty="0" smtClean="0"/>
              <a:t>Pol </a:t>
            </a:r>
            <a:r>
              <a:rPr lang="en-US" dirty="0"/>
              <a:t>“</a:t>
            </a:r>
            <a:r>
              <a:rPr lang="sr-Latn-ME" dirty="0"/>
              <a:t>4</a:t>
            </a:r>
            <a:r>
              <a:rPr lang="en-US" dirty="0"/>
              <a:t>”</a:t>
            </a:r>
            <a:r>
              <a:rPr lang="sr-Latn-ME" dirty="0" smtClean="0"/>
              <a:t> prekidača u pomenutom polju nije prekinuo struju kv</a:t>
            </a:r>
            <a:r>
              <a:rPr lang="en-US" dirty="0" smtClean="0"/>
              <a:t>a</a:t>
            </a:r>
            <a:r>
              <a:rPr lang="sr-Latn-ME" dirty="0" smtClean="0"/>
              <a:t>ra, te je s toga reagovala zaštita od otkaza prekidača. Nakon čega se prekida struja kvara u navedenom polju, ali dolazi do ispada kompletnog 110 kV postrojenja</a:t>
            </a:r>
          </a:p>
          <a:p>
            <a:pPr algn="just"/>
            <a:r>
              <a:rPr lang="sr-Latn-ME" dirty="0" smtClean="0"/>
              <a:t>Grmljavinska aktivnost u tom području izvučena iz programa SCALAR</a:t>
            </a:r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ME" smtClean="0">
                <a:solidFill>
                  <a:schemeClr val="tx1"/>
                </a:solidFill>
              </a:rPr>
              <a:t>Prilog održavanju prekidača u crnogorskom elektroprenosnom sistemu</a:t>
            </a:r>
            <a:endParaRPr lang="sr-Latn-ME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B7C98-5309-42A6-A656-0B4B2323959F}" type="slidenum">
              <a:rPr lang="en-US" smtClean="0">
                <a:solidFill>
                  <a:schemeClr val="tx1"/>
                </a:solidFill>
              </a:rPr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99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sr-Latn-M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r-Latn-ME" sz="1600" dirty="0" smtClean="0"/>
          </a:p>
          <a:p>
            <a:pPr marL="0" indent="0">
              <a:buNone/>
            </a:pPr>
            <a:endParaRPr lang="sr-Latn-ME" sz="1600" dirty="0"/>
          </a:p>
          <a:p>
            <a:pPr marL="0" indent="0">
              <a:buNone/>
            </a:pPr>
            <a:endParaRPr lang="sr-Latn-ME" sz="1600" dirty="0" smtClean="0"/>
          </a:p>
          <a:p>
            <a:pPr marL="0" indent="0">
              <a:buNone/>
            </a:pPr>
            <a:endParaRPr lang="sr-Latn-ME" sz="1600" dirty="0"/>
          </a:p>
          <a:p>
            <a:pPr marL="0" indent="0">
              <a:buNone/>
            </a:pPr>
            <a:endParaRPr lang="sr-Latn-ME" sz="1600" dirty="0" smtClean="0"/>
          </a:p>
          <a:p>
            <a:pPr marL="0" indent="0">
              <a:buNone/>
            </a:pPr>
            <a:endParaRPr lang="sr-Latn-ME" sz="1600" dirty="0"/>
          </a:p>
          <a:p>
            <a:pPr marL="0" indent="0">
              <a:buNone/>
            </a:pPr>
            <a:endParaRPr lang="sr-Latn-ME" sz="1600" dirty="0" smtClean="0"/>
          </a:p>
          <a:p>
            <a:pPr marL="0" indent="0">
              <a:buNone/>
            </a:pPr>
            <a:endParaRPr lang="sr-Latn-ME" sz="1600" dirty="0"/>
          </a:p>
          <a:p>
            <a:pPr marL="0" indent="0">
              <a:buNone/>
            </a:pPr>
            <a:r>
              <a:rPr lang="en-US" sz="1600" dirty="0" smtClean="0"/>
              <a:t>      </a:t>
            </a:r>
            <a:r>
              <a:rPr lang="sr-Latn-ME" sz="1200" dirty="0" smtClean="0"/>
              <a:t>Prikaz</a:t>
            </a:r>
            <a:r>
              <a:rPr lang="en-US" sz="1200" dirty="0" smtClean="0"/>
              <a:t> </a:t>
            </a:r>
            <a:r>
              <a:rPr lang="sr-Latn-ME" sz="1200" dirty="0" smtClean="0"/>
              <a:t>grmljavinske aktivnosti na</a:t>
            </a:r>
            <a:r>
              <a:rPr lang="en-US" sz="1200" dirty="0" smtClean="0"/>
              <a:t> DV </a:t>
            </a:r>
            <a:r>
              <a:rPr lang="sr-Latn-ME" sz="1200" dirty="0" smtClean="0"/>
              <a:t>Ribarevine</a:t>
            </a:r>
            <a:r>
              <a:rPr lang="en-US" sz="1200" dirty="0" smtClean="0"/>
              <a:t> -</a:t>
            </a:r>
            <a:endParaRPr lang="sr-Latn-ME" sz="1200" dirty="0" smtClean="0"/>
          </a:p>
          <a:p>
            <a:pPr marL="0" indent="0">
              <a:buNone/>
            </a:pPr>
            <a:r>
              <a:rPr lang="en-US" sz="1200" dirty="0" smtClean="0"/>
              <a:t>           </a:t>
            </a:r>
            <a:r>
              <a:rPr lang="sr-Latn-ME" sz="1200" dirty="0" smtClean="0"/>
              <a:t>Berane</a:t>
            </a:r>
            <a:r>
              <a:rPr lang="en-US" sz="1200" dirty="0" smtClean="0"/>
              <a:t> 110 </a:t>
            </a:r>
            <a:r>
              <a:rPr lang="sr-Latn-ME" sz="1200" dirty="0" smtClean="0"/>
              <a:t>kV izvučen iz programa SCALAR</a:t>
            </a:r>
            <a:r>
              <a:rPr lang="en-US" sz="1200" dirty="0" smtClean="0"/>
              <a:t>     </a:t>
            </a:r>
            <a:endParaRPr lang="sr-Latn-ME" sz="1200" dirty="0"/>
          </a:p>
          <a:p>
            <a:pPr marL="0" indent="0">
              <a:buNone/>
            </a:pPr>
            <a:r>
              <a:rPr lang="sr-Latn-ME" sz="1600" dirty="0"/>
              <a:t> </a:t>
            </a:r>
            <a:r>
              <a:rPr lang="sr-Latn-ME" sz="1600" dirty="0" smtClean="0"/>
              <a:t>                         </a:t>
            </a:r>
            <a:r>
              <a:rPr lang="en-US" sz="1600" dirty="0" smtClean="0"/>
              <a:t>                                    </a:t>
            </a:r>
            <a:r>
              <a:rPr lang="sr-Latn-ME" sz="1600" dirty="0" smtClean="0"/>
              <a:t> </a:t>
            </a:r>
            <a:r>
              <a:rPr lang="en-US" sz="1600" dirty="0" smtClean="0"/>
              <a:t>                                                </a:t>
            </a:r>
            <a:r>
              <a:rPr lang="sr-Latn-ME" sz="1600" dirty="0" smtClean="0"/>
              <a:t>         </a:t>
            </a:r>
            <a:r>
              <a:rPr lang="sr-Latn-ME" sz="1200" dirty="0" smtClean="0"/>
              <a:t>Oscilografski </a:t>
            </a:r>
            <a:r>
              <a:rPr lang="sr-Latn-ME" sz="1200" dirty="0" smtClean="0"/>
              <a:t>prikaz struja </a:t>
            </a:r>
            <a:endParaRPr lang="en-US" sz="1200" dirty="0" smtClean="0"/>
          </a:p>
          <a:p>
            <a:pPr marL="0" indent="0">
              <a:buNone/>
            </a:pPr>
            <a:r>
              <a:rPr lang="en-US" sz="1200" dirty="0"/>
              <a:t> </a:t>
            </a:r>
            <a:r>
              <a:rPr lang="en-US" sz="1200" dirty="0" smtClean="0"/>
              <a:t>                                                                                                                                      </a:t>
            </a:r>
            <a:r>
              <a:rPr lang="sr-Latn-ME" sz="1200" dirty="0" smtClean="0"/>
              <a:t>               </a:t>
            </a:r>
            <a:r>
              <a:rPr lang="sr-Latn-ME" sz="1200" dirty="0" smtClean="0"/>
              <a:t>kvara </a:t>
            </a:r>
            <a:r>
              <a:rPr lang="sr-Latn-ME" sz="1200" dirty="0" smtClean="0"/>
              <a:t>u DV polju Ribarevine – </a:t>
            </a:r>
            <a:r>
              <a:rPr lang="sr-Latn-ME" sz="1200" dirty="0" smtClean="0"/>
              <a:t>Berane</a:t>
            </a:r>
            <a:endParaRPr lang="sr-Latn-ME" sz="1200" dirty="0" smtClean="0"/>
          </a:p>
          <a:p>
            <a:pPr marL="0" indent="0">
              <a:buNone/>
            </a:pPr>
            <a:endParaRPr lang="sr-Latn-ME" sz="1600" dirty="0"/>
          </a:p>
          <a:p>
            <a:r>
              <a:rPr lang="sr-Latn-ME" sz="2500" dirty="0" smtClean="0"/>
              <a:t>Nakon ove situacije ispitan je prekidač koji je doveo do ispada 110 kV postrojenja</a:t>
            </a:r>
            <a:endParaRPr lang="sr-Latn-ME" sz="25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ME" smtClean="0">
                <a:solidFill>
                  <a:schemeClr val="tx1"/>
                </a:solidFill>
              </a:rPr>
              <a:t>Prilog održavanju prekidača u crnogorskom elektroprenosnom sistemu</a:t>
            </a:r>
            <a:endParaRPr lang="sr-Latn-ME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454" y="908720"/>
            <a:ext cx="3906634" cy="28424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B7C98-5309-42A6-A656-0B4B2323959F}" type="slidenum">
              <a:rPr lang="en-US" smtClean="0">
                <a:solidFill>
                  <a:schemeClr val="tx1"/>
                </a:solidFill>
              </a:rPr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3"/>
          <a:srcRect l="27555" t="7365" r="40474" b="9544"/>
          <a:stretch/>
        </p:blipFill>
        <p:spPr bwMode="auto">
          <a:xfrm>
            <a:off x="755576" y="922883"/>
            <a:ext cx="3329305" cy="21170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7827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sr-Latn-M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92500" lnSpcReduction="10000"/>
          </a:bodyPr>
          <a:lstStyle/>
          <a:p>
            <a:r>
              <a:rPr lang="sr-Latn-ME" sz="2500" dirty="0" smtClean="0"/>
              <a:t>Podaci o prekidaču</a:t>
            </a:r>
          </a:p>
          <a:p>
            <a:pPr marL="0" indent="0">
              <a:buNone/>
            </a:pPr>
            <a:endParaRPr lang="sr-Latn-ME" sz="2500" dirty="0" smtClean="0"/>
          </a:p>
          <a:p>
            <a:pPr marL="0" indent="0">
              <a:buNone/>
            </a:pPr>
            <a:endParaRPr lang="sr-Latn-ME" sz="2500" dirty="0"/>
          </a:p>
          <a:p>
            <a:pPr marL="0" indent="0">
              <a:buNone/>
            </a:pPr>
            <a:endParaRPr lang="sr-Latn-ME" sz="2500" dirty="0" smtClean="0"/>
          </a:p>
          <a:p>
            <a:r>
              <a:rPr lang="sr-Latn-ME" sz="2500" dirty="0" smtClean="0"/>
              <a:t>Za mjerenje korišćeni ranije navedeni instrumenti i </a:t>
            </a:r>
            <a:r>
              <a:rPr lang="en-US" sz="2500" dirty="0" smtClean="0"/>
              <a:t>“</a:t>
            </a:r>
            <a:r>
              <a:rPr lang="sr-Latn-ME" sz="2500" dirty="0" smtClean="0"/>
              <a:t>bubanj” </a:t>
            </a:r>
            <a:r>
              <a:rPr lang="en-US" sz="2500" dirty="0" smtClean="0"/>
              <a:t>– </a:t>
            </a:r>
            <a:r>
              <a:rPr lang="sr-Latn-ME" sz="2500" dirty="0" smtClean="0"/>
              <a:t>koristi se za mjerenje prodora kontaktne šipke kod prekidača   </a:t>
            </a:r>
            <a:r>
              <a:rPr lang="en-US" sz="2500" dirty="0" smtClean="0"/>
              <a:t>“</a:t>
            </a:r>
            <a:r>
              <a:rPr lang="sr-Latn-ME" sz="2500" dirty="0" smtClean="0"/>
              <a:t> Energoinvest</a:t>
            </a:r>
            <a:r>
              <a:rPr lang="en-US" sz="2500" dirty="0"/>
              <a:t> </a:t>
            </a:r>
            <a:r>
              <a:rPr lang="en-US" sz="2500" dirty="0" smtClean="0"/>
              <a:t>”</a:t>
            </a:r>
            <a:endParaRPr lang="sr-Latn-ME" sz="2500" dirty="0" smtClean="0"/>
          </a:p>
          <a:p>
            <a:pPr marL="0" indent="0">
              <a:buNone/>
            </a:pPr>
            <a:endParaRPr lang="sr-Latn-ME" sz="2500" dirty="0"/>
          </a:p>
          <a:p>
            <a:pPr marL="0" indent="0">
              <a:buNone/>
            </a:pPr>
            <a:endParaRPr lang="sr-Latn-ME" sz="2500" dirty="0" smtClean="0"/>
          </a:p>
          <a:p>
            <a:pPr marL="0" indent="0">
              <a:buNone/>
            </a:pPr>
            <a:endParaRPr lang="sr-Latn-ME" sz="2500" dirty="0"/>
          </a:p>
          <a:p>
            <a:pPr marL="0" indent="0">
              <a:buNone/>
            </a:pPr>
            <a:endParaRPr lang="sr-Latn-ME" sz="2500" dirty="0" smtClean="0"/>
          </a:p>
          <a:p>
            <a:pPr marL="0" indent="0" algn="ctr">
              <a:buNone/>
            </a:pPr>
            <a:endParaRPr lang="sr-Latn-ME" sz="2500" dirty="0" smtClean="0"/>
          </a:p>
          <a:p>
            <a:pPr marL="0" indent="0" algn="ctr">
              <a:buNone/>
            </a:pPr>
            <a:endParaRPr lang="sr-Latn-ME" sz="2500" dirty="0" smtClean="0"/>
          </a:p>
          <a:p>
            <a:pPr marL="0" indent="0" algn="ctr">
              <a:buNone/>
            </a:pPr>
            <a:r>
              <a:rPr lang="sr-Latn-ME" sz="2500" dirty="0" smtClean="0"/>
              <a:t> </a:t>
            </a:r>
            <a:r>
              <a:rPr lang="sr-Latn-ME" sz="1700" dirty="0" smtClean="0"/>
              <a:t>Mjerenje prodora k</a:t>
            </a:r>
            <a:r>
              <a:rPr lang="en-US" sz="1700" dirty="0" smtClean="0"/>
              <a:t>o</a:t>
            </a:r>
            <a:r>
              <a:rPr lang="sr-Latn-ME" sz="1700" dirty="0" smtClean="0"/>
              <a:t>ntaktne šipke pomoću </a:t>
            </a:r>
            <a:r>
              <a:rPr lang="en-US" sz="1700" dirty="0" smtClean="0"/>
              <a:t>“</a:t>
            </a:r>
            <a:r>
              <a:rPr lang="sr-Latn-ME" sz="1700" dirty="0" smtClean="0"/>
              <a:t>bubnja</a:t>
            </a:r>
            <a:r>
              <a:rPr lang="en-US" sz="1700" dirty="0" smtClean="0"/>
              <a:t>” </a:t>
            </a:r>
            <a:endParaRPr lang="sr-Latn-ME" sz="17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ME" smtClean="0">
                <a:solidFill>
                  <a:schemeClr val="tx1"/>
                </a:solidFill>
              </a:rPr>
              <a:t>Prilog održavanju prekidača u crnogorskom elektroprenosnom sistemu</a:t>
            </a:r>
            <a:endParaRPr lang="sr-Latn-ME" dirty="0">
              <a:solidFill>
                <a:schemeClr val="tx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091376"/>
              </p:ext>
            </p:extLst>
          </p:nvPr>
        </p:nvGraphicFramePr>
        <p:xfrm>
          <a:off x="486208" y="1268760"/>
          <a:ext cx="6080760" cy="1005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0380">
                  <a:extLst>
                    <a:ext uri="{9D8B030D-6E8A-4147-A177-3AD203B41FA5}">
                      <a16:colId xmlns:a16="http://schemas.microsoft.com/office/drawing/2014/main" val="1193966664"/>
                    </a:ext>
                  </a:extLst>
                </a:gridCol>
                <a:gridCol w="3040380">
                  <a:extLst>
                    <a:ext uri="{9D8B030D-6E8A-4147-A177-3AD203B41FA5}">
                      <a16:colId xmlns:a16="http://schemas.microsoft.com/office/drawing/2014/main" val="22310836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7200" algn="l"/>
                          <a:tab pos="685800" algn="l"/>
                          <a:tab pos="847725" algn="l"/>
                        </a:tabLst>
                      </a:pPr>
                      <a:r>
                        <a:rPr lang="sr-Latn-ME" sz="1100">
                          <a:effectLst/>
                        </a:rPr>
                        <a:t>Proizvođač 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7200" algn="l"/>
                          <a:tab pos="685800" algn="l"/>
                          <a:tab pos="847725" algn="l"/>
                        </a:tabLst>
                      </a:pPr>
                      <a:r>
                        <a:rPr lang="en-US" sz="1100">
                          <a:effectLst/>
                        </a:rPr>
                        <a:t>‘’</a:t>
                      </a:r>
                      <a:r>
                        <a:rPr lang="sr-Latn-ME" sz="1100">
                          <a:effectLst/>
                        </a:rPr>
                        <a:t>ENERGOIVEST ''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66549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7200" algn="l"/>
                          <a:tab pos="685800" algn="l"/>
                          <a:tab pos="847725" algn="l"/>
                        </a:tabLst>
                      </a:pPr>
                      <a:r>
                        <a:rPr lang="en-US" sz="1200">
                          <a:effectLst/>
                        </a:rPr>
                        <a:t>Tip</a:t>
                      </a:r>
                      <a:r>
                        <a:rPr lang="sr-Latn-ME" sz="1200">
                          <a:effectLst/>
                        </a:rPr>
                        <a:t>/godina proizvodnje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7200" algn="l"/>
                          <a:tab pos="685800" algn="l"/>
                          <a:tab pos="847725" algn="l"/>
                        </a:tabLst>
                      </a:pPr>
                      <a:r>
                        <a:rPr lang="sr-Latn-ME" sz="1100">
                          <a:effectLst/>
                        </a:rPr>
                        <a:t>SFE 11/18 G sa SF6</a:t>
                      </a:r>
                      <a:endParaRPr lang="en-US" sz="11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457200" algn="l"/>
                          <a:tab pos="685800" algn="l"/>
                          <a:tab pos="847725" algn="l"/>
                        </a:tabLst>
                      </a:pPr>
                      <a:r>
                        <a:rPr lang="sr-Latn-ME" sz="1100">
                          <a:effectLst/>
                        </a:rPr>
                        <a:t>1980. g.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04067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7200" algn="l"/>
                          <a:tab pos="685800" algn="l"/>
                          <a:tab pos="847725" algn="l"/>
                        </a:tabLst>
                      </a:pPr>
                      <a:r>
                        <a:rPr lang="sr-Latn-ME" sz="1100">
                          <a:effectLst/>
                        </a:rPr>
                        <a:t>pogon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7200" algn="l"/>
                          <a:tab pos="685800" algn="l"/>
                          <a:tab pos="847725" algn="l"/>
                        </a:tabLst>
                      </a:pPr>
                      <a:r>
                        <a:rPr lang="sr-Latn-ME" sz="1100">
                          <a:effectLst/>
                        </a:rPr>
                        <a:t>pneumatski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41328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7200" algn="l"/>
                          <a:tab pos="685800" algn="l"/>
                          <a:tab pos="847725" algn="l"/>
                        </a:tabLst>
                      </a:pPr>
                      <a:r>
                        <a:rPr lang="sr-Latn-ME" sz="1100">
                          <a:effectLst/>
                        </a:rPr>
                        <a:t>struja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7200" algn="l"/>
                          <a:tab pos="685800" algn="l"/>
                          <a:tab pos="847725" algn="l"/>
                        </a:tabLst>
                      </a:pPr>
                      <a:r>
                        <a:rPr lang="sr-Latn-ME" sz="1100">
                          <a:effectLst/>
                        </a:rPr>
                        <a:t>1600 A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11083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7200" algn="l"/>
                          <a:tab pos="685800" algn="l"/>
                          <a:tab pos="847725" algn="l"/>
                        </a:tabLst>
                      </a:pPr>
                      <a:r>
                        <a:rPr lang="sr-Latn-ME" sz="1100">
                          <a:effectLst/>
                        </a:rPr>
                        <a:t>Struja KS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7200" algn="l"/>
                          <a:tab pos="685800" algn="l"/>
                          <a:tab pos="847725" algn="l"/>
                        </a:tabLst>
                      </a:pPr>
                      <a:r>
                        <a:rPr lang="sr-Latn-ME" sz="1100" dirty="0">
                          <a:effectLst/>
                        </a:rPr>
                        <a:t>31,5 kA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5865906"/>
                  </a:ext>
                </a:extLst>
              </a:tr>
            </a:tbl>
          </a:graphicData>
        </a:graphic>
      </p:graphicFrame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3481437"/>
            <a:ext cx="3295650" cy="21717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B7C98-5309-42A6-A656-0B4B2323959F}" type="slidenum">
              <a:rPr lang="en-US" smtClean="0">
                <a:solidFill>
                  <a:schemeClr val="tx1"/>
                </a:solidFill>
              </a:rPr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61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sr-Latn-M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lnSpcReduction="10000"/>
          </a:bodyPr>
          <a:lstStyle/>
          <a:p>
            <a:r>
              <a:rPr lang="sr-Latn-ME" sz="2500" dirty="0" smtClean="0"/>
              <a:t>Svi mehanički parametri su bili u dozvoljenim granicama </a:t>
            </a:r>
          </a:p>
          <a:p>
            <a:r>
              <a:rPr lang="sr-Latn-ME" sz="2500" dirty="0" smtClean="0"/>
              <a:t>Vrijednosti otpora kontakata prekidača (izmjereni padovi napona) su bile sljedeće:</a:t>
            </a:r>
          </a:p>
          <a:p>
            <a:endParaRPr lang="sr-Latn-ME" sz="2500" dirty="0"/>
          </a:p>
          <a:p>
            <a:endParaRPr lang="sr-Latn-ME" sz="2500" dirty="0" smtClean="0"/>
          </a:p>
          <a:p>
            <a:r>
              <a:rPr lang="sr-Latn-ME" sz="2500" dirty="0" smtClean="0"/>
              <a:t>Za navedeni tip prekidača prihvatljivo je do 8 mV.</a:t>
            </a:r>
          </a:p>
          <a:p>
            <a:r>
              <a:rPr lang="sr-Latn-ME" sz="2500" dirty="0" smtClean="0"/>
              <a:t>Jasno je vidljivo odstupanje srednje faze prekidača, ali nije ukazivalo da postoji veći problem sa prekidačem.</a:t>
            </a:r>
          </a:p>
          <a:p>
            <a:r>
              <a:rPr lang="sr-Latn-ME" sz="2500" dirty="0" smtClean="0"/>
              <a:t>Do vjerovatnog uzroka neprekidanja struje kvara se došlo nakon mjerenja vlažnosti i čistoće gasa, kao i otvaranja pola </a:t>
            </a:r>
            <a:r>
              <a:rPr lang="en-US" sz="2800" dirty="0" smtClean="0"/>
              <a:t>“</a:t>
            </a:r>
            <a:r>
              <a:rPr lang="sr-Latn-ME" sz="2800" dirty="0"/>
              <a:t>4</a:t>
            </a:r>
            <a:r>
              <a:rPr lang="en-US" sz="2800" dirty="0" smtClean="0"/>
              <a:t>”</a:t>
            </a:r>
            <a:r>
              <a:rPr lang="sr-Latn-ME" sz="2500" dirty="0" smtClean="0"/>
              <a:t> , koji nije uspio prekinuti struju</a:t>
            </a:r>
          </a:p>
          <a:p>
            <a:r>
              <a:rPr lang="sr-Latn-ME" sz="2500" dirty="0"/>
              <a:t>Vlažnost SF6 gasa je bila izrazito mala 11 𝑝𝑝𝑚𝑣 </a:t>
            </a:r>
            <a:r>
              <a:rPr lang="sr-Latn-ME" sz="2500" dirty="0" smtClean="0"/>
              <a:t>(750 </a:t>
            </a:r>
            <a:r>
              <a:rPr lang="sr-Latn-ME" sz="2500" dirty="0"/>
              <a:t>𝑝𝑝𝑚𝑣 </a:t>
            </a:r>
            <a:r>
              <a:rPr lang="sr-Latn-ME" sz="2500" dirty="0" smtClean="0"/>
              <a:t>– za korišten gas)</a:t>
            </a:r>
          </a:p>
          <a:p>
            <a:pPr marL="0" indent="0">
              <a:buNone/>
            </a:pPr>
            <a:endParaRPr lang="sr-Latn-ME" sz="25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ME" smtClean="0">
                <a:solidFill>
                  <a:schemeClr val="tx1"/>
                </a:solidFill>
              </a:rPr>
              <a:t>Prilog održavanju prekidača u crnogorskom elektroprenosnom sistemu</a:t>
            </a:r>
            <a:endParaRPr lang="sr-Latn-ME" dirty="0">
              <a:solidFill>
                <a:schemeClr val="tx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716194"/>
              </p:ext>
            </p:extLst>
          </p:nvPr>
        </p:nvGraphicFramePr>
        <p:xfrm>
          <a:off x="1043608" y="2060848"/>
          <a:ext cx="6096000" cy="6692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60700">
                  <a:extLst>
                    <a:ext uri="{9D8B030D-6E8A-4147-A177-3AD203B41FA5}">
                      <a16:colId xmlns:a16="http://schemas.microsoft.com/office/drawing/2014/main" val="352351201"/>
                    </a:ext>
                  </a:extLst>
                </a:gridCol>
                <a:gridCol w="3035300">
                  <a:extLst>
                    <a:ext uri="{9D8B030D-6E8A-4147-A177-3AD203B41FA5}">
                      <a16:colId xmlns:a16="http://schemas.microsoft.com/office/drawing/2014/main" val="2917464700"/>
                    </a:ext>
                  </a:extLst>
                </a:gridCol>
              </a:tblGrid>
              <a:tr h="17399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100" dirty="0">
                          <a:effectLst/>
                        </a:rPr>
                        <a:t>Pol prekidača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100">
                          <a:effectLst/>
                        </a:rPr>
                        <a:t>Vrijednost pada napona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41345457"/>
                  </a:ext>
                </a:extLst>
              </a:tr>
              <a:tr h="16383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100">
                          <a:effectLst/>
                        </a:rPr>
                        <a:t>Pol “0”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100">
                          <a:effectLst/>
                        </a:rPr>
                        <a:t>4,9 mV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36287922"/>
                  </a:ext>
                </a:extLst>
              </a:tr>
              <a:tr h="16383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100">
                          <a:effectLst/>
                        </a:rPr>
                        <a:t>Pol “4”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100">
                          <a:effectLst/>
                        </a:rPr>
                        <a:t>6,8 mV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48174730"/>
                  </a:ext>
                </a:extLst>
              </a:tr>
              <a:tr h="16383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100">
                          <a:effectLst/>
                        </a:rPr>
                        <a:t>Pol “8”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100" dirty="0">
                          <a:effectLst/>
                        </a:rPr>
                        <a:t>4,2 mV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91642295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B7C98-5309-42A6-A656-0B4B2323959F}" type="slidenum">
              <a:rPr lang="en-US" smtClean="0">
                <a:solidFill>
                  <a:schemeClr val="tx1"/>
                </a:solidFill>
              </a:rPr>
              <a:t>13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19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sr-Latn-M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r>
              <a:rPr lang="sr-Latn-ME" sz="2500" dirty="0" smtClean="0"/>
              <a:t>Problematičan indeks čistoće gasa (98) koji pokazuje čistoću gasa od 96 % ( 99 % potrebna čistoća gasa)</a:t>
            </a:r>
          </a:p>
          <a:p>
            <a:pPr marL="0" indent="0">
              <a:buNone/>
            </a:pPr>
            <a:endParaRPr lang="sr-Latn-ME" sz="1600" dirty="0" smtClean="0"/>
          </a:p>
          <a:p>
            <a:pPr marL="0" indent="0">
              <a:buNone/>
            </a:pPr>
            <a:r>
              <a:rPr lang="sr-Latn-ME" sz="1600" dirty="0" smtClean="0"/>
              <a:t>Tabela konverzije </a:t>
            </a:r>
            <a:r>
              <a:rPr lang="sr-Latn-ME" sz="1600" dirty="0"/>
              <a:t>indikatora na uređaju sa procentom čistode SF6 </a:t>
            </a:r>
            <a:r>
              <a:rPr lang="sr-Latn-ME" sz="1600" dirty="0" smtClean="0"/>
              <a:t>gasa</a:t>
            </a:r>
          </a:p>
          <a:p>
            <a:pPr marL="0" indent="0">
              <a:buNone/>
            </a:pPr>
            <a:endParaRPr lang="sr-Latn-ME" sz="1600" dirty="0"/>
          </a:p>
          <a:p>
            <a:pPr marL="0" indent="0">
              <a:buNone/>
            </a:pPr>
            <a:endParaRPr lang="sr-Latn-ME" sz="1600" dirty="0" smtClean="0"/>
          </a:p>
          <a:p>
            <a:pPr marL="0" indent="0">
              <a:buNone/>
            </a:pPr>
            <a:endParaRPr lang="sr-Latn-ME" sz="1600" dirty="0"/>
          </a:p>
          <a:p>
            <a:pPr marL="0" indent="0">
              <a:buNone/>
            </a:pPr>
            <a:endParaRPr lang="sr-Latn-ME" sz="1600" dirty="0" smtClean="0"/>
          </a:p>
          <a:p>
            <a:pPr marL="0" indent="0">
              <a:buNone/>
            </a:pPr>
            <a:endParaRPr lang="sr-Latn-ME" sz="1600" dirty="0"/>
          </a:p>
          <a:p>
            <a:r>
              <a:rPr lang="sr-Latn-ME" sz="2500" dirty="0" smtClean="0"/>
              <a:t>Nakon otvaranja </a:t>
            </a:r>
            <a:r>
              <a:rPr lang="sr-Latn-ME" sz="2500" dirty="0"/>
              <a:t>pola </a:t>
            </a:r>
            <a:r>
              <a:rPr lang="en-US" sz="2800" dirty="0"/>
              <a:t>“</a:t>
            </a:r>
            <a:r>
              <a:rPr lang="sr-Latn-ME" sz="2800" dirty="0"/>
              <a:t>4</a:t>
            </a:r>
            <a:r>
              <a:rPr lang="en-US" sz="2800" dirty="0"/>
              <a:t>”</a:t>
            </a:r>
            <a:r>
              <a:rPr lang="sr-Latn-ME" sz="2500" dirty="0"/>
              <a:t> </a:t>
            </a:r>
            <a:r>
              <a:rPr lang="sr-Latn-ME" sz="2500" dirty="0" smtClean="0"/>
              <a:t> ustanovljeno je da teflonska mlaznica ( koja usmjerava gas na luk, nije u dobro</a:t>
            </a:r>
            <a:r>
              <a:rPr lang="en-US" sz="2500" dirty="0" smtClean="0"/>
              <a:t>m</a:t>
            </a:r>
            <a:r>
              <a:rPr lang="sr-Latn-ME" sz="2500" dirty="0" smtClean="0"/>
              <a:t> stanju) pa je ista zamjenjena novom.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sr-Latn-ME" sz="25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ME" smtClean="0">
                <a:solidFill>
                  <a:schemeClr val="tx1"/>
                </a:solidFill>
              </a:rPr>
              <a:t>Prilog održavanju prekidača u crnogorskom elektroprenosnom sistemu</a:t>
            </a:r>
            <a:endParaRPr lang="sr-Latn-ME" dirty="0">
              <a:solidFill>
                <a:schemeClr val="tx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3690986"/>
              </p:ext>
            </p:extLst>
          </p:nvPr>
        </p:nvGraphicFramePr>
        <p:xfrm>
          <a:off x="539552" y="2101966"/>
          <a:ext cx="6096000" cy="13484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60700">
                  <a:extLst>
                    <a:ext uri="{9D8B030D-6E8A-4147-A177-3AD203B41FA5}">
                      <a16:colId xmlns:a16="http://schemas.microsoft.com/office/drawing/2014/main" val="2858341474"/>
                    </a:ext>
                  </a:extLst>
                </a:gridCol>
                <a:gridCol w="3035300">
                  <a:extLst>
                    <a:ext uri="{9D8B030D-6E8A-4147-A177-3AD203B41FA5}">
                      <a16:colId xmlns:a16="http://schemas.microsoft.com/office/drawing/2014/main" val="2007642461"/>
                    </a:ext>
                  </a:extLst>
                </a:gridCol>
              </a:tblGrid>
              <a:tr h="173990">
                <a:tc>
                  <a:txBody>
                    <a:bodyPr/>
                    <a:lstStyle/>
                    <a:p>
                      <a:pPr marL="5207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100">
                          <a:effectLst/>
                        </a:rPr>
                        <a:t>Indikator (broj prikzan na displeju)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9271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100">
                          <a:effectLst/>
                        </a:rPr>
                        <a:t>Čistoća SF6 gasa (%)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20119746"/>
                  </a:ext>
                </a:extLst>
              </a:tr>
              <a:tr h="16383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100">
                          <a:effectLst/>
                        </a:rPr>
                        <a:t>94.0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100">
                          <a:effectLst/>
                        </a:rPr>
                        <a:t>88.1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33336660"/>
                  </a:ext>
                </a:extLst>
              </a:tr>
              <a:tr h="16383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100" dirty="0">
                          <a:effectLst/>
                        </a:rPr>
                        <a:t>95.0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100">
                          <a:effectLst/>
                        </a:rPr>
                        <a:t>90.1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76488299"/>
                  </a:ext>
                </a:extLst>
              </a:tr>
              <a:tr h="16383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100">
                          <a:effectLst/>
                        </a:rPr>
                        <a:t>96.0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100">
                          <a:effectLst/>
                        </a:rPr>
                        <a:t>92.1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66870456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100">
                          <a:effectLst/>
                        </a:rPr>
                        <a:t>97.0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100">
                          <a:effectLst/>
                        </a:rPr>
                        <a:t>94.0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78455482"/>
                  </a:ext>
                </a:extLst>
              </a:tr>
              <a:tr h="16383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100">
                          <a:effectLst/>
                        </a:rPr>
                        <a:t>98.0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100">
                          <a:effectLst/>
                        </a:rPr>
                        <a:t>96.0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10362640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100">
                          <a:effectLst/>
                        </a:rPr>
                        <a:t>99.0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100">
                          <a:effectLst/>
                        </a:rPr>
                        <a:t>98.0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80007859"/>
                  </a:ext>
                </a:extLst>
              </a:tr>
              <a:tr h="16383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100">
                          <a:effectLst/>
                        </a:rPr>
                        <a:t>100.0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100" dirty="0">
                          <a:effectLst/>
                        </a:rPr>
                        <a:t>100.0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40943300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B7C98-5309-42A6-A656-0B4B2323959F}" type="slidenum">
              <a:rPr lang="en-US" smtClean="0">
                <a:solidFill>
                  <a:schemeClr val="tx1"/>
                </a:solidFill>
              </a:rPr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08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sr-Latn-M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sr-Latn-ME" dirty="0" smtClean="0"/>
          </a:p>
          <a:p>
            <a:pPr marL="0" indent="0">
              <a:buNone/>
            </a:pPr>
            <a:endParaRPr lang="sr-Latn-ME" dirty="0"/>
          </a:p>
          <a:p>
            <a:pPr marL="0" indent="0">
              <a:buNone/>
            </a:pPr>
            <a:endParaRPr lang="sr-Latn-ME" dirty="0" smtClean="0"/>
          </a:p>
          <a:p>
            <a:pPr marL="0" indent="0">
              <a:buNone/>
            </a:pPr>
            <a:r>
              <a:rPr lang="sr-Latn-ME" sz="1600" dirty="0" smtClean="0"/>
              <a:t>  </a:t>
            </a:r>
          </a:p>
          <a:p>
            <a:pPr marL="0" indent="0">
              <a:buNone/>
            </a:pPr>
            <a:r>
              <a:rPr lang="sr-Latn-ME" sz="1600" dirty="0"/>
              <a:t> </a:t>
            </a:r>
            <a:r>
              <a:rPr lang="sr-Latn-ME" sz="1600" dirty="0" smtClean="0"/>
              <a:t>                                      Teflonska mlaznica ( nova i skinuta iz </a:t>
            </a:r>
            <a:r>
              <a:rPr lang="sr-Latn-ME" sz="1600" dirty="0"/>
              <a:t>pola </a:t>
            </a:r>
            <a:r>
              <a:rPr lang="en-US" sz="1600" dirty="0"/>
              <a:t>“</a:t>
            </a:r>
            <a:r>
              <a:rPr lang="sr-Latn-ME" sz="1600" dirty="0"/>
              <a:t>4</a:t>
            </a:r>
            <a:r>
              <a:rPr lang="en-US" sz="1600" dirty="0"/>
              <a:t>”</a:t>
            </a:r>
            <a:r>
              <a:rPr lang="sr-Latn-ME" sz="1600" dirty="0"/>
              <a:t> </a:t>
            </a:r>
            <a:r>
              <a:rPr lang="sr-Latn-ME" sz="1600" dirty="0" smtClean="0"/>
              <a:t>)</a:t>
            </a:r>
          </a:p>
          <a:p>
            <a:r>
              <a:rPr lang="sr-Latn-ME" sz="2500" dirty="0" smtClean="0"/>
              <a:t>Zam</a:t>
            </a:r>
            <a:r>
              <a:rPr lang="en-US" sz="2500" dirty="0" err="1" smtClean="0"/>
              <a:t>i</a:t>
            </a:r>
            <a:r>
              <a:rPr lang="sr-Latn-ME" sz="2500" dirty="0" smtClean="0"/>
              <a:t>jenjen je gas u sva tri pola, i pušten je prekidač u pogon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sr-Latn-ME" sz="2500" dirty="0"/>
              <a:t>25. 07. 2016. je došlo da direktnog atmosferskog pražnjenja u DV koji povezuje TS 400/110 Podgorica 2 i TS 110/10 Podgorica </a:t>
            </a:r>
            <a:r>
              <a:rPr lang="sr-Latn-ME" sz="2500" dirty="0" smtClean="0"/>
              <a:t>5.</a:t>
            </a:r>
          </a:p>
          <a:p>
            <a:pPr algn="just"/>
            <a:r>
              <a:rPr lang="sr-Latn-ME" sz="2500" dirty="0" smtClean="0"/>
              <a:t>Zaštita registrovala amplitudu struje od 10 kA.</a:t>
            </a:r>
          </a:p>
          <a:p>
            <a:pPr algn="just"/>
            <a:r>
              <a:rPr lang="sr-Latn-ME" sz="2500" dirty="0" smtClean="0"/>
              <a:t>Udar se desio na samom izlazu dalekovoda iz TS Podgorica 2 400/110 kV</a:t>
            </a:r>
            <a:endParaRPr lang="sr-Latn-ME" sz="25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Prilog održavanju prekidača u crnogorskom elektroprenosnom sistemu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388" y="836712"/>
            <a:ext cx="3695700" cy="16383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B7C98-5309-42A6-A656-0B4B2323959F}" type="slidenum">
              <a:rPr lang="en-US" smtClean="0">
                <a:solidFill>
                  <a:schemeClr val="tx1"/>
                </a:solidFill>
              </a:rPr>
              <a:t>15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70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sr-Latn-M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sr-Latn-ME" sz="1600" dirty="0" smtClean="0"/>
          </a:p>
          <a:p>
            <a:r>
              <a:rPr lang="sr-Latn-ME" sz="2500" dirty="0" smtClean="0"/>
              <a:t>Prekidač nije usio da ugasi luk ( pol </a:t>
            </a:r>
            <a:r>
              <a:rPr lang="en-US" sz="2500" dirty="0" smtClean="0"/>
              <a:t>“4”), do</a:t>
            </a:r>
            <a:r>
              <a:rPr lang="sr-Latn-ME" sz="2500" dirty="0" smtClean="0"/>
              <a:t>šlo je do havarije. </a:t>
            </a:r>
          </a:p>
          <a:p>
            <a:pPr algn="just"/>
            <a:r>
              <a:rPr lang="sr-Latn-ME" sz="2500" dirty="0" smtClean="0"/>
              <a:t>Polovi u fazama </a:t>
            </a:r>
            <a:r>
              <a:rPr lang="en-US" sz="2500" dirty="0"/>
              <a:t>“4”</a:t>
            </a:r>
            <a:r>
              <a:rPr lang="sr-Latn-ME" sz="2500" dirty="0" smtClean="0"/>
              <a:t> i </a:t>
            </a:r>
            <a:r>
              <a:rPr lang="en-US" sz="2500" dirty="0" smtClean="0"/>
              <a:t>“</a:t>
            </a:r>
            <a:r>
              <a:rPr lang="sr-Latn-ME" sz="2500" dirty="0" smtClean="0"/>
              <a:t>8</a:t>
            </a:r>
            <a:r>
              <a:rPr lang="en-US" sz="2500" dirty="0" smtClean="0"/>
              <a:t>”</a:t>
            </a:r>
            <a:r>
              <a:rPr lang="sr-Latn-ME" sz="2500" dirty="0" smtClean="0"/>
              <a:t> su morali biti zamijenjeni, nije se prekidač mogao ispitati</a:t>
            </a:r>
            <a:endParaRPr lang="sr-Latn-ME" sz="2500" dirty="0"/>
          </a:p>
          <a:p>
            <a:pPr marL="0" indent="0">
              <a:buNone/>
            </a:pPr>
            <a:endParaRPr lang="sr-Latn-ME" sz="1600" dirty="0" smtClean="0"/>
          </a:p>
          <a:p>
            <a:pPr marL="0" indent="0">
              <a:buNone/>
            </a:pPr>
            <a:endParaRPr lang="sr-Latn-ME" sz="1600" dirty="0"/>
          </a:p>
          <a:p>
            <a:pPr marL="0" indent="0">
              <a:buNone/>
            </a:pPr>
            <a:endParaRPr lang="sr-Latn-ME" sz="1600" dirty="0" smtClean="0"/>
          </a:p>
          <a:p>
            <a:pPr marL="0" indent="0">
              <a:buNone/>
            </a:pPr>
            <a:endParaRPr lang="sr-Latn-ME" sz="1600" dirty="0"/>
          </a:p>
          <a:p>
            <a:pPr marL="0" indent="0">
              <a:buNone/>
            </a:pPr>
            <a:endParaRPr lang="sr-Latn-ME" sz="1600" dirty="0" smtClean="0"/>
          </a:p>
          <a:p>
            <a:pPr marL="0" indent="0">
              <a:buNone/>
            </a:pPr>
            <a:endParaRPr lang="sr-Latn-ME" sz="1600" dirty="0"/>
          </a:p>
          <a:p>
            <a:pPr marL="0" indent="0">
              <a:buNone/>
            </a:pPr>
            <a:endParaRPr lang="sr-Latn-ME" sz="1600" dirty="0" smtClean="0"/>
          </a:p>
          <a:p>
            <a:pPr marL="0" indent="0">
              <a:buNone/>
            </a:pPr>
            <a:r>
              <a:rPr lang="sr-Latn-ME" sz="1600" dirty="0"/>
              <a:t> </a:t>
            </a:r>
            <a:r>
              <a:rPr lang="sr-Latn-ME" sz="1600" dirty="0" smtClean="0"/>
              <a:t>  </a:t>
            </a:r>
          </a:p>
          <a:p>
            <a:pPr marL="0" indent="0">
              <a:buNone/>
            </a:pPr>
            <a:endParaRPr lang="sr-Latn-ME" sz="1600" dirty="0"/>
          </a:p>
          <a:p>
            <a:pPr marL="0" indent="0">
              <a:buNone/>
            </a:pPr>
            <a:endParaRPr lang="sr-Latn-ME" sz="1600" dirty="0" smtClean="0"/>
          </a:p>
          <a:p>
            <a:pPr marL="0" indent="0">
              <a:buNone/>
            </a:pPr>
            <a:endParaRPr lang="sr-Latn-ME" sz="1600" dirty="0"/>
          </a:p>
          <a:p>
            <a:pPr marL="0" indent="0">
              <a:buNone/>
            </a:pPr>
            <a:endParaRPr lang="sr-Latn-ME" sz="1600" dirty="0" smtClean="0"/>
          </a:p>
          <a:p>
            <a:pPr marL="0" indent="0">
              <a:buNone/>
            </a:pPr>
            <a:endParaRPr lang="sr-Latn-ME" sz="1600" dirty="0"/>
          </a:p>
          <a:p>
            <a:pPr marL="0" indent="0">
              <a:buNone/>
            </a:pPr>
            <a:endParaRPr lang="sr-Latn-ME" sz="1600" dirty="0" smtClean="0"/>
          </a:p>
          <a:p>
            <a:pPr marL="0" indent="0">
              <a:buNone/>
            </a:pPr>
            <a:r>
              <a:rPr lang="sr-Latn-ME" sz="1600" dirty="0" smtClean="0"/>
              <a:t> Detalj </a:t>
            </a:r>
            <a:r>
              <a:rPr lang="sr-Latn-ME" sz="1600" dirty="0"/>
              <a:t>iz programa SCALAR, udar </a:t>
            </a:r>
            <a:r>
              <a:rPr lang="sr-Latn-ME" sz="1600" dirty="0" smtClean="0"/>
              <a:t>atmosferskog                   hvarisan prekidač u   DV polju Podgorica 5         </a:t>
            </a:r>
          </a:p>
          <a:p>
            <a:pPr marL="0" indent="0">
              <a:buNone/>
            </a:pPr>
            <a:r>
              <a:rPr lang="sr-Latn-ME" sz="1600" dirty="0"/>
              <a:t> </a:t>
            </a:r>
            <a:r>
              <a:rPr lang="sr-Latn-ME" sz="1600" dirty="0" smtClean="0"/>
              <a:t>       pražnjenja </a:t>
            </a:r>
            <a:r>
              <a:rPr lang="sr-Latn-ME" sz="1600" dirty="0"/>
              <a:t>u DV Podgorica 2 - Podgorica </a:t>
            </a:r>
            <a:r>
              <a:rPr lang="sr-Latn-ME" sz="1600" dirty="0" smtClean="0"/>
              <a:t>5</a:t>
            </a:r>
          </a:p>
          <a:p>
            <a:pPr marL="0" indent="0">
              <a:buNone/>
            </a:pPr>
            <a:endParaRPr lang="sr-Latn-ME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ME" smtClean="0">
                <a:solidFill>
                  <a:schemeClr val="tx1"/>
                </a:solidFill>
              </a:rPr>
              <a:t>Prilog održavanju prekidača u crnogorskom elektroprenosnom sistemu</a:t>
            </a:r>
            <a:endParaRPr lang="sr-Latn-ME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9" t="6409" r="25161" b="20770"/>
          <a:stretch/>
        </p:blipFill>
        <p:spPr bwMode="auto">
          <a:xfrm>
            <a:off x="827584" y="2732492"/>
            <a:ext cx="2952328" cy="23856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085" y="2732492"/>
            <a:ext cx="2094230" cy="238569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B7C98-5309-42A6-A656-0B4B2323959F}" type="slidenum">
              <a:rPr lang="en-US" smtClean="0">
                <a:solidFill>
                  <a:schemeClr val="tx1"/>
                </a:solidFill>
              </a:rPr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17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5375"/>
          </a:xfrm>
        </p:spPr>
        <p:txBody>
          <a:bodyPr>
            <a:normAutofit/>
          </a:bodyPr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3600" dirty="0" err="1" smtClean="0"/>
              <a:t>Zaklju</a:t>
            </a:r>
            <a:r>
              <a:rPr lang="sr-Latn-ME" sz="3600" dirty="0" smtClean="0"/>
              <a:t>čci</a:t>
            </a:r>
            <a:endParaRPr lang="sr-Latn-ME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ME" sz="2500" dirty="0" smtClean="0"/>
              <a:t>Primjer havarije koja se desila u TS Podgorica 2, kao i dešavanja koja su imala za poljesdicu ispad 110 kV postrojenja u TS Ribarevine su iako rijetkost dovoljna opomena koliki je značaj redovnog održavanja i servisiranja prekidača</a:t>
            </a:r>
            <a:endParaRPr lang="sr-Latn-ME" sz="25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ME" smtClean="0">
                <a:solidFill>
                  <a:schemeClr val="tx1"/>
                </a:solidFill>
              </a:rPr>
              <a:t>Prilog održavanju prekidača u crnogorskom elektroprenosnom sistemu</a:t>
            </a:r>
            <a:endParaRPr lang="sr-Latn-ME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B7C98-5309-42A6-A656-0B4B2323959F}" type="slidenum">
              <a:rPr lang="en-US" smtClean="0">
                <a:solidFill>
                  <a:schemeClr val="tx1"/>
                </a:solidFill>
              </a:rPr>
              <a:t>17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4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91927"/>
          </a:xfrm>
        </p:spPr>
        <p:txBody>
          <a:bodyPr>
            <a:normAutofit fontScale="90000"/>
          </a:bodyPr>
          <a:lstStyle/>
          <a:p>
            <a:pPr algn="l"/>
            <a:endParaRPr lang="sr-Latn-M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>
              <a:buNone/>
            </a:pPr>
            <a:endParaRPr lang="sr-Latn-ME" sz="2500" dirty="0" smtClean="0"/>
          </a:p>
          <a:p>
            <a:pPr marL="0" indent="0">
              <a:buNone/>
            </a:pPr>
            <a:endParaRPr lang="sr-Latn-ME" sz="2500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sr-Latn-ME" sz="4400" dirty="0" smtClean="0"/>
              <a:t>HVALA </a:t>
            </a:r>
            <a:r>
              <a:rPr lang="sr-Latn-ME" sz="4400" dirty="0"/>
              <a:t>NA PAŽNJI !</a:t>
            </a:r>
          </a:p>
          <a:p>
            <a:pPr marL="0" indent="0">
              <a:buNone/>
            </a:pPr>
            <a:endParaRPr lang="sr-Latn-M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Prilog održavanju prekidača u crnogorskom elektroprenosnom sistemu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B7C98-5309-42A6-A656-0B4B2323959F}" type="slidenum">
              <a:rPr lang="en-US" smtClean="0">
                <a:solidFill>
                  <a:schemeClr val="tx1"/>
                </a:solidFill>
              </a:rPr>
              <a:t>18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39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sr-Latn-ME" dirty="0"/>
              <a:t>Pitanja za diskusiju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endParaRPr lang="sr-Latn-ME" dirty="0" smtClean="0"/>
          </a:p>
          <a:p>
            <a:pPr marL="0" indent="0">
              <a:buNone/>
            </a:pPr>
            <a:r>
              <a:rPr lang="sr-Latn-ME" dirty="0"/>
              <a:t>1)Kakva su poslednja iskustva autora sa mjerenjem prodora kontaktne šipke?</a:t>
            </a:r>
          </a:p>
          <a:p>
            <a:pPr marL="0" indent="0">
              <a:buNone/>
            </a:pPr>
            <a:r>
              <a:rPr lang="sr-Latn-ME" dirty="0"/>
              <a:t>2)Kako su izmjerene vrijednosti kontrolisanih parametara korenspondirale sa stanjem aktivnog dijela prekidača, nakon otvaranja i pregleda?</a:t>
            </a:r>
          </a:p>
          <a:p>
            <a:pPr marL="0" indent="0">
              <a:buNone/>
            </a:pPr>
            <a:r>
              <a:rPr lang="sr-Latn-ME" dirty="0"/>
              <a:t>3)Postoje primjeri kada i redovno održavanje nije dovoljno da bi prekidač odgovorio na postavljene zahtjeve. Objasniti</a:t>
            </a:r>
          </a:p>
          <a:p>
            <a:endParaRPr lang="sr-Latn-ME" dirty="0" smtClean="0"/>
          </a:p>
          <a:p>
            <a:endParaRPr lang="sr-Latn-ME" dirty="0"/>
          </a:p>
          <a:p>
            <a:pPr marL="0" indent="0" algn="ctr">
              <a:buNone/>
            </a:pPr>
            <a:endParaRPr lang="sr-Latn-ME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ME" smtClean="0">
                <a:solidFill>
                  <a:schemeClr val="tx1"/>
                </a:solidFill>
              </a:rPr>
              <a:t>Prilog održavanju prekidača u crnogorskom elektroprenosnom sistemu</a:t>
            </a:r>
            <a:endParaRPr lang="sr-Latn-ME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B7C98-5309-42A6-A656-0B4B2323959F}" type="slidenum">
              <a:rPr lang="en-US" smtClean="0">
                <a:solidFill>
                  <a:schemeClr val="tx1"/>
                </a:solidFill>
              </a:rPr>
              <a:t>19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94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dirty="0" smtClean="0"/>
              <a:t>Op</a:t>
            </a:r>
            <a:r>
              <a:rPr lang="sr-Latn-ME" dirty="0" smtClean="0"/>
              <a:t>šte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sr-Latn-ME" sz="2500" dirty="0" smtClean="0"/>
              <a:t>24 transformatorske stanice u pogonu u okviru CGES-a</a:t>
            </a:r>
          </a:p>
          <a:p>
            <a:r>
              <a:rPr lang="sr-Latn-ME" sz="2500" dirty="0" smtClean="0"/>
              <a:t>Naponski nivoi: 400 kV, 220 kV, 110 kV kao i djelovi 35 kV mreže</a:t>
            </a:r>
          </a:p>
          <a:p>
            <a:r>
              <a:rPr lang="sr-Latn-ME" sz="2500" dirty="0" smtClean="0"/>
              <a:t>Održavanje primarne opreme nadležnost Službe održavanja CGES-a</a:t>
            </a:r>
          </a:p>
          <a:p>
            <a:r>
              <a:rPr lang="sr-Latn-ME" sz="2500" dirty="0" smtClean="0"/>
              <a:t>Prekidači snage (PS) – funkcija prekidanja struja kako u normalnom pogonu, tako i u uslovima kvara</a:t>
            </a:r>
          </a:p>
          <a:p>
            <a:r>
              <a:rPr lang="sr-Latn-ME" sz="2500" dirty="0" smtClean="0"/>
              <a:t>Dobro pogonsko stanje PS preduslov normalnog funkcionisanja elektroenergetskog sistema</a:t>
            </a:r>
          </a:p>
          <a:p>
            <a:endParaRPr lang="en-US" sz="25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ME" smtClean="0">
                <a:solidFill>
                  <a:schemeClr val="tx1"/>
                </a:solidFill>
              </a:rPr>
              <a:t>Prilog održavanju prekidača u crnogorskom elektroprenosnom sistemu</a:t>
            </a:r>
            <a:endParaRPr lang="sr-Latn-ME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B7C98-5309-42A6-A656-0B4B2323959F}" type="slidenum">
              <a:rPr lang="en-US" smtClean="0">
                <a:solidFill>
                  <a:schemeClr val="tx1"/>
                </a:solidFill>
              </a:rPr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sr-Latn-ME" dirty="0" smtClean="0"/>
              <a:t>Tipovi prekidača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sr-Latn-ME" sz="2500" dirty="0" smtClean="0"/>
              <a:t>Dva tipa VN prekidača: uljni i prekidači sa SF6 gasom </a:t>
            </a:r>
          </a:p>
          <a:p>
            <a:r>
              <a:rPr lang="sr-Latn-ME" sz="2500" dirty="0" smtClean="0"/>
              <a:t>35 kV prekidači: uljni i vakumski</a:t>
            </a:r>
          </a:p>
          <a:p>
            <a:r>
              <a:rPr lang="sr-Latn-ME" sz="2500" dirty="0" smtClean="0"/>
              <a:t>Pretežno u upotrebi VN prekidači izvedeni u SF6 izvedbi</a:t>
            </a:r>
          </a:p>
          <a:p>
            <a:r>
              <a:rPr lang="sr-Latn-ME" sz="2500" dirty="0" smtClean="0"/>
              <a:t>Tipovi prekidača koji su u upotrebi u CGES-u: PS 1231, VPS 123 2/2F, VPS 245 2/4F, HPGE 11/15, HPGE 11/14 koji čine grupu uljnih prekidača. SFE, SFEL, LTB, 3AP1 koji čine grupu SF6 prekidača</a:t>
            </a:r>
            <a:endParaRPr lang="en-US" sz="25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ME" smtClean="0">
                <a:solidFill>
                  <a:schemeClr val="tx1"/>
                </a:solidFill>
              </a:rPr>
              <a:t>Prilog održavanju prekidača u crnogorskom elektroprenosnom sistemu</a:t>
            </a:r>
            <a:endParaRPr lang="sr-Latn-ME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B7C98-5309-42A6-A656-0B4B2323959F}" type="slidenum">
              <a:rPr lang="en-US" smtClean="0">
                <a:solidFill>
                  <a:schemeClr val="tx1"/>
                </a:solidFill>
              </a:rPr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ME" smtClean="0">
                <a:solidFill>
                  <a:schemeClr val="tx1"/>
                </a:solidFill>
              </a:rPr>
              <a:t>Prilog održavanju prekidača u crnogorskom elektroprenosnom sistemu</a:t>
            </a:r>
            <a:endParaRPr lang="sr-Latn-ME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00600"/>
          </a:xfrm>
        </p:spPr>
        <p:txBody>
          <a:bodyPr>
            <a:normAutofit lnSpcReduction="10000"/>
          </a:bodyPr>
          <a:lstStyle/>
          <a:p>
            <a:endParaRPr lang="sr-Latn-ME" sz="1600" dirty="0" smtClean="0"/>
          </a:p>
          <a:p>
            <a:endParaRPr lang="sr-Latn-ME" sz="1600" dirty="0"/>
          </a:p>
          <a:p>
            <a:endParaRPr lang="sr-Latn-ME" sz="1600" dirty="0" smtClean="0"/>
          </a:p>
          <a:p>
            <a:endParaRPr lang="sr-Latn-ME" sz="1600" dirty="0"/>
          </a:p>
          <a:p>
            <a:pPr marL="0" indent="0">
              <a:buNone/>
            </a:pPr>
            <a:r>
              <a:rPr lang="sr-Latn-ME" sz="1600" dirty="0" smtClean="0"/>
              <a:t>                                                                </a:t>
            </a:r>
          </a:p>
          <a:p>
            <a:endParaRPr lang="sr-Latn-ME" sz="1600" dirty="0"/>
          </a:p>
          <a:p>
            <a:endParaRPr lang="sr-Latn-ME" sz="1600" dirty="0" smtClean="0"/>
          </a:p>
          <a:p>
            <a:endParaRPr lang="sr-Latn-ME" sz="1600" dirty="0"/>
          </a:p>
          <a:p>
            <a:pPr marL="0" indent="0">
              <a:buNone/>
            </a:pPr>
            <a:r>
              <a:rPr lang="sr-Latn-ME" sz="1600" dirty="0" smtClean="0"/>
              <a:t>             Prekidač HPGE 11/15                                                   Prekidač </a:t>
            </a:r>
            <a:r>
              <a:rPr lang="en-US" sz="1600" dirty="0" smtClean="0"/>
              <a:t>VPS</a:t>
            </a:r>
            <a:r>
              <a:rPr lang="sr-Latn-ME" sz="1600" dirty="0" smtClean="0"/>
              <a:t> </a:t>
            </a:r>
            <a:r>
              <a:rPr lang="en-US" sz="1600" dirty="0" smtClean="0"/>
              <a:t>2</a:t>
            </a:r>
            <a:r>
              <a:rPr lang="sr-Latn-ME" sz="1600" dirty="0" smtClean="0"/>
              <a:t>/</a:t>
            </a:r>
            <a:r>
              <a:rPr lang="en-US" sz="1600" dirty="0" smtClean="0"/>
              <a:t>4F</a:t>
            </a:r>
            <a:endParaRPr lang="sr-Latn-ME" sz="1600" dirty="0"/>
          </a:p>
          <a:p>
            <a:pPr marL="0" indent="0">
              <a:buNone/>
            </a:pPr>
            <a:endParaRPr lang="sr-Latn-ME" sz="1600" dirty="0" smtClean="0"/>
          </a:p>
          <a:p>
            <a:pPr marL="0" indent="0">
              <a:buNone/>
            </a:pPr>
            <a:endParaRPr lang="sr-Latn-ME" sz="1600" dirty="0"/>
          </a:p>
          <a:p>
            <a:pPr marL="0" indent="0">
              <a:buNone/>
            </a:pPr>
            <a:endParaRPr lang="sr-Latn-ME" sz="1600" dirty="0" smtClean="0"/>
          </a:p>
          <a:p>
            <a:pPr marL="0" indent="0">
              <a:buNone/>
            </a:pPr>
            <a:endParaRPr lang="sr-Latn-ME" sz="1600" dirty="0"/>
          </a:p>
          <a:p>
            <a:pPr marL="0" indent="0">
              <a:buNone/>
            </a:pPr>
            <a:endParaRPr lang="sr-Latn-ME" sz="1600" dirty="0" smtClean="0"/>
          </a:p>
          <a:p>
            <a:pPr marL="0" indent="0">
              <a:buNone/>
            </a:pPr>
            <a:endParaRPr lang="sr-Latn-ME" sz="1600" dirty="0"/>
          </a:p>
          <a:p>
            <a:pPr marL="0" indent="0">
              <a:buNone/>
            </a:pPr>
            <a:endParaRPr lang="sr-Latn-ME" sz="1600" dirty="0" smtClean="0"/>
          </a:p>
          <a:p>
            <a:pPr marL="0" indent="0">
              <a:buNone/>
            </a:pPr>
            <a:endParaRPr lang="sr-Latn-ME" sz="1600" dirty="0"/>
          </a:p>
          <a:p>
            <a:pPr marL="0" indent="0">
              <a:buNone/>
            </a:pPr>
            <a:r>
              <a:rPr lang="sr-Latn-ME" sz="1600" dirty="0" smtClean="0"/>
              <a:t>                                                                   </a:t>
            </a:r>
          </a:p>
          <a:p>
            <a:pPr marL="0" indent="0">
              <a:buNone/>
            </a:pPr>
            <a:r>
              <a:rPr lang="sr-Latn-ME" sz="1600" dirty="0"/>
              <a:t> </a:t>
            </a:r>
            <a:r>
              <a:rPr lang="sr-Latn-ME" sz="1600" dirty="0" smtClean="0"/>
              <a:t>            Prekidač SFE 11/18 G                                                     Prekidač LTB D!/B 145 </a:t>
            </a:r>
            <a:endParaRPr lang="sr-Latn-ME" sz="1600" dirty="0"/>
          </a:p>
          <a:p>
            <a:pPr marL="0" indent="0">
              <a:buNone/>
            </a:pPr>
            <a:endParaRPr lang="sr-Latn-ME" sz="1600" dirty="0"/>
          </a:p>
        </p:txBody>
      </p:sp>
      <p:pic>
        <p:nvPicPr>
          <p:cNvPr id="8" name="Picture 7" descr="C:\Users\stevan.canovic\Desktop\za Cigre\slike\WP_00077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88870"/>
            <a:ext cx="2428875" cy="222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stevan.canovic\Desktop\svi folderi\slike pljevlja sp pss 220 kV\20161005_09071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789505"/>
            <a:ext cx="3095625" cy="2228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stevan.canovic\AppData\Local\Microsoft\Windows\Temporary Internet Files\Content.Word\60b980ba373f0a55f086f6cd9ac96b750615510f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67" y="3257035"/>
            <a:ext cx="2234133" cy="2332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\\10.3.22.36\Trafostanice\Slike\H. Novi\IMG_136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57035"/>
            <a:ext cx="3240360" cy="233220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B7C98-5309-42A6-A656-0B4B2323959F}" type="slidenum">
              <a:rPr lang="en-US" smtClean="0">
                <a:solidFill>
                  <a:schemeClr val="tx1"/>
                </a:solidFill>
              </a:rPr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1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sr-Latn-ME" dirty="0" smtClean="0"/>
              <a:t>Ispitivanje prekidača snage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algn="just"/>
            <a:r>
              <a:rPr lang="sr-Latn-ME" sz="2500" dirty="0" smtClean="0"/>
              <a:t>Redovna ispitivanja – ispitivanja prilikom revizije i remonta ( periodi definisani pravilnikom o održavanju postrojenja u CGES-u)</a:t>
            </a:r>
          </a:p>
          <a:p>
            <a:pPr algn="just"/>
            <a:r>
              <a:rPr lang="sr-Latn-ME" sz="2500" dirty="0" smtClean="0"/>
              <a:t>Polazna tačka ispitivanja jesu referentne vrijednosti </a:t>
            </a:r>
          </a:p>
          <a:p>
            <a:pPr algn="just"/>
            <a:r>
              <a:rPr lang="sr-Latn-ME" sz="2500" dirty="0" smtClean="0"/>
              <a:t>Vrijednosti dobijene prilikom ispitivanja se upoređjuju sa referentnim ali i vrijednostima dobijenim pri prethodnim ispitivanjima</a:t>
            </a:r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ME" smtClean="0">
                <a:solidFill>
                  <a:schemeClr val="tx1"/>
                </a:solidFill>
              </a:rPr>
              <a:t>Prilog održavanju prekidača u crnogorskom elektroprenosnom sistemu</a:t>
            </a:r>
            <a:endParaRPr lang="sr-Latn-ME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B7C98-5309-42A6-A656-0B4B2323959F}" type="slidenum">
              <a:rPr lang="en-US" smtClean="0">
                <a:solidFill>
                  <a:schemeClr val="tx1"/>
                </a:solidFill>
              </a:rPr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58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r>
              <a:rPr lang="sr-Latn-ME" sz="2500" dirty="0" smtClean="0"/>
              <a:t>Parametri koji se mjere se dijele na mehaničke , električne parametre kao i parametre ulja ili SF6 gasa</a:t>
            </a:r>
          </a:p>
          <a:p>
            <a:r>
              <a:rPr lang="sr-Latn-ME" sz="2500" dirty="0" smtClean="0"/>
              <a:t>Mehanički parametri: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Latn-ME" sz="2500" dirty="0" smtClean="0"/>
              <a:t>Brzina uklopa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Latn-ME" sz="2500" dirty="0" smtClean="0"/>
              <a:t>Brzina isklopa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Latn-ME" sz="2500" dirty="0" smtClean="0"/>
              <a:t>Jednovremenost među polovima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Latn-ME" sz="2500" dirty="0" smtClean="0"/>
              <a:t>Hod kontaktne šipke</a:t>
            </a:r>
            <a:endParaRPr lang="en-US" sz="25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ME" smtClean="0">
                <a:solidFill>
                  <a:schemeClr val="tx1"/>
                </a:solidFill>
              </a:rPr>
              <a:t>Prilog održavanju prekidača u crnogorskom elektroprenosnom sistemu</a:t>
            </a:r>
            <a:endParaRPr lang="sr-Latn-ME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B7C98-5309-42A6-A656-0B4B2323959F}" type="slidenum">
              <a:rPr lang="en-US" smtClean="0">
                <a:solidFill>
                  <a:schemeClr val="tx1"/>
                </a:solidFill>
              </a:rPr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02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sr-Latn-ME" sz="2500" dirty="0" smtClean="0"/>
              <a:t>Električni parametri:</a:t>
            </a:r>
          </a:p>
          <a:p>
            <a:r>
              <a:rPr lang="sr-Latn-ME" sz="2500" dirty="0" smtClean="0"/>
              <a:t>Otpor glavnih kontakata</a:t>
            </a:r>
          </a:p>
          <a:p>
            <a:r>
              <a:rPr lang="sr-Latn-ME" sz="2500" dirty="0" smtClean="0"/>
              <a:t>Struje kalemova isklopa i uklopa</a:t>
            </a:r>
          </a:p>
          <a:p>
            <a:r>
              <a:rPr lang="sr-Latn-ME" sz="2500" dirty="0" smtClean="0"/>
              <a:t>Struja motora za navijanje opruge kod MOP prekidača</a:t>
            </a:r>
            <a:endParaRPr lang="en-US" sz="2500" dirty="0" smtClean="0"/>
          </a:p>
          <a:p>
            <a:pPr marL="0" indent="0">
              <a:buNone/>
            </a:pPr>
            <a:endParaRPr lang="en-US" sz="2500" dirty="0"/>
          </a:p>
          <a:p>
            <a:pPr marL="0" indent="0">
              <a:buNone/>
            </a:pPr>
            <a:endParaRPr lang="sr-Latn-ME" sz="2500" dirty="0" smtClean="0"/>
          </a:p>
          <a:p>
            <a:r>
              <a:rPr lang="sr-Latn-ME" sz="2500" dirty="0" smtClean="0"/>
              <a:t>Kod uljnih prekidača se provjerava dielektrična čvrstoća ulja, kod SF6 prekidača vlažnost gasa i čistoća gasa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ME" smtClean="0">
                <a:solidFill>
                  <a:schemeClr val="tx1"/>
                </a:solidFill>
              </a:rPr>
              <a:t>Prilog održavanju prekidača u crnogorskom elektroprenosnom sistemu</a:t>
            </a:r>
            <a:endParaRPr lang="sr-Latn-ME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B7C98-5309-42A6-A656-0B4B2323959F}" type="slidenum">
              <a:rPr lang="en-US" smtClean="0">
                <a:solidFill>
                  <a:schemeClr val="tx1"/>
                </a:solidFill>
              </a:rPr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75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r>
              <a:rPr lang="sr-Latn-ME" sz="2500" dirty="0" smtClean="0"/>
              <a:t>Uređaji koji se koriste pri ispitivanju su DLRO 600 – mjerenje otpora kontakata prekidača, TM 1800 – za sve ostale navedene mehaničke i električne parametre, analizatori vlage i čistoće SF6 gasa.</a:t>
            </a:r>
          </a:p>
          <a:p>
            <a:pPr marL="0" indent="0">
              <a:buNone/>
            </a:pPr>
            <a:endParaRPr lang="sr-Latn-ME" dirty="0" smtClean="0"/>
          </a:p>
          <a:p>
            <a:pPr marL="0" indent="0">
              <a:buNone/>
            </a:pPr>
            <a:endParaRPr lang="sr-Latn-ME" dirty="0"/>
          </a:p>
          <a:p>
            <a:pPr marL="0" indent="0">
              <a:buNone/>
            </a:pPr>
            <a:endParaRPr lang="sr-Latn-ME" dirty="0" smtClean="0"/>
          </a:p>
          <a:p>
            <a:pPr marL="0" indent="0">
              <a:buNone/>
            </a:pPr>
            <a:endParaRPr lang="sr-Latn-ME" dirty="0" smtClean="0"/>
          </a:p>
          <a:p>
            <a:pPr marL="0" indent="0">
              <a:buNone/>
            </a:pPr>
            <a:r>
              <a:rPr lang="sr-Latn-ME" sz="1600" dirty="0"/>
              <a:t> </a:t>
            </a:r>
            <a:r>
              <a:rPr lang="sr-Latn-ME" sz="1600" dirty="0" smtClean="0"/>
              <a:t>                  DLRO 600                                                                              TM 1800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ME" smtClean="0">
                <a:solidFill>
                  <a:schemeClr val="tx1"/>
                </a:solidFill>
              </a:rPr>
              <a:t>Prilog održavanju prekidača u crnogorskom elektroprenosnom sistemu</a:t>
            </a:r>
            <a:endParaRPr lang="sr-Latn-ME" dirty="0">
              <a:solidFill>
                <a:schemeClr val="tx1"/>
              </a:solidFill>
            </a:endParaRPr>
          </a:p>
        </p:txBody>
      </p:sp>
      <p:pic>
        <p:nvPicPr>
          <p:cNvPr id="6" name="Picture 5" descr="Rezultat slika za Megger DLRO 6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40545"/>
            <a:ext cx="2352675" cy="200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stevan.canovic\Desktop\za Cigre\TM180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440545"/>
            <a:ext cx="2543175" cy="20669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B7C98-5309-42A6-A656-0B4B2323959F}" type="slidenum">
              <a:rPr lang="en-US" smtClean="0">
                <a:solidFill>
                  <a:schemeClr val="tx1"/>
                </a:solidFill>
              </a:rPr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48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9488"/>
          </a:xfrm>
        </p:spPr>
        <p:txBody>
          <a:bodyPr>
            <a:normAutofit fontScale="90000"/>
          </a:bodyPr>
          <a:lstStyle/>
          <a:p>
            <a:endParaRPr lang="sr-Latn-M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sr-Latn-ME" sz="1600" dirty="0" smtClean="0"/>
          </a:p>
          <a:p>
            <a:pPr marL="0" indent="0">
              <a:buNone/>
            </a:pPr>
            <a:endParaRPr lang="sr-Latn-ME" sz="1600" dirty="0"/>
          </a:p>
          <a:p>
            <a:pPr marL="0" indent="0">
              <a:buNone/>
            </a:pPr>
            <a:endParaRPr lang="sr-Latn-ME" sz="1600" dirty="0" smtClean="0"/>
          </a:p>
          <a:p>
            <a:pPr marL="0" indent="0">
              <a:buNone/>
            </a:pPr>
            <a:endParaRPr lang="sr-Latn-ME" sz="1600" dirty="0"/>
          </a:p>
          <a:p>
            <a:pPr marL="0" indent="0">
              <a:buNone/>
            </a:pPr>
            <a:endParaRPr lang="sr-Latn-ME" sz="1600" dirty="0" smtClean="0"/>
          </a:p>
          <a:p>
            <a:pPr marL="0" indent="0">
              <a:buNone/>
            </a:pPr>
            <a:endParaRPr lang="sr-Latn-ME" sz="1600" dirty="0"/>
          </a:p>
          <a:p>
            <a:pPr marL="0" indent="0">
              <a:buNone/>
            </a:pPr>
            <a:r>
              <a:rPr lang="sr-Latn-ME" sz="1600" dirty="0" smtClean="0"/>
              <a:t>  </a:t>
            </a:r>
          </a:p>
          <a:p>
            <a:pPr marL="0" indent="0">
              <a:buNone/>
            </a:pPr>
            <a:r>
              <a:rPr lang="sr-Latn-ME" sz="1600" dirty="0" smtClean="0"/>
              <a:t>Vezivanje TM 1800 na prekidač                                                   </a:t>
            </a:r>
            <a:r>
              <a:rPr lang="sr-Latn-ME" sz="1600" dirty="0"/>
              <a:t>Vezivanje </a:t>
            </a:r>
            <a:r>
              <a:rPr lang="sr-Latn-ME" sz="1600" dirty="0" smtClean="0"/>
              <a:t>modula uređaja TM 1800</a:t>
            </a:r>
            <a:endParaRPr lang="sr-Latn-ME" sz="1600" dirty="0"/>
          </a:p>
          <a:p>
            <a:pPr marL="0" indent="0">
              <a:buNone/>
            </a:pPr>
            <a:endParaRPr lang="sr-Latn-ME" sz="1600" dirty="0" smtClean="0"/>
          </a:p>
          <a:p>
            <a:pPr marL="0" indent="0">
              <a:buNone/>
            </a:pPr>
            <a:endParaRPr lang="sr-Latn-ME" sz="1600" dirty="0" smtClean="0"/>
          </a:p>
          <a:p>
            <a:pPr marL="0" indent="0">
              <a:buNone/>
            </a:pPr>
            <a:endParaRPr lang="sr-Latn-ME" sz="1600" dirty="0"/>
          </a:p>
          <a:p>
            <a:pPr marL="0" indent="0">
              <a:buNone/>
            </a:pPr>
            <a:endParaRPr lang="sr-Latn-ME" sz="1600" dirty="0" smtClean="0"/>
          </a:p>
          <a:p>
            <a:pPr marL="0" indent="0">
              <a:buNone/>
            </a:pPr>
            <a:endParaRPr lang="sr-Latn-ME" sz="1600" dirty="0"/>
          </a:p>
          <a:p>
            <a:pPr marL="0" indent="0">
              <a:buNone/>
            </a:pPr>
            <a:endParaRPr lang="sr-Latn-ME" sz="1600" dirty="0" smtClean="0"/>
          </a:p>
          <a:p>
            <a:pPr marL="0" indent="0">
              <a:buNone/>
            </a:pPr>
            <a:endParaRPr lang="sr-Latn-ME" sz="1600" dirty="0"/>
          </a:p>
          <a:p>
            <a:pPr marL="0" indent="0">
              <a:buNone/>
            </a:pPr>
            <a:endParaRPr lang="sr-Latn-ME" sz="1600" dirty="0" smtClean="0"/>
          </a:p>
          <a:p>
            <a:pPr marL="0" indent="0">
              <a:buNone/>
            </a:pPr>
            <a:endParaRPr lang="sr-Latn-ME" sz="1600" dirty="0"/>
          </a:p>
          <a:p>
            <a:pPr marL="0" indent="0">
              <a:buNone/>
            </a:pPr>
            <a:endParaRPr lang="sr-Latn-ME" sz="1600" dirty="0" smtClean="0"/>
          </a:p>
          <a:p>
            <a:pPr marL="0" indent="0">
              <a:buNone/>
            </a:pPr>
            <a:r>
              <a:rPr lang="sr-Latn-ME" sz="1600" dirty="0" smtClean="0"/>
              <a:t>Uređaj za mjerenje vlage SF6 gasa                                  Uređaj </a:t>
            </a:r>
            <a:r>
              <a:rPr lang="sr-Latn-ME" sz="1600" dirty="0"/>
              <a:t>za mjerenje </a:t>
            </a:r>
            <a:r>
              <a:rPr lang="sr-Latn-ME" sz="1600" dirty="0" smtClean="0"/>
              <a:t>čistoće SF6 </a:t>
            </a:r>
            <a:r>
              <a:rPr lang="sr-Latn-ME" sz="1600" dirty="0"/>
              <a:t>gasa </a:t>
            </a:r>
          </a:p>
          <a:p>
            <a:pPr marL="0" indent="0">
              <a:buNone/>
            </a:pPr>
            <a:r>
              <a:rPr lang="sr-Latn-ME" sz="1600" dirty="0" smtClean="0"/>
              <a:t> </a:t>
            </a:r>
            <a:endParaRPr lang="sr-Latn-ME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ME" smtClean="0">
                <a:solidFill>
                  <a:schemeClr val="tx1"/>
                </a:solidFill>
              </a:rPr>
              <a:t>Prilog održavanju prekidača u crnogorskom elektroprenosnom sistemu</a:t>
            </a:r>
            <a:endParaRPr lang="sr-Latn-ME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84984"/>
            <a:ext cx="2695575" cy="2105025"/>
          </a:xfrm>
          <a:prstGeom prst="rect">
            <a:avLst/>
          </a:prstGeom>
          <a:noFill/>
        </p:spPr>
      </p:pic>
      <p:pic>
        <p:nvPicPr>
          <p:cNvPr id="7" name="Picture 6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73936"/>
            <a:ext cx="2847975" cy="2069601"/>
          </a:xfrm>
          <a:prstGeom prst="rect">
            <a:avLst/>
          </a:prstGeom>
          <a:noFill/>
        </p:spPr>
      </p:pic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7620"/>
            <a:ext cx="2849935" cy="2061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19995"/>
            <a:ext cx="3096344" cy="187131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B7C98-5309-42A6-A656-0B4B2323959F}" type="slidenum">
              <a:rPr lang="en-US" smtClean="0">
                <a:solidFill>
                  <a:schemeClr val="tx1"/>
                </a:solidFill>
              </a:rPr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64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1134</Words>
  <Application>Microsoft Office PowerPoint</Application>
  <PresentationFormat>On-screen Show (4:3)</PresentationFormat>
  <Paragraphs>242</Paragraphs>
  <Slides>19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Wingdings</vt:lpstr>
      <vt:lpstr>Office Theme</vt:lpstr>
      <vt:lpstr>Prilog održavanju prekidača u crnogorskom elektroprenosnom sistemu</vt:lpstr>
      <vt:lpstr>Opšte</vt:lpstr>
      <vt:lpstr>Tipovi prekidača</vt:lpstr>
      <vt:lpstr>PowerPoint Presentation</vt:lpstr>
      <vt:lpstr>Ispitivanje prekidača snage</vt:lpstr>
      <vt:lpstr>PowerPoint Presentation</vt:lpstr>
      <vt:lpstr>PowerPoint Presentation</vt:lpstr>
      <vt:lpstr>PowerPoint Presentation</vt:lpstr>
      <vt:lpstr>PowerPoint Presentation</vt:lpstr>
      <vt:lpstr>Primjeri ispitivanja prekidača u prethavarijskim i havarijskim situacijama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Zaključci</vt:lpstr>
      <vt:lpstr>PowerPoint Presentation</vt:lpstr>
      <vt:lpstr>Pitanja za diskusiju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Prilog održavanju prekidača u crnogorskom elektroprenosnom sistemu</dc:title>
  <dc:creator>Korisnik</dc:creator>
  <cp:lastModifiedBy>Stevan Canovic</cp:lastModifiedBy>
  <cp:revision>41</cp:revision>
  <dcterms:created xsi:type="dcterms:W3CDTF">2017-05-07T16:20:36Z</dcterms:created>
  <dcterms:modified xsi:type="dcterms:W3CDTF">2017-05-11T07:00:59Z</dcterms:modified>
</cp:coreProperties>
</file>