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2" r:id="rId2"/>
    <p:sldId id="257" r:id="rId3"/>
    <p:sldId id="258" r:id="rId4"/>
    <p:sldId id="260" r:id="rId5"/>
    <p:sldId id="262" r:id="rId6"/>
    <p:sldId id="263" r:id="rId7"/>
    <p:sldId id="265" r:id="rId8"/>
    <p:sldId id="268" r:id="rId9"/>
    <p:sldId id="270" r:id="rId10"/>
    <p:sldId id="271" r:id="rId11"/>
    <p:sldId id="272" r:id="rId12"/>
    <p:sldId id="274" r:id="rId13"/>
    <p:sldId id="283" r:id="rId14"/>
    <p:sldId id="276" r:id="rId15"/>
    <p:sldId id="277" r:id="rId16"/>
    <p:sldId id="279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FDEE-5FEE-45A8-B0B8-FA011BA6359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2AC67C-8C86-4D49-8DEF-2C228B8F2E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FDEE-5FEE-45A8-B0B8-FA011BA6359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C67C-8C86-4D49-8DEF-2C228B8F2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FDEE-5FEE-45A8-B0B8-FA011BA6359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C67C-8C86-4D49-8DEF-2C228B8F2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FDEE-5FEE-45A8-B0B8-FA011BA6359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C67C-8C86-4D49-8DEF-2C228B8F2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FDEE-5FEE-45A8-B0B8-FA011BA6359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C67C-8C86-4D49-8DEF-2C228B8F2E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FDEE-5FEE-45A8-B0B8-FA011BA6359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C67C-8C86-4D49-8DEF-2C228B8F2E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FDEE-5FEE-45A8-B0B8-FA011BA6359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C67C-8C86-4D49-8DEF-2C228B8F2EE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FDEE-5FEE-45A8-B0B8-FA011BA6359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C67C-8C86-4D49-8DEF-2C228B8F2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FDEE-5FEE-45A8-B0B8-FA011BA6359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C67C-8C86-4D49-8DEF-2C228B8F2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FDEE-5FEE-45A8-B0B8-FA011BA6359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C67C-8C86-4D49-8DEF-2C228B8F2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FDEE-5FEE-45A8-B0B8-FA011BA6359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C67C-8C86-4D49-8DEF-2C228B8F2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F86FDEE-5FEE-45A8-B0B8-FA011BA6359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82AC67C-8C86-4D49-8DEF-2C228B8F2E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438399"/>
          </a:xfrm>
        </p:spPr>
        <p:txBody>
          <a:bodyPr>
            <a:normAutofit/>
          </a:bodyPr>
          <a:lstStyle/>
          <a:p>
            <a:r>
              <a:rPr lang="sr-Latn-CS" sz="3000" b="1" dirty="0"/>
              <a:t>PRAKTI</a:t>
            </a:r>
            <a:r>
              <a:rPr lang="sr-Latn-BA" sz="3000" b="1" dirty="0"/>
              <a:t>ČNA ISKUSTVA PRIMJENE FDS+PDC METODE U PROCJENI </a:t>
            </a:r>
            <a:r>
              <a:rPr lang="sr-Latn-BA" sz="3000" b="1" dirty="0" smtClean="0"/>
              <a:t>STANJA  </a:t>
            </a:r>
            <a:r>
              <a:rPr lang="sr-Latn-BA" sz="3000" b="1" dirty="0"/>
              <a:t>IZOLACIONOG SISTEMA ENERGETSKIH TRANSFORMATORA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0" y="3886200"/>
            <a:ext cx="3657600" cy="1828800"/>
          </a:xfrm>
        </p:spPr>
        <p:txBody>
          <a:bodyPr>
            <a:normAutofit/>
          </a:bodyPr>
          <a:lstStyle/>
          <a:p>
            <a:pPr algn="l"/>
            <a:endParaRPr lang="sr-Latn-BA" sz="1800" dirty="0" smtClean="0"/>
          </a:p>
          <a:p>
            <a:pPr algn="l"/>
            <a:r>
              <a:rPr lang="sr-Latn-BA" sz="1800" b="1" dirty="0" smtClean="0">
                <a:solidFill>
                  <a:schemeClr val="accent3">
                    <a:lumMod val="50000"/>
                  </a:schemeClr>
                </a:solidFill>
              </a:rPr>
              <a:t>Autori:</a:t>
            </a:r>
          </a:p>
          <a:p>
            <a:pPr algn="l"/>
            <a:r>
              <a:rPr lang="sr-Latn-BA" sz="1800" b="1" dirty="0" smtClean="0">
                <a:solidFill>
                  <a:schemeClr val="accent3">
                    <a:lumMod val="50000"/>
                  </a:schemeClr>
                </a:solidFill>
              </a:rPr>
              <a:t>Goran Martinović, dipl. ing. el.</a:t>
            </a:r>
          </a:p>
          <a:p>
            <a:pPr algn="l"/>
            <a:r>
              <a:rPr lang="sr-Latn-BA" sz="1800" b="1" dirty="0" smtClean="0">
                <a:solidFill>
                  <a:schemeClr val="accent3">
                    <a:lumMod val="50000"/>
                  </a:schemeClr>
                </a:solidFill>
              </a:rPr>
              <a:t>Olivera Lalatović, dipl. ing.el</a:t>
            </a:r>
            <a:r>
              <a:rPr lang="sr-Latn-BA" sz="1800" b="1" dirty="0" smtClean="0"/>
              <a:t>.</a:t>
            </a:r>
            <a:endParaRPr lang="en-US" sz="1800" b="1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91" name="Picture 2" descr="logo CG KO CIG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512887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14444"/>
            <a:ext cx="2234921" cy="74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5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sr-Latn-BA" sz="2800" b="1" dirty="0" smtClean="0"/>
              <a:t>UTICAJNI</a:t>
            </a:r>
            <a:r>
              <a:rPr lang="sr-Latn-BA" b="1" dirty="0" smtClean="0"/>
              <a:t> </a:t>
            </a:r>
            <a:r>
              <a:rPr lang="sr-Latn-BA" sz="2800" b="1" dirty="0" smtClean="0"/>
              <a:t>FAKTORI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sr-Latn-BA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Dielektrični odziv </a:t>
            </a:r>
            <a:r>
              <a:rPr lang="sr-Latn-BA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uljem impregniranog celuloznog izolacionog </a:t>
            </a:r>
            <a:r>
              <a:rPr lang="sr-Latn-BA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sistema ET-a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806" y="2438401"/>
            <a:ext cx="6564594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29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sr-Latn-BA" sz="2800" b="1" dirty="0"/>
              <a:t>UTICAJNI FAKTORI</a:t>
            </a:r>
            <a:endParaRPr lang="en-US" sz="2800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3096186" cy="1951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3376583" cy="202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856" y="4182480"/>
            <a:ext cx="3314344" cy="1949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57656" y="3592952"/>
            <a:ext cx="243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BA" sz="1200" b="1" dirty="0">
                <a:solidFill>
                  <a:schemeClr val="accent3">
                    <a:lumMod val="50000"/>
                  </a:schemeClr>
                </a:solidFill>
              </a:rPr>
              <a:t>Dielektrični odziv </a:t>
            </a:r>
            <a:r>
              <a:rPr lang="sr-Latn-BA" sz="1200" b="1" dirty="0" smtClean="0">
                <a:solidFill>
                  <a:schemeClr val="accent3">
                    <a:lumMod val="50000"/>
                  </a:schemeClr>
                </a:solidFill>
              </a:rPr>
              <a:t>papira različitog sadržaja vlage 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93491" y="3630853"/>
            <a:ext cx="243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BA" sz="1200" b="1" dirty="0">
                <a:solidFill>
                  <a:schemeClr val="accent3">
                    <a:lumMod val="50000"/>
                  </a:schemeClr>
                </a:solidFill>
              </a:rPr>
              <a:t>Dielektrični odziv </a:t>
            </a:r>
            <a:r>
              <a:rPr lang="sr-Latn-BA" sz="1200" b="1" dirty="0" smtClean="0">
                <a:solidFill>
                  <a:schemeClr val="accent3">
                    <a:lumMod val="50000"/>
                  </a:schemeClr>
                </a:solidFill>
              </a:rPr>
              <a:t>ulja različite konduktivnosti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17021" y="6096000"/>
            <a:ext cx="243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BA" sz="1200" b="1" dirty="0" smtClean="0">
                <a:solidFill>
                  <a:schemeClr val="accent3">
                    <a:lumMod val="50000"/>
                  </a:schemeClr>
                </a:solidFill>
              </a:rPr>
              <a:t>Uticaj međuslojne polarizacije ne dielektrični odziv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35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sr-Latn-BA" sz="2800" b="1" dirty="0" smtClean="0"/>
              <a:t>UTICAJNI</a:t>
            </a:r>
            <a:r>
              <a:rPr lang="sr-Latn-BA" b="1" dirty="0" smtClean="0"/>
              <a:t> </a:t>
            </a:r>
            <a:r>
              <a:rPr lang="sr-Latn-BA" sz="2800" b="1" dirty="0" smtClean="0"/>
              <a:t>FAKTORI</a:t>
            </a:r>
            <a:endParaRPr lang="en-US" sz="2800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2914650" cy="2028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179" y="1474150"/>
            <a:ext cx="297180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0"/>
            <a:ext cx="291465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3833812"/>
            <a:ext cx="3064379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52600" y="3383052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200" b="1" dirty="0" smtClean="0">
                <a:solidFill>
                  <a:schemeClr val="accent3">
                    <a:lumMod val="50000"/>
                  </a:schemeClr>
                </a:solidFill>
              </a:rPr>
              <a:t>Uticaj temperature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0" y="57912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200" b="1" dirty="0" smtClean="0">
                <a:solidFill>
                  <a:schemeClr val="accent3">
                    <a:lumMod val="50000"/>
                  </a:schemeClr>
                </a:solidFill>
              </a:rPr>
              <a:t>Uticaj ostarelosti ulja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14974" y="5791200"/>
            <a:ext cx="2105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200" b="1" dirty="0" smtClean="0">
                <a:solidFill>
                  <a:schemeClr val="accent3">
                    <a:lumMod val="50000"/>
                  </a:schemeClr>
                </a:solidFill>
              </a:rPr>
              <a:t>Uticaj ostarelosti IS-a ET-a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7400" y="3258453"/>
            <a:ext cx="147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200" b="1" dirty="0" smtClean="0">
                <a:solidFill>
                  <a:schemeClr val="accent3">
                    <a:lumMod val="50000"/>
                  </a:schemeClr>
                </a:solidFill>
              </a:rPr>
              <a:t>Uticaj geometrije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5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33400"/>
            <a:ext cx="7086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chemeClr val="tx2"/>
                </a:solidFill>
              </a:rPr>
              <a:t>Algoritam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za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procjenu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sadr</a:t>
            </a:r>
            <a:r>
              <a:rPr lang="sr-Latn-BA" sz="3200" b="1" dirty="0">
                <a:solidFill>
                  <a:schemeClr val="tx2"/>
                </a:solidFill>
              </a:rPr>
              <a:t>žaja vlage u presbordu i provodnosti ulja</a:t>
            </a:r>
            <a:r>
              <a:rPr lang="en-US" sz="3200" b="1" dirty="0">
                <a:solidFill>
                  <a:schemeClr val="tx2"/>
                </a:solidFill>
              </a:rPr>
              <a:t/>
            </a:r>
            <a:br>
              <a:rPr lang="en-US" sz="3200" b="1" dirty="0">
                <a:solidFill>
                  <a:schemeClr val="tx2"/>
                </a:solidFill>
              </a:rPr>
            </a:b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1600200"/>
            <a:ext cx="772477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342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sr-Latn-BA" b="1" dirty="0" smtClean="0"/>
              <a:t/>
            </a:r>
            <a:br>
              <a:rPr lang="sr-Latn-BA" b="1" dirty="0" smtClean="0"/>
            </a:br>
            <a:r>
              <a:rPr lang="sr-Latn-BA" sz="3100" b="1" dirty="0" smtClean="0"/>
              <a:t>PRIMJERI </a:t>
            </a:r>
            <a:r>
              <a:rPr lang="sr-Latn-BA" sz="3100" b="1" dirty="0"/>
              <a:t>IZ PRAKSE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>
              <a:buNone/>
            </a:pPr>
            <a:r>
              <a:rPr lang="sr-Latn-BA" sz="2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Rezultati mjerenja</a:t>
            </a:r>
            <a:endParaRPr lang="en-US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79357"/>
              </p:ext>
            </p:extLst>
          </p:nvPr>
        </p:nvGraphicFramePr>
        <p:xfrm>
          <a:off x="990600" y="1828800"/>
          <a:ext cx="7273925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Document" r:id="rId3" imgW="6112609" imgH="3388206" progId="Word.Document.12">
                  <p:embed/>
                </p:oleObj>
              </mc:Choice>
              <mc:Fallback>
                <p:oleObj name="Document" r:id="rId3" imgW="6112609" imgH="338820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828800"/>
                        <a:ext cx="7273925" cy="44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560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sr-Latn-BA" sz="2800" b="1" dirty="0"/>
              <a:t>PRIMJERI IZ PRAKSE</a:t>
            </a:r>
            <a:endParaRPr lang="en-US" sz="2800" dirty="0"/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78802"/>
            <a:ext cx="3352800" cy="2473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096" y="1143000"/>
            <a:ext cx="3276600" cy="2441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933201"/>
            <a:ext cx="3276600" cy="2462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3584976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200" b="1" dirty="0" smtClean="0">
                <a:solidFill>
                  <a:schemeClr val="accent3">
                    <a:lumMod val="50000"/>
                  </a:schemeClr>
                </a:solidFill>
              </a:rPr>
              <a:t>T1, VN+SN-NN (M)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200" y="6372048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200" dirty="0" smtClean="0"/>
              <a:t>T3, VN-SN (NN + M)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849596" y="3604203"/>
            <a:ext cx="1694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200" b="1" dirty="0" smtClean="0">
                <a:solidFill>
                  <a:schemeClr val="accent3">
                    <a:lumMod val="50000"/>
                  </a:schemeClr>
                </a:solidFill>
              </a:rPr>
              <a:t>T2, VN+SN-NN (M)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66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sr-Latn-BA" sz="2800" b="1" dirty="0"/>
              <a:t>PRIMJERI IZ PRAKSE</a:t>
            </a:r>
            <a:endParaRPr lang="en-US" sz="28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72" y="1447800"/>
            <a:ext cx="3755428" cy="3081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2600" y="48145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200" b="1" dirty="0" smtClean="0">
                <a:solidFill>
                  <a:schemeClr val="accent3">
                    <a:lumMod val="50000"/>
                  </a:schemeClr>
                </a:solidFill>
              </a:rPr>
              <a:t>T4, SN-VN (NN+M)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18236" y="4774989"/>
            <a:ext cx="1701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200" b="1" dirty="0" smtClean="0">
                <a:solidFill>
                  <a:schemeClr val="accent3">
                    <a:lumMod val="50000"/>
                  </a:schemeClr>
                </a:solidFill>
              </a:rPr>
              <a:t>T4, SN-NN (VN+M)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47800"/>
            <a:ext cx="38100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146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590800"/>
          </a:xfrm>
        </p:spPr>
        <p:txBody>
          <a:bodyPr/>
          <a:lstStyle/>
          <a:p>
            <a:r>
              <a:rPr lang="sr-Latn-BA" sz="4000" b="1" dirty="0" smtClean="0"/>
              <a:t>HVALA NA PAŽNJI</a:t>
            </a:r>
            <a:r>
              <a:rPr lang="sr-Latn-BA" sz="6000" b="1" dirty="0" smtClean="0"/>
              <a:t>!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32056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UVOD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Energetski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transformator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–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klju</a:t>
            </a:r>
            <a:r>
              <a:rPr lang="sr-Latn-BA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čni element elektroprenosnog sistema</a:t>
            </a:r>
          </a:p>
          <a:p>
            <a:pPr marL="0" indent="0">
              <a:buNone/>
            </a:pPr>
            <a:endParaRPr lang="sr-Latn-BA" sz="28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sr-Latn-BA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Voda u IS-u ETR-a dovodi do:</a:t>
            </a:r>
          </a:p>
          <a:p>
            <a:pPr>
              <a:buFontTx/>
              <a:buChar char="-"/>
            </a:pPr>
            <a:r>
              <a:rPr lang="sr-Latn-BA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ubrzanog starenja celulozne izolacije</a:t>
            </a:r>
          </a:p>
          <a:p>
            <a:pPr>
              <a:buFontTx/>
              <a:buChar char="-"/>
            </a:pPr>
            <a:r>
              <a:rPr lang="sr-Latn-BA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smanjenja dielektrične čvrstoće IS-a</a:t>
            </a:r>
          </a:p>
          <a:p>
            <a:pPr>
              <a:buFontTx/>
              <a:buChar char="-"/>
            </a:pPr>
            <a:r>
              <a:rPr lang="sr-Latn-BA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povećanja relativnog zasićenja ulja vodom</a:t>
            </a:r>
          </a:p>
          <a:p>
            <a:pPr>
              <a:buFontTx/>
              <a:buChar char="-"/>
            </a:pPr>
            <a:r>
              <a:rPr lang="sr-Latn-BA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pojave gasnih mjehurića pri visokim temperaturama.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74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sr-Latn-BA" sz="3600" b="1" dirty="0" smtClean="0"/>
              <a:t>UVOD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sr-Latn-BA" sz="2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Raspodjela vlage u IS-u ET-a:</a:t>
            </a:r>
          </a:p>
          <a:p>
            <a:pPr>
              <a:buFontTx/>
              <a:buChar char="-"/>
            </a:pPr>
            <a:r>
              <a:rPr lang="sr-Latn-BA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’</a:t>
            </a:r>
            <a:r>
              <a:rPr lang="sr-Latn-BA" sz="23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’debele strukture’’ – 50% ukupne celulozne izolacije – sadrže značajnu količinu vlage,  njihov doprinos migraciji vlage u IS-u  zbog velikih vremenskih konstanti  pri normalnim radnim temperaturama je zanemariv</a:t>
            </a:r>
          </a:p>
          <a:p>
            <a:pPr lvl="0">
              <a:buFontTx/>
              <a:buChar char="-"/>
            </a:pPr>
            <a:r>
              <a:rPr lang="sr-Latn-BA" sz="23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’’tanke hladne strukture’’ - 20</a:t>
            </a:r>
            <a:r>
              <a:rPr lang="sr-Latn-BA" sz="23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% ukupne celulozne </a:t>
            </a:r>
            <a:r>
              <a:rPr lang="sr-Latn-BA" sz="23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izolacije – akumulator vode dostupne za migracije u IS-u</a:t>
            </a:r>
          </a:p>
          <a:p>
            <a:pPr>
              <a:buFontTx/>
              <a:buChar char="-"/>
            </a:pPr>
            <a:r>
              <a:rPr lang="sr-Latn-BA" sz="23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’</a:t>
            </a:r>
            <a:r>
              <a:rPr lang="sr-Latn-BA" sz="23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’</a:t>
            </a:r>
            <a:r>
              <a:rPr lang="en-US" sz="2300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tanke</a:t>
            </a:r>
            <a:r>
              <a:rPr lang="sr-Latn-BA" sz="23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300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tople</a:t>
            </a:r>
            <a:r>
              <a:rPr lang="sr-Latn-BA" sz="23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sr-Latn-BA" sz="23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strukture’’ - 30</a:t>
            </a:r>
            <a:r>
              <a:rPr lang="sr-Latn-BA" sz="23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% ukupne celulozne </a:t>
            </a:r>
            <a:r>
              <a:rPr lang="sr-Latn-BA" sz="23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izolacije – doprinos migraciji relativno mali</a:t>
            </a:r>
          </a:p>
          <a:p>
            <a:r>
              <a:rPr lang="sr-Latn-BA" sz="2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Nove metode za procjenu sadržaja vode u celuloznoj izolaciji:</a:t>
            </a:r>
          </a:p>
          <a:p>
            <a:pPr>
              <a:buFontTx/>
              <a:buChar char="-"/>
            </a:pPr>
            <a:r>
              <a:rPr lang="sr-Latn-BA" sz="23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Metoda povratnog napona RVM</a:t>
            </a:r>
          </a:p>
          <a:p>
            <a:pPr>
              <a:buFontTx/>
              <a:buChar char="-"/>
            </a:pPr>
            <a:r>
              <a:rPr lang="sr-Latn-BA" sz="23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Struje polarizacije i depolarizacije PDC</a:t>
            </a:r>
          </a:p>
          <a:p>
            <a:pPr>
              <a:buFontTx/>
              <a:buChar char="-"/>
            </a:pPr>
            <a:r>
              <a:rPr lang="sr-Latn-BA" sz="23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Frekventna spektroskopija FDS </a:t>
            </a:r>
          </a:p>
          <a:p>
            <a:pPr marL="0" indent="0">
              <a:buNone/>
            </a:pPr>
            <a:endParaRPr lang="sr-Latn-BA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lvl="0">
              <a:buFontTx/>
              <a:buChar char="-"/>
            </a:pPr>
            <a:endParaRPr lang="sr-Latn-BA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05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096962"/>
          </a:xfrm>
        </p:spPr>
        <p:txBody>
          <a:bodyPr wrap="square" lIns="0" tIns="0" rIns="0" bIns="0" anchor="t" anchorCtr="0">
            <a:normAutofit fontScale="90000"/>
          </a:bodyPr>
          <a:lstStyle/>
          <a:p>
            <a:pPr lvl="0"/>
            <a:r>
              <a:rPr lang="sr-Latn-BA" sz="3100" b="1" dirty="0"/>
              <a:t>DIELEKTRIČNI ODZIV ULJNO-PAPIRNE IZOLACIJE </a:t>
            </a:r>
            <a:r>
              <a:rPr lang="sr-Latn-BA" sz="3100" b="1" dirty="0" smtClean="0"/>
              <a:t>TRANSFORMATORA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algn="just"/>
            <a:endParaRPr lang="en-US" sz="2400" dirty="0" smtClean="0"/>
          </a:p>
          <a:p>
            <a:pPr algn="just"/>
            <a:r>
              <a:rPr lang="sr-Latn-BA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Dielektrični </a:t>
            </a:r>
            <a:r>
              <a:rPr lang="sr-Latn-BA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odziv izolacije predstavlja promjenu mjerene električne karakteristike dielektrika (tgδ, struje polarizacije i depolarizacije) u zavisnosti od različitih faktora</a:t>
            </a:r>
            <a:r>
              <a:rPr lang="sr-Latn-BA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.</a:t>
            </a:r>
          </a:p>
          <a:p>
            <a:r>
              <a:rPr lang="sr-Latn-BA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Glavna izolacija namotaja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81400"/>
            <a:ext cx="4419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091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096962"/>
          </a:xfrm>
        </p:spPr>
        <p:txBody>
          <a:bodyPr wrap="square" lIns="0" tIns="0" rIns="0" bIns="0" anchor="t" anchorCtr="0">
            <a:normAutofit fontScale="90000"/>
          </a:bodyPr>
          <a:lstStyle/>
          <a:p>
            <a:pPr lvl="0"/>
            <a:r>
              <a:rPr lang="sr-Latn-BA" sz="3100" b="1" dirty="0"/>
              <a:t>DIELEKTRIČNI ODZIV ULJNO-PAPIRNE IZOLACIJE TRANSFORMATORA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sr-Latn-BA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X-Y model izolacije</a:t>
            </a:r>
          </a:p>
          <a:p>
            <a:endParaRPr lang="sr-Latn-BA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endParaRPr lang="sr-Latn-BA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endParaRPr lang="sr-Latn-BA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137160" indent="0">
              <a:buNone/>
            </a:pPr>
            <a:endParaRPr lang="sr-Latn-BA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137160" indent="0">
              <a:buNone/>
            </a:pPr>
            <a:endParaRPr lang="sr-Latn-BA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algn="just"/>
            <a:r>
              <a:rPr lang="sr-Latn-BA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Parametar X predstavlja </a:t>
            </a:r>
            <a:r>
              <a:rPr lang="sr-Latn-BA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/>
              </a:rPr>
              <a:t>odnos ukupne debljine barijera i širine uljnih kanala i kreće se u opsegu 0.2-0.5.</a:t>
            </a:r>
          </a:p>
          <a:p>
            <a:pPr lvl="0" algn="just"/>
            <a:r>
              <a:rPr lang="sr-Latn-BA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Parametar </a:t>
            </a:r>
            <a:r>
              <a:rPr lang="sr-Latn-BA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Y </a:t>
            </a:r>
            <a:r>
              <a:rPr lang="sr-Latn-BA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predstavlja odnos ukupne širine odstojnika i obima uljnih kanala </a:t>
            </a:r>
            <a:r>
              <a:rPr lang="sr-Latn-BA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/>
              </a:rPr>
              <a:t>i </a:t>
            </a:r>
            <a:r>
              <a:rPr lang="sr-Latn-BA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/>
              </a:rPr>
              <a:t>kreće se u opsegu </a:t>
            </a:r>
            <a:r>
              <a:rPr lang="sr-Latn-BA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/>
              </a:rPr>
              <a:t>0.15-0.25.</a:t>
            </a:r>
            <a:endParaRPr lang="sr-Latn-BA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endParaRPr lang="sr-Latn-BA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9800"/>
            <a:ext cx="4724400" cy="188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922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096962"/>
          </a:xfrm>
        </p:spPr>
        <p:txBody>
          <a:bodyPr wrap="square" lIns="0" tIns="0" rIns="0" bIns="0" anchor="t" anchorCtr="0">
            <a:normAutofit fontScale="90000"/>
          </a:bodyPr>
          <a:lstStyle/>
          <a:p>
            <a:pPr lvl="0"/>
            <a:r>
              <a:rPr lang="sr-Latn-BA" sz="3100" b="1" dirty="0"/>
              <a:t>DIELEKTRIČNI ODZIV ULJNO-PAPIRNE IZOLACIJE TRANSFORMATORA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sr-Latn-BA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FDS </a:t>
            </a:r>
            <a:r>
              <a:rPr lang="sr-Latn-BA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metoda pokriva širok frekvencijski opseg (od visokih do vrlo niskih frekvencija) pri čemu  mjerenje pri niskim frekvencijama zahtijeva mnogo vremena pa je u oblasti frekvencija manjih od 1Hz praktičnije primjenjivati PDC metodu koja  za ovaj frekventni opseg iziskuje znatno kraće vrijeme. Tako je, kombinacijom ove dvije metode, ukupno trajanje mjerenja bitno kraće.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71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020762"/>
          </a:xfrm>
        </p:spPr>
        <p:txBody>
          <a:bodyPr wrap="square" lIns="0" tIns="0" rIns="0" bIns="0" anchor="t" anchorCtr="0">
            <a:normAutofit fontScale="90000"/>
          </a:bodyPr>
          <a:lstStyle/>
          <a:p>
            <a:pPr lvl="0"/>
            <a:r>
              <a:rPr lang="sr-Latn-BA" sz="4400" dirty="0" smtClean="0"/>
              <a:t>PDC metoda – vremenski domen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700805"/>
              </p:ext>
            </p:extLst>
          </p:nvPr>
        </p:nvGraphicFramePr>
        <p:xfrm>
          <a:off x="1904999" y="1371600"/>
          <a:ext cx="4790141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3" imgW="2184400" imgH="482600" progId="Equation.3">
                  <p:embed/>
                </p:oleObj>
              </mc:Choice>
              <mc:Fallback>
                <p:oleObj name="Equation" r:id="rId3" imgW="2184400" imgH="4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999" y="1371600"/>
                        <a:ext cx="4790141" cy="1066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870476"/>
              </p:ext>
            </p:extLst>
          </p:nvPr>
        </p:nvGraphicFramePr>
        <p:xfrm>
          <a:off x="1600200" y="2667000"/>
          <a:ext cx="5388864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5" imgW="2108200" imgH="241300" progId="Equation.3">
                  <p:embed/>
                </p:oleObj>
              </mc:Choice>
              <mc:Fallback>
                <p:oleObj name="Equation" r:id="rId5" imgW="21082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667000"/>
                        <a:ext cx="5388864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467833"/>
              </p:ext>
            </p:extLst>
          </p:nvPr>
        </p:nvGraphicFramePr>
        <p:xfrm>
          <a:off x="2362200" y="3581400"/>
          <a:ext cx="3810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7" imgW="1790700" imgH="444500" progId="Equation.3">
                  <p:embed/>
                </p:oleObj>
              </mc:Choice>
              <mc:Fallback>
                <p:oleObj name="Equation" r:id="rId7" imgW="1790700" imgH="444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581400"/>
                        <a:ext cx="3810000" cy="952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406307"/>
              </p:ext>
            </p:extLst>
          </p:nvPr>
        </p:nvGraphicFramePr>
        <p:xfrm>
          <a:off x="3124200" y="4800600"/>
          <a:ext cx="2209800" cy="982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9" imgW="1028700" imgH="457200" progId="Equation.3">
                  <p:embed/>
                </p:oleObj>
              </mc:Choice>
              <mc:Fallback>
                <p:oleObj name="Equation" r:id="rId9" imgW="10287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800600"/>
                        <a:ext cx="2209800" cy="9821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418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096962"/>
          </a:xfrm>
        </p:spPr>
        <p:txBody>
          <a:bodyPr wrap="square" lIns="0" tIns="0" rIns="0" bIns="0" anchor="t" anchorCtr="0">
            <a:normAutofit fontScale="90000"/>
          </a:bodyPr>
          <a:lstStyle/>
          <a:p>
            <a:pPr lvl="0"/>
            <a:r>
              <a:rPr lang="sr-Latn-BA" sz="4400" dirty="0" smtClean="0"/>
              <a:t>FDS metoda – frekventni domen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295518"/>
              </p:ext>
            </p:extLst>
          </p:nvPr>
        </p:nvGraphicFramePr>
        <p:xfrm>
          <a:off x="838200" y="1905000"/>
          <a:ext cx="719417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3" imgW="3060700" imgH="482600" progId="Equation.3">
                  <p:embed/>
                </p:oleObj>
              </mc:Choice>
              <mc:Fallback>
                <p:oleObj name="Equation" r:id="rId3" imgW="30607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05000"/>
                        <a:ext cx="7194176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712558"/>
              </p:ext>
            </p:extLst>
          </p:nvPr>
        </p:nvGraphicFramePr>
        <p:xfrm>
          <a:off x="1981200" y="3352800"/>
          <a:ext cx="5266496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5" imgW="2489200" imgH="660400" progId="Equation.3">
                  <p:embed/>
                </p:oleObj>
              </mc:Choice>
              <mc:Fallback>
                <p:oleObj name="Equation" r:id="rId5" imgW="2489200" imgH="660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352800"/>
                        <a:ext cx="5266496" cy="1447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77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096962"/>
          </a:xfrm>
        </p:spPr>
        <p:txBody>
          <a:bodyPr wrap="square" lIns="0" tIns="0" rIns="0" bIns="0" anchor="t" anchorCtr="0">
            <a:normAutofit fontScale="90000"/>
          </a:bodyPr>
          <a:lstStyle/>
          <a:p>
            <a:pPr lvl="0"/>
            <a:r>
              <a:rPr lang="sr-Latn-BA" sz="4000" dirty="0" smtClean="0"/>
              <a:t>DIRANA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just"/>
            <a:r>
              <a:rPr lang="sr-Latn-BA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Analizator 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dielektričnog odziva uljno-papirne izolacije 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algn="just"/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Razli</a:t>
            </a:r>
            <a:r>
              <a:rPr lang="sr-Latn-BA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čite konfiguracije mjerenja</a:t>
            </a: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73914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05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1822</TotalTime>
  <Words>420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Executive</vt:lpstr>
      <vt:lpstr>Document</vt:lpstr>
      <vt:lpstr>Microsoft Equation 3.0</vt:lpstr>
      <vt:lpstr>PRAKTIČNA ISKUSTVA PRIMJENE FDS+PDC METODE U PROCJENI STANJA  IZOLACIONOG SISTEMA ENERGETSKIH TRANSFORMATORA</vt:lpstr>
      <vt:lpstr>UVOD</vt:lpstr>
      <vt:lpstr>UVOD</vt:lpstr>
      <vt:lpstr>DIELEKTRIČNI ODZIV ULJNO-PAPIRNE IZOLACIJE TRANSFORMATORA  </vt:lpstr>
      <vt:lpstr>DIELEKTRIČNI ODZIV ULJNO-PAPIRNE IZOLACIJE TRANSFORMATORA </vt:lpstr>
      <vt:lpstr>DIELEKTRIČNI ODZIV ULJNO-PAPIRNE IZOLACIJE TRANSFORMATORA </vt:lpstr>
      <vt:lpstr>PDC metoda – vremenski domen </vt:lpstr>
      <vt:lpstr>FDS metoda – frekventni domen </vt:lpstr>
      <vt:lpstr>DIRANA</vt:lpstr>
      <vt:lpstr>UTICAJNI FAKTORI</vt:lpstr>
      <vt:lpstr>UTICAJNI FAKTORI</vt:lpstr>
      <vt:lpstr>UTICAJNI FAKTORI</vt:lpstr>
      <vt:lpstr>PowerPoint Presentation</vt:lpstr>
      <vt:lpstr> PRIMJERI IZ PRAKSE </vt:lpstr>
      <vt:lpstr>PRIMJERI IZ PRAKSE</vt:lpstr>
      <vt:lpstr>PRIMJERI IZ PRAKSE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PRAKTIČNA ISKUSTVA PRIMJENE FDS+PDC METODE U PROCJENI                    STANJA  IZOLACIONOG SISTEMA ENERGETSKIH TRANSFORMATORA</dc:title>
  <dc:creator>Olivera Lalatovic</dc:creator>
  <cp:lastModifiedBy>Olivera Lalatovic</cp:lastModifiedBy>
  <cp:revision>18</cp:revision>
  <dcterms:created xsi:type="dcterms:W3CDTF">2017-04-24T09:15:49Z</dcterms:created>
  <dcterms:modified xsi:type="dcterms:W3CDTF">2017-05-09T07:29:18Z</dcterms:modified>
</cp:coreProperties>
</file>