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67" r:id="rId4"/>
    <p:sldId id="260" r:id="rId5"/>
    <p:sldId id="265" r:id="rId6"/>
    <p:sldId id="261" r:id="rId7"/>
    <p:sldId id="262" r:id="rId8"/>
    <p:sldId id="263" r:id="rId9"/>
    <p:sldId id="274" r:id="rId10"/>
    <p:sldId id="275" r:id="rId11"/>
    <p:sldId id="269" r:id="rId12"/>
    <p:sldId id="264" r:id="rId13"/>
    <p:sldId id="271" r:id="rId14"/>
    <p:sldId id="257" r:id="rId15"/>
    <p:sldId id="276" r:id="rId16"/>
    <p:sldId id="2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zo" initials="B" lastIdx="17" clrIdx="0">
    <p:extLst>
      <p:ext uri="{19B8F6BF-5375-455C-9EA6-DF929625EA0E}">
        <p15:presenceInfo xmlns:p15="http://schemas.microsoft.com/office/powerpoint/2012/main" userId="Boz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09T08:13:55.757" idx="2">
    <p:pos x="10" y="10"/>
    <p:text>Na ovom slajdu reci sta je rasuti fluks i kuda se on zatvara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08:06:14.711" idx="17">
    <p:pos x="146" y="146"/>
    <p:text>u pocetku radujalne sile nisu uzimate u obzir dok nije pocela proizvodnja transformtora najvecig snaga u poslednjih 40 godina</p:text>
    <p:extLst mod="1"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0T22:34:40.181" idx="10">
    <p:pos x="10" y="10"/>
    <p:text>Ovdje reci da se radi o kratkom spoju daleko od generatora. Ovaj oblikstruje jeisti i za jednopolni i tropolni kratak spoj samo se razlikuju u amplitudi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0T07:04:35.296" idx="8">
    <p:pos x="10" y="10"/>
    <p:text>OVDJE OPISATI DVIJE KOMPONENTE (OPADAJUCU I RASTUCU) SILA TOKOM KRATKOG SPOJA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09T08:42:59.616" idx="3">
    <p:pos x="10" y="10"/>
    <p:text>ovdje dodati sliku gdje ima iyoblicenje na samo jednom mjestu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0T23:39:46.847" idx="13">
    <p:pos x="10" y="10"/>
    <p:text>Kako cedo zna da li je ovo tronamotajni transformator ili autottransformator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0T23:45:19.835" idx="16">
    <p:pos x="10" y="10"/>
    <p:text>Ovdje pokazati horizontalne i vertikalne odstojnike kao i nacin njihovog spajanja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08T14:03:31.998" idx="1">
    <p:pos x="7125" y="3269"/>
    <p:text>Na sta ste mislili­?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3D6AE-4465-4E9B-9CA9-8A47DB304147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7DA8F-488D-41BF-92BC-9DCEC958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5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DA8F-488D-41BF-92BC-9DCEC9582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3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A9EF-4DF7-4278-922E-A26F20F0DF1A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2BC-FAA0-4E94-923A-CCA4B22FEFCD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D69F-97A0-4C5E-B3DC-A5CC27D1AB41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A336-DF29-4C9E-90A9-C3027ED8A0F1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9130-1423-412E-8B2E-A3F932B827D6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D451-40F4-4295-B242-23AD84E122D5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D5EFD-57F3-4C9C-BAD8-307D960F35E7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0F97-1253-4AEC-9B29-54E3A1E86CB4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9D7A7-176B-4414-A6F6-30C32B89DBC6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BF6C-EF33-4434-B5B7-D545FC17816F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2E3-7184-42AB-8676-CC700146602C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911-2FCE-434C-8793-8F7DB463418F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1430-5D17-417C-922F-B4A65A75E0F6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193-0411-4FDC-A83E-A0641B31F78E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0DB9-7FA2-4EB2-9E1D-E5F0ADE5568F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7783-8B76-433C-8A02-81ABBFE226F1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AA233-900B-4AC3-B6E8-CF5F3C3015EC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comments" Target="../comments/comment1.xm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211" y="1934029"/>
            <a:ext cx="8915399" cy="1145181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NEKI ASPEKTI PRORAČUNA ELEKTRODINAMIČKIH SILA KOD AUTOTRANSFORMATORA 300 MVA, 400/115/10.5 KV I MOGUĆA OGRANIČENJA U PROJEKTOVANJU OVIH </a:t>
            </a:r>
            <a:r>
              <a:rPr lang="en-US" sz="2200" dirty="0" smtClean="0"/>
              <a:t>AUTOTRANSFORMTORA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210" y="3436405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Božo </a:t>
            </a:r>
            <a:r>
              <a:rPr lang="hr-HR" dirty="0" smtClean="0"/>
              <a:t>Đukanović</a:t>
            </a:r>
            <a:r>
              <a:rPr lang="en-US" dirty="0" smtClean="0"/>
              <a:t>																</a:t>
            </a:r>
          </a:p>
          <a:p>
            <a:r>
              <a:rPr lang="en-US" dirty="0" err="1"/>
              <a:t>Čedomir</a:t>
            </a:r>
            <a:r>
              <a:rPr lang="en-US" dirty="0"/>
              <a:t> </a:t>
            </a:r>
            <a:r>
              <a:rPr lang="en-US" dirty="0" err="1"/>
              <a:t>Ponoćko</a:t>
            </a:r>
            <a:endParaRPr lang="en-US" dirty="0"/>
          </a:p>
          <a:p>
            <a:r>
              <a:rPr lang="hr-HR" sz="1600" dirty="0"/>
              <a:t>GOPA-International Energy </a:t>
            </a:r>
            <a:r>
              <a:rPr lang="hr-HR" sz="1600" dirty="0" smtClean="0"/>
              <a:t>Consultants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" name="Picture 3" descr="logo CG KO CIG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74" y="348204"/>
            <a:ext cx="2242293" cy="14144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827209" y="4721575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Saša Bojović </a:t>
            </a:r>
            <a:endParaRPr lang="en-US" dirty="0"/>
          </a:p>
          <a:p>
            <a:r>
              <a:rPr lang="hr-HR" sz="1600" dirty="0"/>
              <a:t>Crnogorski elektroprenosni </a:t>
            </a:r>
            <a:r>
              <a:rPr lang="hr-HR" sz="1600" dirty="0" smtClean="0"/>
              <a:t>sistem</a:t>
            </a:r>
          </a:p>
          <a:p>
            <a:pPr algn="ctr"/>
            <a:endParaRPr lang="en-US" sz="1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552631"/>
              </p:ext>
            </p:extLst>
          </p:nvPr>
        </p:nvGraphicFramePr>
        <p:xfrm>
          <a:off x="8604131" y="4894665"/>
          <a:ext cx="2052328" cy="67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5" imgW="5341680" imgH="1781280" progId="">
                  <p:embed/>
                </p:oleObj>
              </mc:Choice>
              <mc:Fallback>
                <p:oleObj r:id="rId5" imgW="5341680" imgH="1781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131" y="4894665"/>
                        <a:ext cx="2052328" cy="6780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Grafik 1" descr="Beschreibung: Beschreibung: intec logo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1" y="3802123"/>
            <a:ext cx="1761066" cy="7958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827209" y="5632438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1600" dirty="0"/>
          </a:p>
          <a:p>
            <a:pPr algn="ctr"/>
            <a:r>
              <a:rPr lang="en-US" sz="1600" dirty="0"/>
              <a:t>V </a:t>
            </a:r>
            <a:r>
              <a:rPr lang="en-US" sz="1600" dirty="0" err="1"/>
              <a:t>Savjetovanje</a:t>
            </a:r>
            <a:r>
              <a:rPr lang="en-US" sz="1600" dirty="0"/>
              <a:t> CG KO CIGRE, </a:t>
            </a:r>
            <a:r>
              <a:rPr lang="en-US" sz="1600" dirty="0" smtClean="0"/>
              <a:t>Be</a:t>
            </a:r>
            <a:r>
              <a:rPr lang="sr-Latn-ME" sz="1600" dirty="0" smtClean="0"/>
              <a:t>č</a:t>
            </a:r>
            <a:r>
              <a:rPr lang="en-US" sz="1600" dirty="0" err="1" smtClean="0"/>
              <a:t>i</a:t>
            </a:r>
            <a:r>
              <a:rPr lang="sr-Latn-ME" sz="1600" dirty="0" smtClean="0"/>
              <a:t>ć</a:t>
            </a:r>
            <a:r>
              <a:rPr lang="en-US" sz="1600" dirty="0" err="1" smtClean="0"/>
              <a:t>i</a:t>
            </a:r>
            <a:r>
              <a:rPr lang="en-US" sz="1600" dirty="0"/>
              <a:t>, 09-12.maj 2017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59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/>
              <a:t>NEDOVOLJAN BROJ ODSTOJNIKA PROUZROKUJE DEFORMACIJU TRANSFORMATORA TOKOM KS </a:t>
            </a:r>
            <a:r>
              <a:rPr lang="pl-PL" sz="2800" dirty="0" smtClean="0"/>
              <a:t>IZUZETAK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2" y="1905000"/>
            <a:ext cx="2764576" cy="41081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857" y="624110"/>
            <a:ext cx="9617755" cy="128089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PRORAČUN </a:t>
            </a:r>
            <a:r>
              <a:rPr lang="sr-Latn-ME" sz="2800" dirty="0" smtClean="0"/>
              <a:t>NAPREZANJA NAMOTAJA </a:t>
            </a:r>
            <a:r>
              <a:rPr lang="en-US" sz="2800" dirty="0" smtClean="0"/>
              <a:t>KOD </a:t>
            </a:r>
            <a:r>
              <a:rPr lang="en-US" sz="2800" dirty="0"/>
              <a:t>AUTOTRANSFORMATORA 300 MVA, 400/115/10.5 KV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571" y="1799771"/>
            <a:ext cx="9908041" cy="4111451"/>
          </a:xfrm>
        </p:spPr>
        <p:txBody>
          <a:bodyPr>
            <a:normAutofit/>
          </a:bodyPr>
          <a:lstStyle/>
          <a:p>
            <a:r>
              <a:rPr lang="pl-PL" sz="2000" dirty="0"/>
              <a:t>Radijalne sile </a:t>
            </a:r>
            <a:r>
              <a:rPr lang="pl-PL" sz="2000" dirty="0" smtClean="0"/>
              <a:t>su </a:t>
            </a:r>
            <a:r>
              <a:rPr lang="pl-PL" sz="2000" dirty="0"/>
              <a:t>veće od aksijalnih </a:t>
            </a:r>
            <a:r>
              <a:rPr lang="pl-PL" sz="2000" dirty="0" smtClean="0"/>
              <a:t>sila</a:t>
            </a:r>
          </a:p>
          <a:p>
            <a:r>
              <a:rPr lang="sr-Latn-ME" sz="2000" dirty="0"/>
              <a:t>D</a:t>
            </a:r>
            <a:r>
              <a:rPr lang="en-US" sz="2000" dirty="0" err="1" smtClean="0"/>
              <a:t>obija</a:t>
            </a:r>
            <a:r>
              <a:rPr lang="en-US" sz="2000" dirty="0" smtClean="0"/>
              <a:t> </a:t>
            </a:r>
            <a:r>
              <a:rPr lang="en-US" sz="2000" dirty="0"/>
              <a:t>se </a:t>
            </a:r>
            <a:r>
              <a:rPr lang="en-US" sz="2000" dirty="0" err="1"/>
              <a:t>broj</a:t>
            </a:r>
            <a:r>
              <a:rPr lang="en-US" sz="2000" dirty="0"/>
              <a:t> </a:t>
            </a:r>
            <a:r>
              <a:rPr lang="en-US" sz="2000" dirty="0" err="1"/>
              <a:t>horizontalnih</a:t>
            </a:r>
            <a:r>
              <a:rPr lang="en-US" sz="2000" dirty="0"/>
              <a:t> </a:t>
            </a:r>
            <a:r>
              <a:rPr lang="en-US" sz="2000" dirty="0" err="1"/>
              <a:t>odstojnika</a:t>
            </a:r>
            <a:r>
              <a:rPr lang="en-US" sz="2000" dirty="0"/>
              <a:t>, </a:t>
            </a:r>
            <a:r>
              <a:rPr lang="en-US" sz="2000" dirty="0" err="1"/>
              <a:t>odnosno</a:t>
            </a:r>
            <a:r>
              <a:rPr lang="en-US" sz="2000" dirty="0"/>
              <a:t>, </a:t>
            </a:r>
            <a:r>
              <a:rPr lang="en-US" sz="2000" dirty="0" err="1"/>
              <a:t>vertikalnih</a:t>
            </a:r>
            <a:r>
              <a:rPr lang="en-US" sz="2000" dirty="0"/>
              <a:t> </a:t>
            </a:r>
            <a:r>
              <a:rPr lang="en-US" sz="2000" dirty="0" err="1"/>
              <a:t>odstojnika</a:t>
            </a:r>
            <a:r>
              <a:rPr lang="en-US" sz="2000" dirty="0"/>
              <a:t>,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namotajima</a:t>
            </a:r>
            <a:r>
              <a:rPr lang="en-US" sz="2000" dirty="0"/>
              <a:t> 400 kV, 110 kV </a:t>
            </a:r>
            <a:r>
              <a:rPr lang="en-US" sz="2000" dirty="0" err="1"/>
              <a:t>i</a:t>
            </a:r>
            <a:r>
              <a:rPr lang="en-US" sz="2000" dirty="0"/>
              <a:t> 10 </a:t>
            </a:r>
            <a:r>
              <a:rPr lang="en-US" sz="2000" dirty="0" smtClean="0"/>
              <a:t>kV</a:t>
            </a:r>
            <a:r>
              <a:rPr lang="sr-Latn-ME" sz="2000" dirty="0" smtClean="0"/>
              <a:t> kao i njihove dimenzije</a:t>
            </a:r>
          </a:p>
          <a:p>
            <a:r>
              <a:rPr lang="sr-Latn-ME" sz="2000" dirty="0" smtClean="0"/>
              <a:t>Praksa je pokazala da b</a:t>
            </a:r>
            <a:r>
              <a:rPr lang="sr-Latn-ME" sz="2000" dirty="0"/>
              <a:t>roj odstojnika </a:t>
            </a:r>
            <a:r>
              <a:rPr lang="sr-Latn-ME" sz="2000" dirty="0" smtClean="0"/>
              <a:t>dobijenih proračunom treba provjeriti tokom montaže transformatora u fabrici</a:t>
            </a:r>
            <a:r>
              <a:rPr lang="en-US" sz="2000" dirty="0" smtClean="0"/>
              <a:t> (</a:t>
            </a:r>
            <a:r>
              <a:rPr lang="sr-Latn-ME" sz="2000" dirty="0" smtClean="0"/>
              <a:t>međufazne kontrole</a:t>
            </a:r>
            <a:r>
              <a:rPr lang="en-US" sz="2000" dirty="0" smtClean="0"/>
              <a:t>)</a:t>
            </a:r>
            <a:endParaRPr lang="sr-Latn-ME" sz="2000" dirty="0" smtClean="0"/>
          </a:p>
          <a:p>
            <a:r>
              <a:rPr lang="sr-Latn-ME" sz="2000" dirty="0"/>
              <a:t>Za transformator </a:t>
            </a:r>
            <a:r>
              <a:rPr lang="sr-Latn-ME" sz="2000" dirty="0" smtClean="0"/>
              <a:t> je kritičniji tropolni </a:t>
            </a:r>
            <a:r>
              <a:rPr lang="sr-Latn-ME" sz="2000" dirty="0"/>
              <a:t>sismetrični kratki spoj </a:t>
            </a:r>
            <a:r>
              <a:rPr lang="sr-Latn-ME" sz="2000" dirty="0" smtClean="0"/>
              <a:t>u </a:t>
            </a:r>
            <a:r>
              <a:rPr lang="sr-Latn-ME" sz="2000" dirty="0"/>
              <a:t>mreži 110 kV. Pri ovom kratkom spoju više se naprežu namotaji 110 kV transformatora. </a:t>
            </a:r>
            <a:endParaRPr lang="sr-Latn-ME" sz="2000" dirty="0" smtClean="0"/>
          </a:p>
          <a:p>
            <a:r>
              <a:rPr lang="sr-Latn-ME" sz="2000" dirty="0" smtClean="0"/>
              <a:t>Stabilizacioni </a:t>
            </a:r>
            <a:r>
              <a:rPr lang="sr-Latn-ME" sz="2000" dirty="0"/>
              <a:t>namotaj se najviše napreže pri jednopolnom kratkom spoju i to u mreži 110 </a:t>
            </a:r>
            <a:r>
              <a:rPr lang="sr-Latn-ME" sz="2000" dirty="0" smtClean="0"/>
              <a:t>kV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367" y="540632"/>
            <a:ext cx="8911687" cy="723923"/>
          </a:xfrm>
        </p:spPr>
        <p:txBody>
          <a:bodyPr>
            <a:noAutofit/>
          </a:bodyPr>
          <a:lstStyle/>
          <a:p>
            <a:pPr algn="ctr"/>
            <a:r>
              <a:rPr lang="sr-Latn-ME" sz="2800" dirty="0" smtClean="0"/>
              <a:t>IZGLED HORIZONTALNIH I VERTIKALNIH ODSTOJNIKA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02" y="1264555"/>
            <a:ext cx="3836708" cy="466110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82" y="1264555"/>
            <a:ext cx="3238084" cy="46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ME" sz="3200" dirty="0" smtClean="0"/>
              <a:t>IZGLED HORIZONTALNIH I VERTIKALNIH ODSTOJNIKA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45" y="2058186"/>
            <a:ext cx="5037666" cy="37782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34" y="2058186"/>
            <a:ext cx="283368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148" y="346230"/>
            <a:ext cx="8911687" cy="624114"/>
          </a:xfrm>
        </p:spPr>
        <p:txBody>
          <a:bodyPr>
            <a:normAutofit fontScale="90000"/>
          </a:bodyPr>
          <a:lstStyle/>
          <a:p>
            <a:pPr algn="ctr"/>
            <a:r>
              <a:rPr lang="sr-Latn-ME" dirty="0" smtClean="0"/>
              <a:t>ZAKLJUČAK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372" y="1016002"/>
            <a:ext cx="9603240" cy="542834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sr-Latn-ME" sz="2900" dirty="0"/>
              <a:t>Ispitivanje transformatora na elektrodinamičke sile, punom strujom kratkog spoja, je destruktivna i relativno skupa metoda.</a:t>
            </a:r>
            <a:endParaRPr lang="en-US" sz="2900" dirty="0"/>
          </a:p>
          <a:p>
            <a:pPr lvl="0"/>
            <a:r>
              <a:rPr lang="sr-Latn-ME" sz="2900" dirty="0"/>
              <a:t>Preporučuje se verifikacija </a:t>
            </a:r>
            <a:r>
              <a:rPr lang="sr-Latn-ME" sz="2900" dirty="0">
                <a:solidFill>
                  <a:schemeClr val="tx1"/>
                </a:solidFill>
              </a:rPr>
              <a:t>fabričkog</a:t>
            </a:r>
            <a:r>
              <a:rPr lang="sr-Latn-ME" sz="2900" dirty="0"/>
              <a:t> proračuna elektrodinamičkih sila i provjera dosljednosti sprovođenja projekta, u fabrici proizvođača, kao </a:t>
            </a:r>
            <a:r>
              <a:rPr lang="sr-Latn-ME" sz="2900" dirty="0" smtClean="0"/>
              <a:t>zamjena za </a:t>
            </a:r>
            <a:r>
              <a:rPr lang="sr-Latn-ME" sz="2900" dirty="0"/>
              <a:t>ispitivanje, kao relativno jeftina i pouzdana metoda.</a:t>
            </a:r>
            <a:endParaRPr lang="en-US" sz="2900" dirty="0"/>
          </a:p>
          <a:p>
            <a:pPr lvl="0"/>
            <a:r>
              <a:rPr lang="sr-Latn-ME" sz="2900" dirty="0"/>
              <a:t>Nužna je verifikacija i za trofazne struje kratkog spoja, zbog provjere namotaja primara i sekundara, kao i verifikacija za jednopolnu struju kratkog spoja, zbog provjere stabilizacionog namotaja na elektrodinamičke sile.</a:t>
            </a:r>
            <a:endParaRPr lang="en-US" sz="2900" dirty="0"/>
          </a:p>
          <a:p>
            <a:pPr lvl="0"/>
            <a:r>
              <a:rPr lang="sr-Latn-ME" sz="2900" dirty="0"/>
              <a:t>Broj, mehaničke karakteristike i dimenzije horizontalnih odstojnika su mjerodavni za aksijalne sile na namotajima.</a:t>
            </a:r>
            <a:endParaRPr lang="en-US" sz="2900" dirty="0"/>
          </a:p>
          <a:p>
            <a:pPr lvl="0"/>
            <a:r>
              <a:rPr lang="sr-Latn-ME" sz="2900" dirty="0"/>
              <a:t>Broj, mehaničke karakteristike i dimenzije vertikalnih odstojnika su mjerodavni za radijalne sile na namotajima.</a:t>
            </a:r>
            <a:endParaRPr lang="en-US" sz="2900" dirty="0"/>
          </a:p>
          <a:p>
            <a:pPr lvl="0"/>
            <a:r>
              <a:rPr lang="sr-Latn-ME" sz="2900" dirty="0"/>
              <a:t>Ogled grejanja je obavezan zbog provjere uticaja eventualnog povećanja broja odstojnika na efikasnost hlađenja transformatora u režimu </a:t>
            </a:r>
            <a:r>
              <a:rPr lang="sr-Latn-ME" sz="2900" dirty="0" smtClean="0"/>
              <a:t>OFAF (ODAF) i ONAN.</a:t>
            </a:r>
          </a:p>
          <a:p>
            <a:pPr lvl="0"/>
            <a:r>
              <a:rPr lang="sr-Latn-ME" sz="2900" dirty="0" smtClean="0">
                <a:solidFill>
                  <a:schemeClr val="tx1"/>
                </a:solidFill>
              </a:rPr>
              <a:t>Termička naprezanja za sve slučajeve struje kratkog spoja treba da budu u okviru dozvoljenih </a:t>
            </a:r>
            <a:r>
              <a:rPr lang="sr-Latn-ME" sz="2900" dirty="0" smtClean="0">
                <a:solidFill>
                  <a:schemeClr val="tx1"/>
                </a:solidFill>
              </a:rPr>
              <a:t>vr</a:t>
            </a:r>
            <a:r>
              <a:rPr lang="en-US" sz="2900" dirty="0" err="1" smtClean="0">
                <a:solidFill>
                  <a:schemeClr val="tx1"/>
                </a:solidFill>
              </a:rPr>
              <a:t>ij</a:t>
            </a:r>
            <a:r>
              <a:rPr lang="sr-Latn-ME" sz="2900" dirty="0" smtClean="0">
                <a:solidFill>
                  <a:schemeClr val="tx1"/>
                </a:solidFill>
              </a:rPr>
              <a:t>ednosti</a:t>
            </a:r>
            <a:r>
              <a:rPr lang="sr-Latn-ME" sz="2900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ME" sz="3200" dirty="0" smtClean="0"/>
              <a:t>PITANJA ZA DISKUSIJU: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sz="2400" dirty="0" smtClean="0"/>
              <a:t>Da li je tipskim atestom predmetnog autotransformatora obuhvaćeno i ispitivanje na izdržljivost elektrodinamičkih sila?</a:t>
            </a:r>
          </a:p>
          <a:p>
            <a:r>
              <a:rPr lang="sr-Latn-ME" sz="2400" dirty="0" smtClean="0"/>
              <a:t>Da li je autorima poznat</a:t>
            </a:r>
            <a:r>
              <a:rPr lang="en-US" sz="2400" dirty="0" smtClean="0"/>
              <a:t> </a:t>
            </a:r>
            <a:r>
              <a:rPr lang="sr-Latn-ME" sz="2400" dirty="0" smtClean="0"/>
              <a:t>neki primjer iz prakse da je tokom defektaže nakon kvara transformatora ustanovljeno</a:t>
            </a:r>
            <a:r>
              <a:rPr lang="en-US" sz="2400" dirty="0" smtClean="0"/>
              <a:t> </a:t>
            </a:r>
            <a:r>
              <a:rPr lang="sr-Latn-ME" sz="2400" dirty="0" smtClean="0"/>
              <a:t>da se broj odstojnika razlikuje od proračuna koji je sastavni dio dokumentacijeuz isporuku transformatora?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9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925" y="2698443"/>
            <a:ext cx="8911687" cy="1280890"/>
          </a:xfrm>
        </p:spPr>
        <p:txBody>
          <a:bodyPr/>
          <a:lstStyle/>
          <a:p>
            <a:pPr algn="ctr"/>
            <a:r>
              <a:rPr lang="en-US" dirty="0" smtClean="0"/>
              <a:t>HVALA NA PA</a:t>
            </a:r>
            <a:r>
              <a:rPr lang="sr-Latn-ME" dirty="0" smtClean="0"/>
              <a:t>ŽNJI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57" y="624110"/>
            <a:ext cx="9414555" cy="1280890"/>
          </a:xfrm>
        </p:spPr>
        <p:txBody>
          <a:bodyPr/>
          <a:lstStyle/>
          <a:p>
            <a:pPr algn="ctr"/>
            <a:r>
              <a:rPr lang="sr-Latn-ME" sz="3200" dirty="0" smtClean="0"/>
              <a:t>UVOD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57" y="2133600"/>
            <a:ext cx="9414555" cy="3777622"/>
          </a:xfrm>
        </p:spPr>
        <p:txBody>
          <a:bodyPr>
            <a:normAutofit/>
          </a:bodyPr>
          <a:lstStyle/>
          <a:p>
            <a:r>
              <a:rPr lang="sr-Latn-ME" sz="2400" dirty="0" smtClean="0"/>
              <a:t>Nabavka transformatora i autotransformatora velike snage</a:t>
            </a:r>
          </a:p>
          <a:p>
            <a:r>
              <a:rPr lang="sr-Latn-ME" sz="2400" dirty="0" smtClean="0"/>
              <a:t>Proračun ili ispitivanje elektrodinamickih sila usled jednopolnih ili tropolnih kratkih spojeva?</a:t>
            </a:r>
          </a:p>
          <a:p>
            <a:r>
              <a:rPr lang="sr-Latn-ME" sz="2400" dirty="0" smtClean="0"/>
              <a:t>Ispitivanje na elektrodinamičke sile </a:t>
            </a:r>
            <a:r>
              <a:rPr lang="en-US" sz="2400" dirty="0" smtClean="0"/>
              <a:t>je </a:t>
            </a:r>
            <a:r>
              <a:rPr lang="sr-Latn-ME" sz="2400" dirty="0" smtClean="0"/>
              <a:t>skupo i neisplativo kod nabavke malog broja jedinica</a:t>
            </a:r>
          </a:p>
          <a:p>
            <a:r>
              <a:rPr lang="sr-Latn-ME" sz="2400" dirty="0" smtClean="0"/>
              <a:t>Kompromisno r</a:t>
            </a:r>
            <a:r>
              <a:rPr lang="en-US" sz="2400" dirty="0"/>
              <a:t>j</a:t>
            </a:r>
            <a:r>
              <a:rPr lang="sr-Latn-ME" sz="2400" dirty="0" smtClean="0"/>
              <a:t>ešenje – detaljan proračun sila od strane ne</a:t>
            </a:r>
            <a:r>
              <a:rPr lang="en-US" sz="2400" dirty="0" smtClean="0"/>
              <a:t>z</a:t>
            </a:r>
            <a:r>
              <a:rPr lang="sr-Latn-ME" sz="2400" dirty="0" smtClean="0"/>
              <a:t>avisne institucije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041" y="30705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sr-Latn-ME" sz="3200" dirty="0" smtClean="0"/>
              <a:t>IZRAČUNAVANJE ELEKTRODINAMIČKIH SILA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22" y="1225424"/>
            <a:ext cx="6487988" cy="442679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30738" y="347849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6" idx="3"/>
          </p:cNvCxnSpPr>
          <p:nvPr/>
        </p:nvCxnSpPr>
        <p:spPr>
          <a:xfrm flipV="1">
            <a:off x="6711885" y="3438820"/>
            <a:ext cx="3018925" cy="396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711885" y="347849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711885" y="1092682"/>
            <a:ext cx="0" cy="231144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711885" y="3459637"/>
            <a:ext cx="0" cy="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711885" y="347849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64610" y="3469064"/>
            <a:ext cx="2347275" cy="1272618"/>
          </a:xfrm>
          <a:prstGeom prst="straightConnector1">
            <a:avLst/>
          </a:prstGeom>
          <a:ln w="76200">
            <a:solidFill>
              <a:srgbClr val="0F0F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78" y="3490746"/>
            <a:ext cx="507071" cy="6511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03" y="970344"/>
            <a:ext cx="475856" cy="6176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37" y="4805157"/>
            <a:ext cx="423473" cy="645796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6711885" y="2630078"/>
            <a:ext cx="1911994" cy="8389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79" y="1971077"/>
            <a:ext cx="3170663" cy="7745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04" y="1958823"/>
            <a:ext cx="547491" cy="54749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94" y="1894830"/>
            <a:ext cx="606726" cy="85081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1949" y="1941607"/>
            <a:ext cx="636646" cy="5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ME" sz="3200" dirty="0"/>
              <a:t>IZRAČUNAVANJE ELEKTRODINAMIČKIH SILA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90" y="2037417"/>
            <a:ext cx="5042136" cy="398641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46" y="2686639"/>
            <a:ext cx="944852" cy="559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863" y="2140140"/>
            <a:ext cx="3674004" cy="562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94" y="5039744"/>
            <a:ext cx="842165" cy="447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981" y="5435856"/>
            <a:ext cx="3651112" cy="5386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27" y="3363780"/>
            <a:ext cx="981212" cy="666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096" y="2784120"/>
            <a:ext cx="3667503" cy="5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ME" sz="3200" dirty="0"/>
              <a:t>IZRAČUNAVANJE ELEKTRODINAMIČKIH SILA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2359421"/>
            <a:ext cx="8915400" cy="9834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561" y="3359338"/>
            <a:ext cx="2019300" cy="72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786" y="4265677"/>
            <a:ext cx="4514850" cy="136207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49399" y="5542497"/>
            <a:ext cx="8911687" cy="3963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Latn-ME" sz="1600" dirty="0" smtClean="0">
                <a:solidFill>
                  <a:srgbClr val="C00000"/>
                </a:solidFill>
              </a:rPr>
              <a:t>RADIJALNE ELEKTRODINAMIČKIH SILE SU U KVADRATNOJ ZAVISNOSTI OD STRUJE NAMOTAJA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597696"/>
            <a:ext cx="9904328" cy="897275"/>
          </a:xfrm>
        </p:spPr>
        <p:txBody>
          <a:bodyPr>
            <a:normAutofit fontScale="90000"/>
          </a:bodyPr>
          <a:lstStyle/>
          <a:p>
            <a:pPr algn="ctr"/>
            <a:r>
              <a:rPr lang="sr-Latn-ME" sz="2800" dirty="0" smtClean="0"/>
              <a:t>PERIODIČNA I APERIODIČNA KOMPONENTA STRUJE KRATKOG SPOJA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1734532"/>
            <a:ext cx="8265055" cy="44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686" y="624110"/>
            <a:ext cx="9956800" cy="874214"/>
          </a:xfrm>
        </p:spPr>
        <p:txBody>
          <a:bodyPr>
            <a:noAutofit/>
          </a:bodyPr>
          <a:lstStyle/>
          <a:p>
            <a:pPr algn="ctr"/>
            <a:r>
              <a:rPr lang="sr-Latn-ME" sz="2800" dirty="0" smtClean="0"/>
              <a:t>ELEKTRODINAMIČKA SILA USLED STRUJE KRATKOG SPOJA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86" y="1229015"/>
            <a:ext cx="9791927" cy="5143895"/>
          </a:xfrm>
        </p:spPr>
      </p:pic>
    </p:spTree>
    <p:extLst>
      <p:ext uri="{BB962C8B-B14F-4D97-AF65-F5344CB8AC3E}">
        <p14:creationId xmlns:p14="http://schemas.microsoft.com/office/powerpoint/2010/main" val="23318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ME" sz="3200" dirty="0" smtClean="0"/>
              <a:t>POSLEDICE DJELOVANJA RADIJALNIH I AKSIJALNIH SILA NA NAMOTAJ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800" y="1843271"/>
            <a:ext cx="7350647" cy="381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Latn-ME" sz="2800" dirty="0" smtClean="0"/>
              <a:t>NEDOVOLJAN BROJ ODSTOJNIKA PROUZROKUJE </a:t>
            </a:r>
            <a:r>
              <a:rPr lang="es-ES" sz="2800" dirty="0" smtClean="0"/>
              <a:t>DEFORMACIJ</a:t>
            </a:r>
            <a:r>
              <a:rPr lang="sr-Latn-ME" sz="2800" dirty="0" smtClean="0"/>
              <a:t>U</a:t>
            </a:r>
            <a:r>
              <a:rPr lang="es-ES" sz="2800" dirty="0" smtClean="0"/>
              <a:t> TRANSFORMATORA TOKOM KS KLASI</a:t>
            </a:r>
            <a:r>
              <a:rPr lang="sr-Latn-ME" sz="2800" dirty="0"/>
              <a:t>Č</a:t>
            </a:r>
            <a:r>
              <a:rPr lang="es-ES" sz="2800" dirty="0" smtClean="0"/>
              <a:t>AN PRIMJER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0" y="1905000"/>
            <a:ext cx="2940562" cy="398270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1555</TotalTime>
  <Words>488</Words>
  <Application>Microsoft Office PowerPoint</Application>
  <PresentationFormat>Widescreen</PresentationFormat>
  <Paragraphs>59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Wisp</vt:lpstr>
      <vt:lpstr>NEKI ASPEKTI PRORAČUNA ELEKTRODINAMIČKIH SILA KOD AUTOTRANSFORMATORA 300 MVA, 400/115/10.5 KV I MOGUĆA OGRANIČENJA U PROJEKTOVANJU OVIH AUTOTRANSFORMTORA</vt:lpstr>
      <vt:lpstr>UVOD</vt:lpstr>
      <vt:lpstr>IZRAČUNAVANJE ELEKTRODINAMIČKIH SILA</vt:lpstr>
      <vt:lpstr>IZRAČUNAVANJE ELEKTRODINAMIČKIH SILA</vt:lpstr>
      <vt:lpstr>IZRAČUNAVANJE ELEKTRODINAMIČKIH SILA</vt:lpstr>
      <vt:lpstr>PERIODIČNA I APERIODIČNA KOMPONENTA STRUJE KRATKOG SPOJA</vt:lpstr>
      <vt:lpstr>ELEKTRODINAMIČKA SILA USLED STRUJE KRATKOG SPOJA</vt:lpstr>
      <vt:lpstr>POSLEDICE DJELOVANJA RADIJALNIH I AKSIJALNIH SILA NA NAMOTAJ</vt:lpstr>
      <vt:lpstr>NEDOVOLJAN BROJ ODSTOJNIKA PROUZROKUJE DEFORMACIJU TRANSFORMATORA TOKOM KS KLASIČAN PRIMJER</vt:lpstr>
      <vt:lpstr>NEDOVOLJAN BROJ ODSTOJNIKA PROUZROKUJE DEFORMACIJU TRANSFORMATORA TOKOM KS IZUZETAK</vt:lpstr>
      <vt:lpstr>PRORAČUN NAPREZANJA NAMOTAJA KOD AUTOTRANSFORMATORA 300 MVA, 400/115/10.5 KV </vt:lpstr>
      <vt:lpstr>IZGLED HORIZONTALNIH I VERTIKALNIH ODSTOJNIKA</vt:lpstr>
      <vt:lpstr>IZGLED HORIZONTALNIH I VERTIKALNIH ODSTOJNIKA</vt:lpstr>
      <vt:lpstr>ZAKLJUČAK</vt:lpstr>
      <vt:lpstr>PITANJA ZA DISKUSIJU:</vt:lpstr>
      <vt:lpstr>HVALA NA PAŽNJI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NEKI ASPEKTI PRORAČUNA ELEKTRODINAMIČKIH SILA KOD AUTOTRANSFORMATORA 300 MVA, 400/115/10.5 KV I MOGUĆA OGRANIČENJA U PROJEKTOVANJU OVIH AUTOTRANSFORMTORA</dc:title>
  <dc:creator>Bozo</dc:creator>
  <cp:lastModifiedBy>Bozo</cp:lastModifiedBy>
  <cp:revision>45</cp:revision>
  <dcterms:created xsi:type="dcterms:W3CDTF">2017-05-05T14:25:34Z</dcterms:created>
  <dcterms:modified xsi:type="dcterms:W3CDTF">2017-05-11T07:30:15Z</dcterms:modified>
</cp:coreProperties>
</file>