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8" r:id="rId8"/>
    <p:sldId id="264" r:id="rId9"/>
    <p:sldId id="262" r:id="rId10"/>
    <p:sldId id="270" r:id="rId11"/>
    <p:sldId id="271" r:id="rId12"/>
    <p:sldId id="263" r:id="rId13"/>
    <p:sldId id="265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29F6D-16AF-4F27-BC91-9754A73BFF11}" type="datetimeFigureOut">
              <a:rPr lang="en-US" smtClean="0"/>
              <a:pPr/>
              <a:t>09-May-17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8EFFD-803F-4C1F-902D-F8D72D48D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EFFD-803F-4C1F-902D-F8D72D48D9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3E7F-4EE3-451C-A9ED-C1914016B26D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3E9-266A-4A0E-80F1-085CB36576B9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AB1F-0BC1-4DD3-8124-EDCACA8F5BAE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A1D5-CAAA-4354-938A-447657C05E00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EC65-AEC0-4469-AC26-B26CBD50035C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4B75-F124-4957-B047-6F4FAA2113AA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8CE0-FAE5-46C6-8669-3554EE5E2B5B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B3D7-B8AB-4483-9DE5-18AD2F55AD66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DDB-43F2-458B-A676-6C01EB0BC487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F10-5205-4D66-B361-75BE94792EBD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2CC2-420F-44B6-91A3-1BE90FD5C025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BA922-AD81-4A04-8869-856822F3E9A8}" type="datetime1">
              <a:rPr lang="en-US" smtClean="0"/>
              <a:pPr/>
              <a:t>09-May-17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0DC464-AAFE-404D-A506-83786BA18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TOPLOTNI PRORAČUN TRANSFORMATORA I NJEGOV UTICAJ NA RADNI VIJEK TRANSFORMATORA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382000" cy="1752600"/>
          </a:xfrm>
        </p:spPr>
        <p:txBody>
          <a:bodyPr>
            <a:normAutofit/>
          </a:bodyPr>
          <a:lstStyle/>
          <a:p>
            <a:pPr algn="l"/>
            <a:endParaRPr lang="sr-Latn-CS" dirty="0" smtClean="0"/>
          </a:p>
          <a:p>
            <a:pPr algn="l"/>
            <a:r>
              <a:rPr lang="sr-Latn-CS" dirty="0" smtClean="0"/>
              <a:t>Spec. Sci. Boris Miljanić,       Electro Team doo, Budva</a:t>
            </a:r>
          </a:p>
          <a:p>
            <a:pPr algn="l"/>
            <a:r>
              <a:rPr lang="sr-Latn-CS" dirty="0" smtClean="0"/>
              <a:t>MSc Martin Ćalasan,             Elektrotehnički Fakultet UCG</a:t>
            </a:r>
            <a:endParaRPr lang="en-US" dirty="0"/>
          </a:p>
        </p:txBody>
      </p:sp>
      <p:pic>
        <p:nvPicPr>
          <p:cNvPr id="4" name="Picture 3" descr="logo CG KO CIG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23545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 electroteam.jpg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3328" y="228600"/>
            <a:ext cx="949472" cy="914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98" y="228600"/>
            <a:ext cx="1275927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Kolutni namotaji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000" t="26139" r="26667" b="11287"/>
          <a:stretch>
            <a:fillRect/>
          </a:stretch>
        </p:blipFill>
        <p:spPr bwMode="auto">
          <a:xfrm>
            <a:off x="304800" y="1524000"/>
            <a:ext cx="5867400" cy="509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3276600"/>
            <a:ext cx="2359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3600" dirty="0" smtClean="0"/>
              <a:t>Presloženi </a:t>
            </a:r>
          </a:p>
          <a:p>
            <a:r>
              <a:rPr lang="sr-Latn-CS" sz="3600" dirty="0" smtClean="0"/>
              <a:t>namotaj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90600"/>
          </a:xfrm>
        </p:spPr>
        <p:txBody>
          <a:bodyPr/>
          <a:lstStyle/>
          <a:p>
            <a:pPr algn="ctr"/>
            <a:r>
              <a:rPr lang="sr-Latn-CS" dirty="0" smtClean="0"/>
              <a:t>Kolutni namotaji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905" t="38020" r="22381" b="9505"/>
          <a:stretch>
            <a:fillRect/>
          </a:stretch>
        </p:blipFill>
        <p:spPr bwMode="auto">
          <a:xfrm>
            <a:off x="152400" y="1733550"/>
            <a:ext cx="8915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066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dirty="0" smtClean="0"/>
              <a:t>Transpozicija provodnika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sr-Latn-CS" dirty="0" smtClean="0"/>
              <a:t>Zagrijavanje kolutnih namotaja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Zbog složenosti izvođenja izraza za izračunavanje porasta temperature bakra u odnosu na ulje koristi se empirijska formula</a:t>
            </a:r>
          </a:p>
          <a:p>
            <a:endParaRPr lang="sr-Latn-CS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25045" t="56600" r="30470" b="32984"/>
          <a:stretch>
            <a:fillRect/>
          </a:stretch>
        </p:blipFill>
        <p:spPr bwMode="auto">
          <a:xfrm>
            <a:off x="1066800" y="40386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Starenje</a:t>
            </a:r>
            <a:r>
              <a:rPr lang="en-US" dirty="0" smtClean="0"/>
              <a:t> </a:t>
            </a:r>
            <a:r>
              <a:rPr lang="en-US" dirty="0" err="1" smtClean="0"/>
              <a:t>transformatora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065" t="56600" r="41320" b="38192"/>
          <a:stretch>
            <a:fillRect/>
          </a:stretch>
        </p:blipFill>
        <p:spPr bwMode="auto">
          <a:xfrm>
            <a:off x="457200" y="2286000"/>
            <a:ext cx="482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0476" t="64803" r="44286" b="28667"/>
          <a:stretch>
            <a:fillRect/>
          </a:stretch>
        </p:blipFill>
        <p:spPr bwMode="auto">
          <a:xfrm>
            <a:off x="990600" y="3276600"/>
            <a:ext cx="3962399" cy="10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2381" t="74340" r="26190" b="20000"/>
          <a:stretch>
            <a:fillRect/>
          </a:stretch>
        </p:blipFill>
        <p:spPr bwMode="auto">
          <a:xfrm>
            <a:off x="838200" y="4797300"/>
            <a:ext cx="8153400" cy="91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2590800"/>
            <a:ext cx="263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ubrzanja</a:t>
            </a:r>
            <a:r>
              <a:rPr lang="en-US" dirty="0" smtClean="0"/>
              <a:t> </a:t>
            </a:r>
            <a:r>
              <a:rPr lang="en-US" dirty="0" err="1" smtClean="0"/>
              <a:t>starenja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581400"/>
            <a:ext cx="387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Ekvivalentno</a:t>
            </a:r>
            <a:r>
              <a:rPr lang="en-US" dirty="0" smtClean="0"/>
              <a:t> </a:t>
            </a:r>
            <a:r>
              <a:rPr lang="en-US" dirty="0" err="1" smtClean="0"/>
              <a:t>starenje</a:t>
            </a:r>
            <a:r>
              <a:rPr lang="en-US" dirty="0" smtClean="0"/>
              <a:t> </a:t>
            </a:r>
            <a:r>
              <a:rPr lang="en-US" dirty="0" err="1" smtClean="0"/>
              <a:t>transformatora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preoptere</a:t>
            </a:r>
            <a:r>
              <a:rPr lang="sr-Latn-CS" dirty="0" smtClean="0"/>
              <a:t>ćenja na skraćenje radnog vijeka transformatora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endParaRPr lang="sr-Latn-CS" dirty="0" smtClean="0"/>
          </a:p>
          <a:p>
            <a:r>
              <a:rPr lang="sr-Latn-CS" dirty="0" smtClean="0"/>
              <a:t>Projektovana (dozvoljena) maksimalna vrijednost temperature najtoplije tačke unutar namotaja transformatora je </a:t>
            </a:r>
            <a:r>
              <a:rPr lang="el-GR" dirty="0" smtClean="0"/>
              <a:t>θ</a:t>
            </a:r>
            <a:r>
              <a:rPr lang="en-US" baseline="-25000" dirty="0" smtClean="0"/>
              <a:t>h</a:t>
            </a:r>
            <a:r>
              <a:rPr lang="en-US" dirty="0" smtClean="0"/>
              <a:t> = 110 ̊C </a:t>
            </a:r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transformator</a:t>
            </a:r>
            <a:r>
              <a:rPr lang="en-US" dirty="0" smtClean="0"/>
              <a:t> </a:t>
            </a:r>
            <a:r>
              <a:rPr lang="en-US" dirty="0" err="1" smtClean="0"/>
              <a:t>konstantno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u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l-GR" dirty="0" smtClean="0"/>
              <a:t>θ</a:t>
            </a:r>
            <a:r>
              <a:rPr lang="en-US" baseline="-25000" dirty="0" smtClean="0"/>
              <a:t>h</a:t>
            </a:r>
            <a:r>
              <a:rPr lang="en-US" dirty="0" smtClean="0"/>
              <a:t> = 120 ̊C </a:t>
            </a:r>
            <a:r>
              <a:rPr lang="en-US" dirty="0" err="1" smtClean="0"/>
              <a:t>dobije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skra</a:t>
            </a:r>
            <a:r>
              <a:rPr lang="sr-Latn-CS" dirty="0" smtClean="0"/>
              <a:t>ćenje roka trajanja izolacije na godišnjem nivou 5.37%, dok sa druge strane za slučaj da je </a:t>
            </a:r>
            <a:r>
              <a:rPr lang="el-GR" dirty="0" smtClean="0"/>
              <a:t>θ</a:t>
            </a:r>
            <a:r>
              <a:rPr lang="en-US" baseline="-25000" dirty="0" smtClean="0"/>
              <a:t>h</a:t>
            </a:r>
            <a:r>
              <a:rPr lang="en-US" dirty="0" smtClean="0"/>
              <a:t> = 110 ̊C </a:t>
            </a:r>
            <a:r>
              <a:rPr lang="sr-Latn-CS" dirty="0" smtClean="0"/>
              <a:t>proračun pokazuje da se na taj način produžava radni vijek za 4,38% na godišnjem nivou, u odnosu na projektovani radni vijek od 180 000h odnosno 20 godina.</a:t>
            </a:r>
            <a:endParaRPr lang="en-US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484" t="26040" r="52963" b="2785"/>
          <a:stretch>
            <a:fillRect/>
          </a:stretch>
        </p:blipFill>
        <p:spPr bwMode="auto">
          <a:xfrm>
            <a:off x="5410200" y="1219200"/>
            <a:ext cx="3733800" cy="55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Predlog produženja radnog vijeka transformatora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648200"/>
          </a:xfrm>
        </p:spPr>
        <p:txBody>
          <a:bodyPr/>
          <a:lstStyle/>
          <a:p>
            <a:r>
              <a:rPr lang="sr-Latn-CS" dirty="0" smtClean="0"/>
              <a:t>Povećanje broja rashladnih </a:t>
            </a:r>
          </a:p>
          <a:p>
            <a:pPr>
              <a:buNone/>
            </a:pPr>
            <a:r>
              <a:rPr lang="sr-Latn-CS" dirty="0" smtClean="0"/>
              <a:t> </a:t>
            </a:r>
            <a:r>
              <a:rPr lang="sr-Latn-CS" dirty="0" smtClean="0"/>
              <a:t>   površina pri izvođenju namotaja</a:t>
            </a:r>
          </a:p>
          <a:p>
            <a:pPr marL="850392" lvl="1" indent="-457200">
              <a:buFont typeface="Arial" pitchFamily="34" charset="0"/>
              <a:buChar char="•"/>
            </a:pPr>
            <a:endParaRPr lang="sr-Latn-CS" dirty="0" smtClean="0"/>
          </a:p>
          <a:p>
            <a:pPr marL="850392" lvl="1" indent="-457200">
              <a:buFont typeface="Arial" pitchFamily="34" charset="0"/>
              <a:buChar char="•"/>
            </a:pPr>
            <a:r>
              <a:rPr lang="sr-Latn-CS" dirty="0" smtClean="0"/>
              <a:t>Direktan uticaj na porast </a:t>
            </a:r>
          </a:p>
          <a:p>
            <a:pPr marL="850392" lvl="1" indent="-457200">
              <a:buNone/>
            </a:pPr>
            <a:r>
              <a:rPr lang="sr-Latn-CS" dirty="0" smtClean="0"/>
              <a:t> 	temperature bakra u odnosu </a:t>
            </a:r>
          </a:p>
          <a:p>
            <a:pPr marL="850392" lvl="1" indent="-457200">
              <a:buNone/>
            </a:pPr>
            <a:r>
              <a:rPr lang="sr-Latn-CS" dirty="0" smtClean="0"/>
              <a:t>	na ulje</a:t>
            </a:r>
          </a:p>
          <a:p>
            <a:pPr>
              <a:buNone/>
            </a:pPr>
            <a:r>
              <a:rPr lang="sr-Latn-C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3810" t="66634" r="44285" b="21485"/>
          <a:stretch>
            <a:fillRect/>
          </a:stretch>
        </p:blipFill>
        <p:spPr bwMode="auto">
          <a:xfrm>
            <a:off x="990600" y="4391438"/>
            <a:ext cx="3124200" cy="101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8083" t="61808" r="51044" b="27776"/>
          <a:stretch>
            <a:fillRect/>
          </a:stretch>
        </p:blipFill>
        <p:spPr bwMode="auto">
          <a:xfrm>
            <a:off x="762000" y="5410200"/>
            <a:ext cx="3124200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114800"/>
          </a:xfrm>
        </p:spPr>
        <p:txBody>
          <a:bodyPr>
            <a:normAutofit/>
          </a:bodyPr>
          <a:lstStyle/>
          <a:p>
            <a:pPr algn="ctr"/>
            <a:r>
              <a:rPr lang="sr-Latn-CS" sz="6600" dirty="0" smtClean="0"/>
              <a:t>Hvala na pažnji!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dirty="0" smtClean="0"/>
              <a:t/>
            </a:r>
            <a:br>
              <a:rPr lang="sr-Latn-CS" dirty="0" smtClean="0"/>
            </a:br>
            <a:r>
              <a:rPr lang="sr-Latn-CS" sz="4800" dirty="0" smtClean="0"/>
              <a:t>Pitanja?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    Zadatak proračuna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Određivanje karakterističnih veličina uređaja</a:t>
            </a:r>
          </a:p>
          <a:p>
            <a:pPr lvl="1"/>
            <a:r>
              <a:rPr lang="sr-Latn-CS" dirty="0" smtClean="0"/>
              <a:t>Električne veličine</a:t>
            </a:r>
          </a:p>
          <a:p>
            <a:pPr lvl="2"/>
            <a:r>
              <a:rPr lang="sr-Latn-CS" dirty="0" smtClean="0"/>
              <a:t>Napon kratkog spoja, struja praznog hoda, prenosni odnos...</a:t>
            </a:r>
          </a:p>
          <a:p>
            <a:endParaRPr lang="sr-Latn-CS" dirty="0" smtClean="0"/>
          </a:p>
          <a:p>
            <a:r>
              <a:rPr lang="sr-Latn-CS" dirty="0" smtClean="0"/>
              <a:t>Dimenzionisanje  transformatora</a:t>
            </a:r>
          </a:p>
          <a:p>
            <a:pPr lvl="1"/>
            <a:r>
              <a:rPr lang="sr-Latn-CS" dirty="0" smtClean="0"/>
              <a:t>Gabaritne dimenzije i masa</a:t>
            </a:r>
          </a:p>
          <a:p>
            <a:endParaRPr lang="sr-Latn-CS" dirty="0" smtClean="0"/>
          </a:p>
          <a:p>
            <a:r>
              <a:rPr lang="sr-Latn-CS" dirty="0" smtClean="0"/>
              <a:t>Usklađivanje  svih karakteristika mašine radi zadovoljavanja  tehničkih propisa i standarda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Problem pregrijavanja transformatora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Starenje izolacije</a:t>
            </a:r>
          </a:p>
          <a:p>
            <a:endParaRPr lang="sr-Latn-CS" dirty="0" smtClean="0"/>
          </a:p>
          <a:p>
            <a:r>
              <a:rPr lang="sr-Latn-CS" dirty="0" smtClean="0"/>
              <a:t>Ispadanje transformatora iz eksploatacije i pri malim preopterećnjima</a:t>
            </a:r>
          </a:p>
          <a:p>
            <a:endParaRPr lang="sr-Latn-CS" dirty="0" smtClean="0"/>
          </a:p>
          <a:p>
            <a:r>
              <a:rPr lang="sr-Latn-CS" dirty="0" smtClean="0"/>
              <a:t>Kraći radni vijek</a:t>
            </a:r>
          </a:p>
          <a:p>
            <a:endParaRPr lang="sr-Latn-CS" dirty="0" smtClean="0"/>
          </a:p>
          <a:p>
            <a:r>
              <a:rPr lang="sr-Latn-CS" dirty="0" smtClean="0"/>
              <a:t>Česta potreba za remontom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sr-Latn-CS" dirty="0" smtClean="0"/>
              <a:t>Konstrukcija transformatora</a:t>
            </a:r>
            <a:endParaRPr lang="en-US" dirty="0"/>
          </a:p>
        </p:txBody>
      </p:sp>
      <p:pic>
        <p:nvPicPr>
          <p:cNvPr id="4" name="Content Placeholder 3" descr="tr1"/>
          <p:cNvPicPr>
            <a:picLocks noGrp="1"/>
          </p:cNvPicPr>
          <p:nvPr>
            <p:ph idx="1"/>
          </p:nvPr>
        </p:nvPicPr>
        <p:blipFill>
          <a:blip r:embed="rId2"/>
          <a:srcRect t="20044" r="50000" b="20790"/>
          <a:stretch>
            <a:fillRect/>
          </a:stretch>
        </p:blipFill>
        <p:spPr bwMode="auto">
          <a:xfrm>
            <a:off x="1511177" y="1935163"/>
            <a:ext cx="612164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Toplotni proračun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Srednji porast temperature bakra u odnosu na ulje</a:t>
            </a:r>
          </a:p>
          <a:p>
            <a:pPr lvl="1"/>
            <a:r>
              <a:rPr lang="sr-Latn-CS" sz="2200" dirty="0" smtClean="0">
                <a:latin typeface="Arial" pitchFamily="34" charset="0"/>
                <a:cs typeface="Arial" pitchFamily="34" charset="0"/>
              </a:rPr>
              <a:t>20÷22 ̊C</a:t>
            </a:r>
          </a:p>
          <a:p>
            <a:pPr lvl="1"/>
            <a:endParaRPr lang="sr-Latn-C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dirty="0" smtClean="0"/>
              <a:t>Srednji porast temperature ulja u odnosu na trafo sud</a:t>
            </a:r>
          </a:p>
          <a:p>
            <a:pPr lvl="1"/>
            <a:r>
              <a:rPr lang="sr-Latn-CS" sz="2200" dirty="0" smtClean="0">
                <a:latin typeface="Arial" pitchFamily="34" charset="0"/>
                <a:cs typeface="Arial" pitchFamily="34" charset="0"/>
              </a:rPr>
              <a:t>3÷5 ̊C</a:t>
            </a:r>
          </a:p>
          <a:p>
            <a:pPr lvl="1"/>
            <a:endParaRPr lang="sr-Latn-C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CS" dirty="0" smtClean="0"/>
              <a:t>Srednji porast temperature suda u odnosu na okolinu</a:t>
            </a:r>
          </a:p>
          <a:p>
            <a:pPr lvl="1"/>
            <a:r>
              <a:rPr lang="sr-Latn-CS" sz="2200" dirty="0" smtClean="0">
                <a:latin typeface="Arial" pitchFamily="34" charset="0"/>
                <a:cs typeface="Arial" pitchFamily="34" charset="0"/>
              </a:rPr>
              <a:t>40 ̊C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sr-Latn-CS" dirty="0" smtClean="0"/>
              <a:t>Vrste namotaja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sz="2800" dirty="0" smtClean="0"/>
              <a:t>Cilintrični</a:t>
            </a:r>
          </a:p>
          <a:p>
            <a:pPr lvl="1"/>
            <a:r>
              <a:rPr lang="sr-Latn-CS" sz="2800" dirty="0" smtClean="0"/>
              <a:t>Slojni namotaj</a:t>
            </a:r>
          </a:p>
          <a:p>
            <a:pPr lvl="1"/>
            <a:r>
              <a:rPr lang="sr-Latn-CS" sz="2800" dirty="0" smtClean="0"/>
              <a:t>Folijski namotaj</a:t>
            </a:r>
          </a:p>
          <a:p>
            <a:endParaRPr lang="sr-Latn-CS" sz="2800" dirty="0" smtClean="0"/>
          </a:p>
          <a:p>
            <a:r>
              <a:rPr lang="sr-Latn-CS" sz="2800" dirty="0" smtClean="0"/>
              <a:t>Kolutni </a:t>
            </a:r>
          </a:p>
          <a:p>
            <a:pPr lvl="1"/>
            <a:r>
              <a:rPr lang="sr-Latn-CS" sz="2800" dirty="0" smtClean="0"/>
              <a:t>Spiralni</a:t>
            </a:r>
          </a:p>
          <a:p>
            <a:pPr lvl="1"/>
            <a:r>
              <a:rPr lang="sr-Latn-CS" sz="2800" dirty="0" smtClean="0"/>
              <a:t>Rušeni (presloženi) namotaj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sr-Latn-CS" dirty="0" smtClean="0"/>
              <a:t>Vrste namotaja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762" t="23449" r="49524" b="10396"/>
          <a:stretch>
            <a:fillRect/>
          </a:stretch>
        </p:blipFill>
        <p:spPr bwMode="auto">
          <a:xfrm>
            <a:off x="1981200" y="1143000"/>
            <a:ext cx="499511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Zagrijavanje cilindričnih namotaja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083" t="61808" r="51044" b="27776"/>
          <a:stretch>
            <a:fillRect/>
          </a:stretch>
        </p:blipFill>
        <p:spPr bwMode="auto">
          <a:xfrm>
            <a:off x="660400" y="2133600"/>
            <a:ext cx="330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3810" t="66634" r="44285" b="21485"/>
          <a:stretch>
            <a:fillRect/>
          </a:stretch>
        </p:blipFill>
        <p:spPr bwMode="auto">
          <a:xfrm>
            <a:off x="914400" y="38100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39524" t="84059" r="41905" b="11188"/>
          <a:stretch>
            <a:fillRect/>
          </a:stretch>
        </p:blipFill>
        <p:spPr bwMode="auto">
          <a:xfrm>
            <a:off x="990600" y="5638800"/>
            <a:ext cx="346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99" t="26040" r="19638" b="2785"/>
          <a:stretch>
            <a:fillRect/>
          </a:stretch>
        </p:blipFill>
        <p:spPr bwMode="auto">
          <a:xfrm>
            <a:off x="914401" y="1204210"/>
            <a:ext cx="7391400" cy="49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Zagrijavanje cilindričnih namotaja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305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TOPLOTNI PRORAČUN TRANSFORMATORA I NJEGOV UTICAJ NA RADNI VIJEK TRANSFORMATORA</vt:lpstr>
      <vt:lpstr>    Zadatak proračuna</vt:lpstr>
      <vt:lpstr>Problem pregrijavanja transformatora</vt:lpstr>
      <vt:lpstr>Konstrukcija transformatora</vt:lpstr>
      <vt:lpstr>Toplotni proračun</vt:lpstr>
      <vt:lpstr>Vrste namotaja</vt:lpstr>
      <vt:lpstr>Vrste namotaja</vt:lpstr>
      <vt:lpstr>Zagrijavanje cilindričnih namotaja</vt:lpstr>
      <vt:lpstr>Zagrijavanje cilindričnih namotaja</vt:lpstr>
      <vt:lpstr>Kolutni namotaji</vt:lpstr>
      <vt:lpstr>Kolutni namotaji</vt:lpstr>
      <vt:lpstr>Zagrijavanje kolutnih namotaja</vt:lpstr>
      <vt:lpstr>Starenje transformatora</vt:lpstr>
      <vt:lpstr>Primjer uticaja preopterećenja na skraćenje radnog vijeka transformatora</vt:lpstr>
      <vt:lpstr>Predlog produženja radnog vijeka transformatora</vt:lpstr>
      <vt:lpstr>Hvala na pažnji!  Pitanja?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TOPLOTNI PRORAČUN TRANSFORMATORA I NJEGOH UTICAJ NA RADNI VIJEK TRANSFORMATORA</dc:title>
  <dc:creator>Boris</dc:creator>
  <cp:lastModifiedBy>Boris</cp:lastModifiedBy>
  <cp:revision>19</cp:revision>
  <dcterms:created xsi:type="dcterms:W3CDTF">2017-05-07T16:13:19Z</dcterms:created>
  <dcterms:modified xsi:type="dcterms:W3CDTF">2017-05-10T04:31:11Z</dcterms:modified>
</cp:coreProperties>
</file>