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4" r:id="rId2"/>
    <p:sldId id="465" r:id="rId3"/>
    <p:sldId id="434" r:id="rId4"/>
    <p:sldId id="435" r:id="rId5"/>
    <p:sldId id="444" r:id="rId6"/>
    <p:sldId id="425" r:id="rId7"/>
    <p:sldId id="460" r:id="rId8"/>
    <p:sldId id="461" r:id="rId9"/>
    <p:sldId id="463" r:id="rId10"/>
    <p:sldId id="464" r:id="rId11"/>
    <p:sldId id="445" r:id="rId12"/>
    <p:sldId id="467" r:id="rId13"/>
    <p:sldId id="459" r:id="rId14"/>
    <p:sldId id="469" r:id="rId15"/>
    <p:sldId id="446" r:id="rId16"/>
    <p:sldId id="447" r:id="rId17"/>
    <p:sldId id="448" r:id="rId18"/>
    <p:sldId id="451" r:id="rId19"/>
    <p:sldId id="466" r:id="rId20"/>
    <p:sldId id="468" r:id="rId21"/>
    <p:sldId id="328" r:id="rId22"/>
  </p:sldIdLst>
  <p:sldSz cx="9144000" cy="6858000" type="screen4x3"/>
  <p:notesSz cx="6797675" cy="992822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87908C-BB8A-4A4C-BD55-1EAA40908441}">
          <p14:sldIdLst>
            <p14:sldId id="324"/>
          </p14:sldIdLst>
        </p14:section>
        <p14:section name="Untitled Section" id="{AF14C1C1-C25E-4600-81AA-4A0865CB85FF}">
          <p14:sldIdLst>
            <p14:sldId id="465"/>
            <p14:sldId id="434"/>
            <p14:sldId id="435"/>
            <p14:sldId id="444"/>
            <p14:sldId id="425"/>
            <p14:sldId id="460"/>
            <p14:sldId id="461"/>
            <p14:sldId id="463"/>
            <p14:sldId id="464"/>
            <p14:sldId id="445"/>
            <p14:sldId id="467"/>
            <p14:sldId id="459"/>
            <p14:sldId id="469"/>
            <p14:sldId id="446"/>
            <p14:sldId id="447"/>
            <p14:sldId id="448"/>
            <p14:sldId id="451"/>
            <p14:sldId id="466"/>
            <p14:sldId id="468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jilic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4D4D4D"/>
    <a:srgbClr val="FFCCCC"/>
    <a:srgbClr val="FF7C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4" autoAdjust="0"/>
    <p:restoredTop sz="94660" autoAdjust="0"/>
  </p:normalViewPr>
  <p:slideViewPr>
    <p:cSldViewPr>
      <p:cViewPr varScale="1">
        <p:scale>
          <a:sx n="83" d="100"/>
          <a:sy n="83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9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pehar\Desktop\Za%20prezentaciju%20poslovni%20dnevni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pehar\Desktop\Za%20prezentaciju%20poslovni%20dnevni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har\Desktop\Za%20prezentaciju%20poslovni%20dnevni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har\Desktop\Za%20prezentaciju%20poslovni%20dnevni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har\Desktop\Za%20prezentaciju%20poslovni%20dnevni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har\Desktop\Za%20prezentaciju%20poslovni%20dnevn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219888"/>
        <c:axId val="396220280"/>
      </c:lineChart>
      <c:catAx>
        <c:axId val="39621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396220280"/>
        <c:crosses val="autoZero"/>
        <c:auto val="1"/>
        <c:lblAlgn val="ctr"/>
        <c:lblOffset val="100"/>
        <c:noMultiLvlLbl val="0"/>
      </c:catAx>
      <c:valAx>
        <c:axId val="396220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21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871104"/>
        <c:axId val="465871496"/>
      </c:lineChart>
      <c:catAx>
        <c:axId val="46587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65871496"/>
        <c:crosses val="autoZero"/>
        <c:auto val="1"/>
        <c:lblAlgn val="ctr"/>
        <c:lblOffset val="100"/>
        <c:noMultiLvlLbl val="0"/>
      </c:catAx>
      <c:valAx>
        <c:axId val="46587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87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872280"/>
        <c:axId val="465872672"/>
      </c:lineChart>
      <c:catAx>
        <c:axId val="465872280"/>
        <c:scaling>
          <c:orientation val="minMax"/>
        </c:scaling>
        <c:delete val="0"/>
        <c:axPos val="b"/>
        <c:majorTickMark val="out"/>
        <c:minorTickMark val="none"/>
        <c:tickLblPos val="nextTo"/>
        <c:crossAx val="465872672"/>
        <c:crosses val="autoZero"/>
        <c:auto val="1"/>
        <c:lblAlgn val="ctr"/>
        <c:lblOffset val="100"/>
        <c:noMultiLvlLbl val="0"/>
      </c:catAx>
      <c:valAx>
        <c:axId val="46587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872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873064"/>
        <c:axId val="465873456"/>
      </c:lineChart>
      <c:catAx>
        <c:axId val="465873064"/>
        <c:scaling>
          <c:orientation val="minMax"/>
        </c:scaling>
        <c:delete val="0"/>
        <c:axPos val="b"/>
        <c:majorTickMark val="out"/>
        <c:minorTickMark val="none"/>
        <c:tickLblPos val="nextTo"/>
        <c:crossAx val="465873456"/>
        <c:crosses val="autoZero"/>
        <c:auto val="1"/>
        <c:lblAlgn val="ctr"/>
        <c:lblOffset val="100"/>
        <c:noMultiLvlLbl val="0"/>
      </c:catAx>
      <c:valAx>
        <c:axId val="46587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5873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48640"/>
        <c:axId val="396449032"/>
      </c:lineChart>
      <c:catAx>
        <c:axId val="39644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396449032"/>
        <c:crosses val="autoZero"/>
        <c:auto val="1"/>
        <c:lblAlgn val="ctr"/>
        <c:lblOffset val="100"/>
        <c:noMultiLvlLbl val="0"/>
      </c:catAx>
      <c:valAx>
        <c:axId val="396449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44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31083153817918E-2"/>
          <c:y val="3.2341047340626004E-2"/>
          <c:w val="0.68795688215156703"/>
          <c:h val="0.8409211711857704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49816"/>
        <c:axId val="396450208"/>
      </c:lineChart>
      <c:catAx>
        <c:axId val="396449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96450208"/>
        <c:crosses val="autoZero"/>
        <c:auto val="1"/>
        <c:lblAlgn val="ctr"/>
        <c:lblOffset val="100"/>
        <c:noMultiLvlLbl val="0"/>
      </c:catAx>
      <c:valAx>
        <c:axId val="39645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449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2143115287315"/>
          <c:y val="0.28206115953651134"/>
          <c:w val="0.27011203469461509"/>
          <c:h val="0.36531539582015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0.02459</cdr:x>
      <cdr:y>0.09043</cdr:y>
    </cdr:from>
    <cdr:to>
      <cdr:x>0.87233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024" y="423229"/>
          <a:ext cx="7447619" cy="4257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0.43441</cdr:x>
      <cdr:y>0.09118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816427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9" name="Picture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51520" y="0"/>
          <a:ext cx="8785225" cy="47523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89BA-9187-49FD-B658-6F97CAE5912B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7700-F316-4C8F-9CED-98C6D12CD9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16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5B6503-BD67-4CB8-B4C3-DD3424A23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 altLang="sr-Latn-R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5CB2E1-4814-4471-842A-2EED5A4D9D5D}" type="slidenum">
              <a:rPr lang="hr-HR" altLang="sr-Latn-RS" smtClean="0">
                <a:cs typeface="Arial" pitchFamily="34" charset="0"/>
              </a:rPr>
              <a:pPr eaLnBrk="1" hangingPunct="1"/>
              <a:t>1</a:t>
            </a:fld>
            <a:endParaRPr lang="hr-HR" altLang="sr-Latn-R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1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A93717-5F20-45B9-B92F-9A36C0E889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484313"/>
            <a:ext cx="2195513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484313"/>
            <a:ext cx="6437312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C29066-BAFD-4DE1-B89C-D50C9CD522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18FC-0BE4-457A-BC6B-B0A0FDC4ED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9797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BE2C70-A403-4A6E-967C-D86306B9C2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79388" y="1484561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96A828-A8B0-449F-BBF9-B632FCE289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2133600"/>
            <a:ext cx="43164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31641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3516BC-A6AD-443A-B815-6CB7E9822B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FBE1A1-B07E-4281-9FA3-306FFA554F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4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97104E-D981-44D3-906B-8D6E2A5899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8A453B-8CA8-4531-901F-706414B808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9B4F2C-BA4A-4014-B431-D08A4CD315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916113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7" descr="HROTE_d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ROTE_znakENG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84D698-88F3-4533-9D44-9F5771FFD7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HROTE_dn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5192713"/>
            <a:ext cx="24844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484313"/>
            <a:ext cx="7993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133600"/>
            <a:ext cx="87852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89713"/>
            <a:ext cx="1954212" cy="268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8" y="6597650"/>
            <a:ext cx="1557337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4282A31-DBA8-4BC1-B772-22BBD8DA3C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2" name="Picture 8" descr="HROTE_znakENG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29527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51632" y="1484784"/>
            <a:ext cx="8964612" cy="1444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803275" indent="-803275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126841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</a:defRPr>
      </a:lvl2pPr>
      <a:lvl3pPr marL="1676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20843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492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949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3406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863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43211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5186182"/>
            <a:ext cx="8645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+mn-lt"/>
                <a:cs typeface="+mn-cs"/>
              </a:rPr>
              <a:t>Planiranje proizvodnje EE za EKO bilančnu grupu</a:t>
            </a:r>
            <a:endParaRPr lang="hr-HR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428" y="59692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10. svibnja 2017.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92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Portal za razmjenu podataka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1895475"/>
            <a:ext cx="8519988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151"/>
            <a:ext cx="9144000" cy="517584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59" y="202605"/>
            <a:ext cx="2521644" cy="25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7993063" cy="576262"/>
          </a:xfrm>
        </p:spPr>
        <p:txBody>
          <a:bodyPr/>
          <a:lstStyle/>
          <a:p>
            <a:r>
              <a:rPr lang="pl-PL" altLang="sr-Latn-RS" sz="3200" dirty="0" smtClean="0">
                <a:latin typeface="Arial Narrow" panose="020B0606020202030204" pitchFamily="34" charset="0"/>
              </a:rPr>
              <a:t>Kvaliteta prognoze proizvodnje vjetroelektrana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757531"/>
              </p:ext>
            </p:extLst>
          </p:nvPr>
        </p:nvGraphicFramePr>
        <p:xfrm>
          <a:off x="107504" y="1772816"/>
          <a:ext cx="8929241" cy="47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980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7993063" cy="576262"/>
          </a:xfrm>
        </p:spPr>
        <p:txBody>
          <a:bodyPr/>
          <a:lstStyle/>
          <a:p>
            <a:r>
              <a:rPr lang="pl-PL" altLang="sr-Latn-RS" sz="3200" dirty="0" smtClean="0">
                <a:latin typeface="Arial Narrow" panose="020B0606020202030204" pitchFamily="34" charset="0"/>
              </a:rPr>
              <a:t>Kvaliteta prognoze proizvodnje sunčanih elektrana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05555"/>
              </p:ext>
            </p:extLst>
          </p:nvPr>
        </p:nvGraphicFramePr>
        <p:xfrm>
          <a:off x="179512" y="1772816"/>
          <a:ext cx="8785225" cy="46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2" y="1916833"/>
            <a:ext cx="89167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3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pl-PL" altLang="sr-Latn-RS" sz="3200" dirty="0">
                <a:latin typeface="Arial Narrow" panose="020B0606020202030204" pitchFamily="34" charset="0"/>
              </a:rPr>
              <a:t>Kvaliteta prognoze proizvodnje vjetroelektrana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2088397"/>
            <a:ext cx="8352927" cy="40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88839"/>
            <a:ext cx="8408635" cy="400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305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14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Kombiniranje prognoza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1895475"/>
            <a:ext cx="8519988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4D4D4D"/>
                </a:solidFill>
                <a:latin typeface="+mn-lt"/>
              </a:rPr>
              <a:t>HROTE razvija algoritme za kombiniranje prognoza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proizvodnje,</a:t>
            </a:r>
            <a:endParaRPr lang="hr-HR" sz="1800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Kombinacija većeg broja modela s fizikalnim i statističkim pristupom u planiranju proizvodnje EE najviše pridonose kvaliteti prognoze,</a:t>
            </a:r>
            <a:endParaRPr lang="hr-HR" altLang="sr-Latn-RS" sz="1800" dirty="0">
              <a:solidFill>
                <a:srgbClr val="4D4D4D"/>
              </a:solidFill>
              <a:latin typeface="+mn-lt"/>
            </a:endParaRPr>
          </a:p>
          <a:p>
            <a:pPr marL="457200" lvl="1" indent="0">
              <a:spcAft>
                <a:spcPts val="1200"/>
              </a:spcAft>
              <a:buClr>
                <a:srgbClr val="5F5F5F"/>
              </a:buClr>
              <a:buNone/>
            </a:pP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Kombiniranje prognoza proizvodnje vjetroelektrana u 2. i 3. mjesecu:</a:t>
            </a:r>
            <a:endParaRPr lang="hr-HR" altLang="sr-Latn-RS" sz="1800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2250"/>
            <a:ext cx="7612733" cy="110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21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49431" cy="576262"/>
          </a:xfrm>
        </p:spPr>
        <p:txBody>
          <a:bodyPr/>
          <a:lstStyle/>
          <a:p>
            <a:r>
              <a:rPr lang="pl-PL" altLang="sr-Latn-RS" sz="2800" dirty="0">
                <a:latin typeface="Arial Narrow" panose="020B0606020202030204" pitchFamily="34" charset="0"/>
              </a:rPr>
              <a:t>Planiranje proizvodnje za EKO bilančnu </a:t>
            </a:r>
            <a:r>
              <a:rPr lang="pl-PL" altLang="sr-Latn-RS" sz="2800" dirty="0" smtClean="0">
                <a:latin typeface="Arial Narrow" panose="020B0606020202030204" pitchFamily="34" charset="0"/>
              </a:rPr>
              <a:t>grupu u ožujku 2017.</a:t>
            </a:r>
            <a:endParaRPr lang="hr-HR" altLang="sr-Latn-RS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09979"/>
              </p:ext>
            </p:extLst>
          </p:nvPr>
        </p:nvGraphicFramePr>
        <p:xfrm>
          <a:off x="179512" y="1772816"/>
          <a:ext cx="8785225" cy="46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5" y="1628800"/>
            <a:ext cx="9159155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13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908720"/>
            <a:ext cx="8820472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Planiranje proizvodnje </a:t>
            </a:r>
            <a:r>
              <a:rPr lang="pl-PL" altLang="sr-Latn-RS" sz="3200" dirty="0" smtClean="0">
                <a:latin typeface="Arial Narrow" panose="020B0606020202030204" pitchFamily="34" charset="0"/>
              </a:rPr>
              <a:t>vjetroelektrana u ožujku 2017.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33731"/>
              </p:ext>
            </p:extLst>
          </p:nvPr>
        </p:nvGraphicFramePr>
        <p:xfrm>
          <a:off x="179512" y="1772816"/>
          <a:ext cx="8785225" cy="46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39391"/>
            <a:ext cx="9180512" cy="52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40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908720"/>
            <a:ext cx="7993063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Planiranje </a:t>
            </a:r>
            <a:r>
              <a:rPr lang="pl-PL" altLang="sr-Latn-RS" sz="3200" dirty="0" smtClean="0">
                <a:latin typeface="Arial Narrow" panose="020B0606020202030204" pitchFamily="34" charset="0"/>
              </a:rPr>
              <a:t>sunčanih elektrana u ožujku 2017.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323571"/>
              </p:ext>
            </p:extLst>
          </p:nvPr>
        </p:nvGraphicFramePr>
        <p:xfrm>
          <a:off x="179512" y="1772816"/>
          <a:ext cx="8785225" cy="46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1" y="1628800"/>
            <a:ext cx="9162852" cy="525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05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908720"/>
            <a:ext cx="7993063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Trošak uravnoteženja EKO bilančne grupe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85225" cy="2520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Odstupanje i naplata vrše se u skladu s Pravilima o uravnoteženju elektroenergetskog sustava koje donosi HOPS,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Izračun jediničnih cijena za obračun odstupanja provodi se sukladno Metodologiji za određivanje cijena za obračun električne energije uravnoteženja koju donosi HERA,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Cilj nove Metodologije je usklađivanje troškova energije uravnoteženja bilančnih grupa sa stvarnim troškovima za uravnoteženja,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Obračunati troškovi odgovaraju </a:t>
            </a:r>
            <a:r>
              <a:rPr lang="hr-HR" sz="1800" b="1" dirty="0" smtClean="0"/>
              <a:t>103</a:t>
            </a:r>
            <a:r>
              <a:rPr lang="hr-HR" sz="1800" dirty="0" smtClean="0"/>
              <a:t>% troška HOPS-a za </a:t>
            </a:r>
            <a:r>
              <a:rPr lang="hr-HR" sz="1800" b="1" dirty="0" smtClean="0"/>
              <a:t>energiju uravnoteženja</a:t>
            </a:r>
            <a:r>
              <a:rPr lang="hr-HR" sz="1800" dirty="0" smtClean="0"/>
              <a:t>, kompenzaciju nenamjernih odstupanja i drugih troškova te </a:t>
            </a:r>
            <a:r>
              <a:rPr lang="hr-HR" sz="1800" b="1" dirty="0" smtClean="0"/>
              <a:t>20</a:t>
            </a:r>
            <a:r>
              <a:rPr lang="hr-HR" sz="1800" dirty="0" smtClean="0"/>
              <a:t>% troška za </a:t>
            </a:r>
            <a:r>
              <a:rPr lang="hr-HR" sz="1800" b="1" dirty="0" smtClean="0"/>
              <a:t>rezervu snage</a:t>
            </a:r>
            <a:r>
              <a:rPr lang="hr-HR" sz="1800" dirty="0" smtClean="0"/>
              <a:t> za uravnoteženje.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661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7993063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Trošak uravnoteženja EKO bilančne grupe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1147"/>
            <a:ext cx="7488832" cy="45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21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1076772"/>
            <a:ext cx="87849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4D4D4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D4D4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D4D4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hr-HR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Broj i instalirana snaga projekata obnovljivih izvora energije i kogeneracije – ožujak 2017.</a:t>
            </a:r>
            <a:endParaRPr lang="en-US" altLang="sr-Latn-RS" dirty="0">
              <a:solidFill>
                <a:schemeClr val="tx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92" y="6165304"/>
            <a:ext cx="858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/>
              <a:t>* Nositelji </a:t>
            </a:r>
            <a:r>
              <a:rPr lang="hr-HR" sz="1200" dirty="0"/>
              <a:t>projekata s kojima je HROTE sklopio ugovor o otkupu električne energije, a čija postrojenja još nisu </a:t>
            </a:r>
            <a:r>
              <a:rPr lang="hr-HR" sz="1200" dirty="0" smtClean="0"/>
              <a:t>                                                puštena </a:t>
            </a:r>
            <a:r>
              <a:rPr lang="hr-HR" sz="1200" dirty="0"/>
              <a:t>u </a:t>
            </a:r>
            <a:r>
              <a:rPr lang="hr-HR" sz="1200" dirty="0" smtClean="0"/>
              <a:t>pogon.</a:t>
            </a:r>
            <a:endParaRPr lang="hr-H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7" y="2391386"/>
            <a:ext cx="8601124" cy="354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908720"/>
            <a:ext cx="7993063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Trošak uravnoteženja EKO bilančne grupe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84482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5F5F5F"/>
                </a:solidFill>
                <a:latin typeface="+mn-lt"/>
              </a:rPr>
              <a:t>Procjena </a:t>
            </a:r>
            <a:r>
              <a:rPr lang="pl-PL" dirty="0">
                <a:solidFill>
                  <a:srgbClr val="5F5F5F"/>
                </a:solidFill>
                <a:latin typeface="+mn-lt"/>
              </a:rPr>
              <a:t>raspodjele troškova izrađena je za tri vrijednosti </a:t>
            </a:r>
            <a:r>
              <a:rPr lang="el-GR" dirty="0" smtClean="0">
                <a:solidFill>
                  <a:srgbClr val="5F5F5F"/>
                </a:solidFill>
                <a:latin typeface="+mn-lt"/>
              </a:rPr>
              <a:t>Δ</a:t>
            </a:r>
            <a:r>
              <a:rPr lang="pl-PL" dirty="0" smtClean="0">
                <a:solidFill>
                  <a:srgbClr val="5F5F5F"/>
                </a:solidFill>
                <a:latin typeface="+mn-lt"/>
              </a:rPr>
              <a:t>j* </a:t>
            </a:r>
            <a:r>
              <a:rPr lang="pl-PL" dirty="0">
                <a:solidFill>
                  <a:srgbClr val="5F5F5F"/>
                </a:solidFill>
                <a:latin typeface="+mn-lt"/>
              </a:rPr>
              <a:t>– 0,1, 0,2 i </a:t>
            </a:r>
            <a:r>
              <a:rPr lang="pl-PL" dirty="0" smtClean="0">
                <a:solidFill>
                  <a:srgbClr val="5F5F5F"/>
                </a:solidFill>
                <a:latin typeface="+mn-lt"/>
              </a:rPr>
              <a:t>0,4,</a:t>
            </a:r>
          </a:p>
          <a:p>
            <a:endParaRPr lang="pl-PL" dirty="0">
              <a:solidFill>
                <a:srgbClr val="5F5F5F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5F5F5F"/>
                </a:solidFill>
                <a:latin typeface="+mn-lt"/>
              </a:rPr>
              <a:t>Promatrano razdoblje rujan </a:t>
            </a:r>
            <a:r>
              <a:rPr lang="pl-PL" dirty="0">
                <a:solidFill>
                  <a:srgbClr val="5F5F5F"/>
                </a:solidFill>
                <a:latin typeface="+mn-lt"/>
              </a:rPr>
              <a:t>– prosinac 2016</a:t>
            </a:r>
            <a:r>
              <a:rPr lang="pl-PL" dirty="0" smtClean="0">
                <a:solidFill>
                  <a:srgbClr val="5F5F5F"/>
                </a:solidFill>
                <a:latin typeface="+mn-lt"/>
              </a:rPr>
              <a:t>.,</a:t>
            </a:r>
          </a:p>
          <a:p>
            <a:endParaRPr lang="hr-HR" dirty="0" smtClean="0">
              <a:solidFill>
                <a:srgbClr val="5F5F5F"/>
              </a:solidFill>
              <a:latin typeface="+mn-lt"/>
            </a:endParaRPr>
          </a:p>
          <a:p>
            <a:r>
              <a:rPr lang="hr-HR" dirty="0" smtClean="0">
                <a:solidFill>
                  <a:srgbClr val="5F5F5F"/>
                </a:solidFill>
                <a:latin typeface="+mn-lt"/>
              </a:rPr>
              <a:t>Procjena raspodjele troškova po pojedinim tehnologijama OIEiVUK:</a:t>
            </a:r>
            <a:endParaRPr lang="hr-HR" dirty="0">
              <a:solidFill>
                <a:srgbClr val="5F5F5F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0" y="3717032"/>
            <a:ext cx="8695308" cy="197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892" y="5949280"/>
            <a:ext cx="867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/>
              <a:t>* Korekcijski koeficijent  kojime se korigiraju jedinične cijene za odstupanje u svrhu usklađivanja troškova energije uravnoteženja bilančnih grupa sa stvarnim troškovima za uravnoteženje elektroenergetskog sustava u mjesečnom obračunu odstupanja.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00423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700213"/>
            <a:ext cx="7993063" cy="504825"/>
          </a:xfrm>
        </p:spPr>
        <p:txBody>
          <a:bodyPr/>
          <a:lstStyle/>
          <a:p>
            <a:pPr eaLnBrk="1" hangingPunct="1">
              <a:defRPr/>
            </a:pP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sz="2000" dirty="0" smtClean="0">
              <a:latin typeface="+mn-lt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-180975" y="2060575"/>
            <a:ext cx="9324975" cy="4797425"/>
          </a:xfrm>
          <a:solidFill>
            <a:schemeClr val="bg1"/>
          </a:solidFill>
        </p:spPr>
        <p:txBody>
          <a:bodyPr/>
          <a:lstStyle/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2000" dirty="0" smtClean="0"/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r>
              <a:rPr lang="hr-HR" sz="2000" dirty="0" smtClean="0"/>
              <a:t>  </a:t>
            </a:r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r>
              <a:rPr lang="hr-HR" dirty="0" smtClean="0">
                <a:solidFill>
                  <a:schemeClr val="tx1"/>
                </a:solidFill>
              </a:rPr>
              <a:t>Hvala na pozornosti!</a:t>
            </a:r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dirty="0" smtClean="0">
              <a:solidFill>
                <a:schemeClr val="tx1"/>
              </a:solidFill>
            </a:endParaRPr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dirty="0" smtClean="0">
              <a:solidFill>
                <a:schemeClr val="tx1"/>
              </a:solidFill>
            </a:endParaRPr>
          </a:p>
          <a:p>
            <a:pPr marL="469900" indent="-469900" algn="ctr">
              <a:buFontTx/>
              <a:buNone/>
              <a:defRPr/>
            </a:pPr>
            <a:endParaRPr lang="hr-HR" sz="2000" dirty="0" smtClean="0"/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r>
              <a:rPr lang="hr-HR" sz="2000" dirty="0" smtClean="0">
                <a:solidFill>
                  <a:srgbClr val="FF0000"/>
                </a:solidFill>
              </a:rPr>
              <a:t>       </a:t>
            </a:r>
            <a:r>
              <a:rPr lang="hr-HR" sz="1600" dirty="0" smtClean="0">
                <a:solidFill>
                  <a:srgbClr val="FF0000"/>
                </a:solidFill>
              </a:rPr>
              <a:t>                                                      </a:t>
            </a:r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r>
              <a:rPr lang="hr-HR" sz="3600" dirty="0">
                <a:solidFill>
                  <a:srgbClr val="FF0000"/>
                </a:solidFill>
              </a:rPr>
              <a:t> </a:t>
            </a:r>
            <a:r>
              <a:rPr lang="hr-HR" sz="3600" dirty="0" smtClean="0">
                <a:solidFill>
                  <a:srgbClr val="FF0000"/>
                </a:solidFill>
              </a:rPr>
              <a:t>     </a:t>
            </a:r>
            <a:r>
              <a:rPr lang="hr-HR" sz="3600" b="1" dirty="0" smtClean="0">
                <a:solidFill>
                  <a:srgbClr val="FF0000"/>
                </a:solidFill>
              </a:rPr>
              <a:t>HVALA NA POZORNOSTI!</a:t>
            </a:r>
            <a:endParaRPr lang="hr-H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algn="ctr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36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6DAD11"/>
              </a:buClr>
              <a:buFontTx/>
              <a:buNone/>
              <a:defRPr/>
            </a:pPr>
            <a:endParaRPr lang="hr-HR" sz="1400" dirty="0" smtClean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48325" y="5513388"/>
            <a:ext cx="3784600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tabLst>
                <a:tab pos="627063" algn="l"/>
              </a:tabLst>
              <a:defRPr/>
            </a:pPr>
            <a:r>
              <a:rPr lang="hr-HR" sz="1200" dirty="0">
                <a:latin typeface="+mn-lt"/>
                <a:sym typeface="Wingdings" pitchFamily="2" charset="2"/>
              </a:rPr>
              <a:t></a:t>
            </a:r>
            <a:r>
              <a:rPr lang="hr-HR" sz="1200" dirty="0">
                <a:latin typeface="+mn-lt"/>
              </a:rPr>
              <a:t> 	+385 1 63 06 </a:t>
            </a:r>
            <a:r>
              <a:rPr lang="hr-HR" sz="1200" dirty="0" smtClean="0">
                <a:latin typeface="+mn-lt"/>
              </a:rPr>
              <a:t>700</a:t>
            </a:r>
            <a:endParaRPr lang="hr-HR" sz="1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627063" algn="l"/>
              </a:tabLst>
              <a:defRPr/>
            </a:pPr>
            <a:r>
              <a:rPr lang="hr-HR" sz="1200" dirty="0">
                <a:latin typeface="+mn-lt"/>
                <a:sym typeface="Wingdings 2" pitchFamily="18" charset="2"/>
              </a:rPr>
              <a:t></a:t>
            </a:r>
            <a:r>
              <a:rPr lang="hr-HR" sz="1200" dirty="0">
                <a:latin typeface="+mn-lt"/>
              </a:rPr>
              <a:t>	+385 1 63 06 </a:t>
            </a:r>
            <a:r>
              <a:rPr lang="hr-HR" sz="1200" dirty="0" smtClean="0">
                <a:latin typeface="+mn-lt"/>
              </a:rPr>
              <a:t>777</a:t>
            </a:r>
            <a:endParaRPr lang="hr-HR" sz="1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627063" algn="l"/>
              </a:tabLst>
              <a:defRPr/>
            </a:pPr>
            <a:r>
              <a:rPr lang="en-US" sz="1200" dirty="0">
                <a:latin typeface="+mn-lt"/>
                <a:sym typeface="Wingdings" pitchFamily="2" charset="2"/>
              </a:rPr>
              <a:t></a:t>
            </a:r>
            <a:r>
              <a:rPr lang="hr-HR" sz="1200" dirty="0">
                <a:latin typeface="+mn-lt"/>
              </a:rPr>
              <a:t>	</a:t>
            </a:r>
            <a:r>
              <a:rPr lang="hr-HR" sz="1200" dirty="0" smtClean="0">
                <a:latin typeface="+mn-lt"/>
              </a:rPr>
              <a:t>hrote@</a:t>
            </a:r>
            <a:r>
              <a:rPr lang="hr-HR" sz="1200" dirty="0" err="1" smtClean="0">
                <a:latin typeface="+mn-lt"/>
              </a:rPr>
              <a:t>hrote.hr</a:t>
            </a:r>
            <a:endParaRPr lang="hr-HR" sz="1200" dirty="0">
              <a:latin typeface="+mn-lt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tabLst>
                <a:tab pos="627063" algn="l"/>
              </a:tabLst>
              <a:defRPr/>
            </a:pPr>
            <a:r>
              <a:rPr lang="hr-HR" sz="1200" dirty="0">
                <a:latin typeface="+mn-lt"/>
                <a:sym typeface="Wingdings" pitchFamily="2" charset="2"/>
              </a:rPr>
              <a:t>	</a:t>
            </a:r>
            <a:r>
              <a:rPr lang="hr-HR" sz="1200" dirty="0">
                <a:latin typeface="+mn-lt"/>
              </a:rPr>
              <a:t>www.hrote.hr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8750" y="5373688"/>
            <a:ext cx="64087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200" b="1" dirty="0">
                <a:latin typeface="+mn-lt"/>
              </a:rPr>
              <a:t>HRVATSKI OPERATOR TRŽIŠTA ENERGIJE d.o.o.</a:t>
            </a:r>
            <a:endParaRPr lang="en-US" sz="1200" b="1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200" dirty="0" smtClean="0">
                <a:latin typeface="+mn-lt"/>
              </a:rPr>
              <a:t>Ulica grada Vukovara</a:t>
            </a:r>
            <a:r>
              <a:rPr lang="en-US" sz="1200" dirty="0" smtClean="0">
                <a:latin typeface="+mn-lt"/>
              </a:rPr>
              <a:t> 2</a:t>
            </a:r>
            <a:r>
              <a:rPr lang="hr-HR" sz="1200" dirty="0" smtClean="0">
                <a:latin typeface="+mn-lt"/>
              </a:rPr>
              <a:t>84</a:t>
            </a:r>
            <a:endParaRPr lang="en-US" sz="12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10</a:t>
            </a:r>
            <a:r>
              <a:rPr lang="hr-HR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000 </a:t>
            </a:r>
            <a:r>
              <a:rPr lang="en-US" sz="1200" dirty="0">
                <a:latin typeface="+mn-lt"/>
              </a:rPr>
              <a:t>Zagreb</a:t>
            </a:r>
          </a:p>
          <a:p>
            <a:pPr>
              <a:lnSpc>
                <a:spcPct val="110000"/>
              </a:lnSpc>
              <a:spcBef>
                <a:spcPts val="240"/>
              </a:spcBef>
              <a:buClr>
                <a:srgbClr val="6DAD11"/>
              </a:buClr>
              <a:buFont typeface="Wingdings" pitchFamily="2" charset="2"/>
              <a:buNone/>
              <a:defRPr/>
            </a:pPr>
            <a:r>
              <a:rPr lang="hr-HR" sz="1200" dirty="0">
                <a:latin typeface="+mn-lt"/>
              </a:rPr>
              <a:t>Hrvatska</a:t>
            </a:r>
            <a:endParaRPr lang="en-US" sz="1200" dirty="0">
              <a:latin typeface="+mn-lt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69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5225" cy="23762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EKO bilančnu grupu čine povlašteni proizvođači EE za </a:t>
            </a:r>
            <a:r>
              <a:rPr lang="hr-HR" sz="2000" dirty="0" smtClean="0"/>
              <a:t>OIEiVUK </a:t>
            </a:r>
            <a:r>
              <a:rPr lang="hr-HR" sz="2000" dirty="0"/>
              <a:t>postrojenja s važećim ugovorom o otkupu sklopljenim s HROTE-om</a:t>
            </a:r>
            <a:r>
              <a:rPr lang="hr-HR" sz="2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 smtClean="0"/>
              <a:t>HROTE </a:t>
            </a:r>
            <a:r>
              <a:rPr lang="vi-VN" sz="2000" dirty="0"/>
              <a:t>je određen za voditelja EKO bilančne grupe</a:t>
            </a:r>
            <a:r>
              <a:rPr lang="hr-HR" sz="2000" dirty="0"/>
              <a:t>,</a:t>
            </a:r>
            <a:r>
              <a:rPr lang="vi-VN" sz="2000" dirty="0"/>
              <a:t> </a:t>
            </a:r>
            <a:endParaRPr lang="hr-HR" sz="2000" dirty="0"/>
          </a:p>
          <a:p>
            <a:pPr marL="0" indent="0">
              <a:buNone/>
            </a:pPr>
            <a:endParaRPr lang="vi-V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/>
              <a:t>Voditelj EKO bilančne grupe obvezan je</a:t>
            </a:r>
            <a:r>
              <a:rPr lang="vi-VN" sz="2000" dirty="0" smtClean="0"/>
              <a:t>: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vi-VN" sz="1000" dirty="0"/>
          </a:p>
          <a:p>
            <a:pPr marL="750888" lvl="1">
              <a:buFont typeface="Arial" panose="020B0604020202020204" pitchFamily="34" charset="0"/>
              <a:buChar char="•"/>
            </a:pPr>
            <a:r>
              <a:rPr lang="vi-VN" sz="1600" dirty="0"/>
              <a:t>planirati proizvodnju EE za EKO bilančnu grupu</a:t>
            </a:r>
            <a:r>
              <a:rPr lang="vi-VN" sz="1600" dirty="0" smtClean="0"/>
              <a:t>,</a:t>
            </a:r>
            <a:endParaRPr lang="hr-HR" sz="1600" dirty="0" smtClean="0"/>
          </a:p>
          <a:p>
            <a:pPr marL="750888" lvl="1">
              <a:buFont typeface="Arial" panose="020B0604020202020204" pitchFamily="34" charset="0"/>
              <a:buChar char="•"/>
            </a:pPr>
            <a:endParaRPr lang="vi-VN" sz="1000" dirty="0"/>
          </a:p>
          <a:p>
            <a:pPr marL="750888" lvl="1">
              <a:buFont typeface="Arial" panose="020B0604020202020204" pitchFamily="34" charset="0"/>
              <a:buChar char="•"/>
            </a:pPr>
            <a:r>
              <a:rPr lang="vi-VN" sz="1600" dirty="0"/>
              <a:t>snositi troškove uravnoteženja za EKO bilančnu grupu</a:t>
            </a:r>
            <a:r>
              <a:rPr lang="vi-VN" sz="1600" dirty="0" smtClean="0"/>
              <a:t>,</a:t>
            </a:r>
            <a:endParaRPr lang="hr-HR" sz="1600" dirty="0" smtClean="0"/>
          </a:p>
          <a:p>
            <a:pPr marL="750888" lvl="1">
              <a:buFont typeface="Arial" panose="020B0604020202020204" pitchFamily="34" charset="0"/>
              <a:buChar char="•"/>
            </a:pPr>
            <a:endParaRPr lang="vi-VN" sz="1000" dirty="0"/>
          </a:p>
          <a:p>
            <a:pPr marL="750888" lvl="1">
              <a:buFont typeface="Arial" panose="020B0604020202020204" pitchFamily="34" charset="0"/>
              <a:buChar char="•"/>
            </a:pPr>
            <a:r>
              <a:rPr lang="vi-VN" sz="1600" dirty="0"/>
              <a:t>prodavati EE iz EKO bilančne grupe na razvidan i nepristran način, na tržištu 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352928" cy="576262"/>
          </a:xfrm>
        </p:spPr>
        <p:txBody>
          <a:bodyPr/>
          <a:lstStyle/>
          <a:p>
            <a:pPr eaLnBrk="1" hangingPunct="1"/>
            <a:r>
              <a:rPr lang="hr-HR" sz="2800" dirty="0">
                <a:latin typeface="Arial Narrow" pitchFamily="34" charset="0"/>
              </a:rPr>
              <a:t>Uspostava</a:t>
            </a:r>
            <a:r>
              <a:rPr lang="hr-HR" sz="2400" dirty="0"/>
              <a:t> </a:t>
            </a:r>
            <a:r>
              <a:rPr lang="hr-HR" sz="2800" dirty="0">
                <a:latin typeface="Arial Narrow" pitchFamily="34" charset="0"/>
              </a:rPr>
              <a:t>EKO </a:t>
            </a:r>
            <a:r>
              <a:rPr lang="hr-HR" sz="2800" dirty="0" smtClean="0">
                <a:latin typeface="Arial Narrow" pitchFamily="34" charset="0"/>
              </a:rPr>
              <a:t>bilančne grupe </a:t>
            </a:r>
            <a:r>
              <a:rPr lang="hr-HR" sz="2800" dirty="0">
                <a:latin typeface="Arial Narrow" pitchFamily="34" charset="0"/>
              </a:rPr>
              <a:t>prema Zakonu o OIEiVUK (I)</a:t>
            </a:r>
            <a:endParaRPr lang="en-US" altLang="sr-Latn-R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785225" cy="25202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Donošenje Pravila vođenja EKO bilančne grupe do 30. ožujka 2016.,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Donošenje Pravila prodaje EE </a:t>
            </a:r>
            <a:r>
              <a:rPr lang="hr-HR" sz="1800" dirty="0" smtClean="0"/>
              <a:t>do 30. lipnja 2016.,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Sklapanje </a:t>
            </a:r>
            <a:r>
              <a:rPr lang="hr-HR" sz="1800" dirty="0"/>
              <a:t>ugovora o članstvu u EKO bilančnoj grupi (postrojenja &gt; 30 kW</a:t>
            </a:r>
            <a:r>
              <a:rPr lang="hr-HR" sz="1800" dirty="0" smtClean="0"/>
              <a:t>),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Potrebno osigurati tehničke preduvjete za potpuno funkcioniranje EKO </a:t>
            </a:r>
            <a:r>
              <a:rPr lang="hr-HR" sz="1800" dirty="0" smtClean="0"/>
              <a:t>bilančne grupe do 30. lipnja 2016.,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Dana 30. prosinca 2016. Vlada RH donijela je Uredbu o izmjenama Zakona o OIEiVUK kojom je odgođen početak rada EKO bilančne grupe za 1. siječnja 2018.,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Unatoč odgodi početka rada EKO bilančne grupe HROTE je nastavio s planiranjem rada OIEiVUK postrojenja u 2017.</a:t>
            </a:r>
            <a:endParaRPr lang="hr-HR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08912" cy="576262"/>
          </a:xfrm>
        </p:spPr>
        <p:txBody>
          <a:bodyPr/>
          <a:lstStyle/>
          <a:p>
            <a:pPr eaLnBrk="1" hangingPunct="1"/>
            <a:r>
              <a:rPr lang="pl-PL" sz="2800" dirty="0">
                <a:latin typeface="Arial Narrow" pitchFamily="34" charset="0"/>
              </a:rPr>
              <a:t>Uspostava EKO </a:t>
            </a:r>
            <a:r>
              <a:rPr lang="pl-PL" sz="2800" dirty="0" smtClean="0">
                <a:latin typeface="Arial Narrow" pitchFamily="34" charset="0"/>
              </a:rPr>
              <a:t>bilančne grupe </a:t>
            </a:r>
            <a:r>
              <a:rPr lang="pl-PL" sz="2800" dirty="0">
                <a:latin typeface="Arial Narrow" pitchFamily="34" charset="0"/>
              </a:rPr>
              <a:t>prema Zakonu o OIEiVUK (</a:t>
            </a:r>
            <a:r>
              <a:rPr lang="pl-PL" sz="2800" dirty="0" smtClean="0">
                <a:latin typeface="Arial Narrow" pitchFamily="34" charset="0"/>
              </a:rPr>
              <a:t>II)</a:t>
            </a:r>
            <a:endParaRPr lang="en-US" alt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586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5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31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Planiranje proizvodnje za EKO bilančnu grupu (I) 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517525" y="1895475"/>
            <a:ext cx="81819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rgbClr val="4D4D4D"/>
                </a:solidFill>
                <a:latin typeface="+mn-lt"/>
              </a:rPr>
              <a:t>VJETROELEKTRANE </a:t>
            </a:r>
            <a:r>
              <a:rPr lang="hr-HR" sz="1800" b="1" dirty="0">
                <a:solidFill>
                  <a:srgbClr val="4D4D4D"/>
                </a:solidFill>
                <a:latin typeface="+mn-lt"/>
              </a:rPr>
              <a:t>i </a:t>
            </a:r>
            <a:r>
              <a:rPr lang="hr-HR" sz="1800" b="1" dirty="0" smtClean="0">
                <a:solidFill>
                  <a:srgbClr val="4D4D4D"/>
                </a:solidFill>
                <a:latin typeface="+mn-lt"/>
              </a:rPr>
              <a:t>SUNČANE ELEKTRANE</a:t>
            </a:r>
            <a:endParaRPr lang="hr-HR" sz="1800" b="1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4D4D4D"/>
                </a:solidFill>
                <a:latin typeface="+mn-lt"/>
              </a:rPr>
              <a:t>Korištenje usluga prognoziranja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EE od </a:t>
            </a:r>
            <a:r>
              <a:rPr lang="hr-HR" sz="1800" dirty="0">
                <a:solidFill>
                  <a:srgbClr val="4D4D4D"/>
                </a:solidFill>
                <a:latin typeface="+mn-lt"/>
              </a:rPr>
              <a:t>vodećih svjetskih tvrtki iz područja prognoziranja proizvodnje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EE iz </a:t>
            </a:r>
            <a:r>
              <a:rPr lang="hr-HR" sz="1800" dirty="0">
                <a:solidFill>
                  <a:srgbClr val="4D4D4D"/>
                </a:solidFill>
                <a:latin typeface="+mn-lt"/>
              </a:rPr>
              <a:t>VE i SE, </a:t>
            </a:r>
          </a:p>
          <a:p>
            <a:pPr marL="742950" lvl="1" indent="-285750"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4D4D4D"/>
                </a:solidFill>
                <a:latin typeface="+mn-lt"/>
              </a:rPr>
              <a:t>Kombinacija više modela uz kontinuiranu evaluaciju odabranih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modela,</a:t>
            </a:r>
            <a:endParaRPr lang="hr-HR" sz="1800" dirty="0">
              <a:solidFill>
                <a:srgbClr val="4D4D4D"/>
              </a:solidFill>
              <a:latin typeface="+mn-lt"/>
            </a:endParaRPr>
          </a:p>
          <a:p>
            <a:pPr marL="471487" lvl="1" indent="0">
              <a:buClr>
                <a:srgbClr val="5F5F5F"/>
              </a:buClr>
              <a:buNone/>
            </a:pPr>
            <a:endParaRPr lang="hr-HR" sz="1600" dirty="0">
              <a:latin typeface="+mn-lt"/>
            </a:endParaRPr>
          </a:p>
          <a:p>
            <a:pPr>
              <a:spcAft>
                <a:spcPts val="6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b="1" dirty="0">
                <a:solidFill>
                  <a:srgbClr val="4D4D4D"/>
                </a:solidFill>
                <a:latin typeface="+mn-lt"/>
              </a:rPr>
              <a:t>MALE HIDROELEKTRANE</a:t>
            </a:r>
          </a:p>
          <a:p>
            <a:pPr marL="742950" lvl="1" indent="-285750"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4D4D4D"/>
                </a:solidFill>
                <a:latin typeface="+mn-lt"/>
              </a:rPr>
              <a:t>Razvoj vlastitog softverskog rješenja u suradnji s domaćim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institucijama,</a:t>
            </a:r>
            <a:endParaRPr lang="hr-HR" sz="1800" dirty="0">
              <a:latin typeface="+mn-lt"/>
            </a:endParaRPr>
          </a:p>
          <a:p>
            <a:pPr marL="742950" lvl="1" indent="-285750">
              <a:buClr>
                <a:srgbClr val="5F5F5F"/>
              </a:buClr>
              <a:buFont typeface="Arial" panose="020B0604020202020204" pitchFamily="34" charset="0"/>
              <a:buChar char="•"/>
            </a:pPr>
            <a:endParaRPr lang="hr-HR" sz="1800" dirty="0">
              <a:latin typeface="+mn-lt"/>
            </a:endParaRPr>
          </a:p>
          <a:p>
            <a:pPr>
              <a:spcAft>
                <a:spcPts val="6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b="1" dirty="0">
                <a:solidFill>
                  <a:srgbClr val="4D4D4D"/>
                </a:solidFill>
                <a:latin typeface="+mn-lt"/>
              </a:rPr>
              <a:t>ELEKTRANE NA BIOMASU/BIOPLIN, VU </a:t>
            </a:r>
            <a:r>
              <a:rPr lang="hr-HR" sz="1800" b="1" dirty="0" smtClean="0">
                <a:solidFill>
                  <a:srgbClr val="4D4D4D"/>
                </a:solidFill>
                <a:latin typeface="+mn-lt"/>
              </a:rPr>
              <a:t>KOGENERACIJE</a:t>
            </a:r>
            <a:endParaRPr lang="hr-HR" sz="1800" b="1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4D4D4D"/>
                </a:solidFill>
                <a:latin typeface="+mn-lt"/>
              </a:rPr>
              <a:t>Dostava planova proizvodnje HROTE-u putem web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portala.</a:t>
            </a:r>
            <a:endParaRPr lang="hr-HR" sz="1800" dirty="0">
              <a:solidFill>
                <a:srgbClr val="4D4D4D"/>
              </a:solidFill>
              <a:latin typeface="+mn-lt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hr-HR" sz="16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1982738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9" y="908720"/>
            <a:ext cx="7993063" cy="576262"/>
          </a:xfrm>
        </p:spPr>
        <p:txBody>
          <a:bodyPr/>
          <a:lstStyle/>
          <a:p>
            <a:r>
              <a:rPr lang="pl-PL" altLang="sr-Latn-RS" sz="3200" dirty="0">
                <a:latin typeface="Arial Narrow" panose="020B0606020202030204" pitchFamily="34" charset="0"/>
              </a:rPr>
              <a:t>Planiranje proizvodnje za EKO bilančnu </a:t>
            </a:r>
            <a:r>
              <a:rPr lang="pl-PL" altLang="sr-Latn-RS" sz="3200" dirty="0" smtClean="0">
                <a:latin typeface="Arial Narrow" panose="020B0606020202030204" pitchFamily="34" charset="0"/>
              </a:rPr>
              <a:t>grupu (III) </a:t>
            </a:r>
            <a:endParaRPr lang="hr-HR" altLang="sr-Latn-RS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4594"/>
              </p:ext>
            </p:extLst>
          </p:nvPr>
        </p:nvGraphicFramePr>
        <p:xfrm>
          <a:off x="179512" y="1772816"/>
          <a:ext cx="8785225" cy="468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686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7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Prognoze DHMZ-a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1895475"/>
            <a:ext cx="8519988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ALADIN/HR – model kratkoročne numeričke prognoze vremena </a:t>
            </a:r>
            <a:r>
              <a:rPr lang="hr-HR" sz="1800" dirty="0">
                <a:solidFill>
                  <a:srgbClr val="4D4D4D"/>
                </a:solidFill>
                <a:latin typeface="+mn-lt"/>
              </a:rPr>
              <a:t>visoke razlučivosti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koji kvalitetno </a:t>
            </a:r>
            <a:r>
              <a:rPr lang="hr-HR" sz="1800" dirty="0">
                <a:solidFill>
                  <a:srgbClr val="4D4D4D"/>
                </a:solidFill>
                <a:latin typeface="+mn-lt"/>
              </a:rPr>
              <a:t>razrješavaju dinamiku </a:t>
            </a: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bure:</a:t>
            </a:r>
          </a:p>
          <a:p>
            <a:pPr marL="1139825" lvl="2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2x2 km horizontalna razlučivost,</a:t>
            </a:r>
          </a:p>
          <a:p>
            <a:pPr marL="1139825" lvl="2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Pokriveno područje RH i susjednih zemalja.</a:t>
            </a:r>
          </a:p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Meteorološke prognoze lokalne meteorološke institucije kao dodatan izvor prognoza vremena pružateljima usluga planiranja proizvodnje EE,</a:t>
            </a:r>
            <a:endParaRPr lang="hr-HR" sz="1800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rgbClr val="4D4D4D"/>
                </a:solidFill>
                <a:latin typeface="+mn-lt"/>
              </a:rPr>
              <a:t>Meteorološke prognoze smjera i brzine vjetra na tri visinska nivoa, prognozu tlaka i temperature zraka za pojedinu lokaciju vjetroelektrana,</a:t>
            </a:r>
          </a:p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Prognoza globalnog i difuznog zračenja za solarne elektrane.</a:t>
            </a:r>
            <a:endParaRPr lang="hr-HR" altLang="sr-Latn-RS" sz="1800" dirty="0" smtClean="0"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3440487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Dostava prognoza proizvodnje HROTE-u 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1700808"/>
            <a:ext cx="8519988" cy="446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4 </a:t>
            </a:r>
            <a:r>
              <a:rPr lang="hr-HR" altLang="sr-Latn-RS" sz="1800" dirty="0">
                <a:solidFill>
                  <a:srgbClr val="4D4D4D"/>
                </a:solidFill>
                <a:latin typeface="+mn-lt"/>
              </a:rPr>
              <a:t>X dnevno </a:t>
            </a: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u </a:t>
            </a:r>
            <a:r>
              <a:rPr lang="hr-HR" altLang="sr-Latn-RS" sz="1800" dirty="0">
                <a:solidFill>
                  <a:srgbClr val="4D4D4D"/>
                </a:solidFill>
                <a:latin typeface="+mn-lt"/>
              </a:rPr>
              <a:t>terminima definiranim od strane </a:t>
            </a: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HROTE-a,</a:t>
            </a:r>
            <a:endParaRPr lang="hr-HR" altLang="sr-Latn-RS" sz="1800" dirty="0">
              <a:solidFill>
                <a:srgbClr val="4D4D4D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Clr>
                <a:srgbClr val="5F5F5F"/>
              </a:buClr>
              <a:buFont typeface="Arial" panose="020B0604020202020204" pitchFamily="34" charset="0"/>
              <a:buChar char="•"/>
            </a:pPr>
            <a:r>
              <a:rPr lang="hr-HR" altLang="sr-Latn-RS" sz="1800" dirty="0">
                <a:solidFill>
                  <a:srgbClr val="4D4D4D"/>
                </a:solidFill>
                <a:latin typeface="+mn-lt"/>
              </a:rPr>
              <a:t>HROTE prognoze iza </a:t>
            </a: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15 sati </a:t>
            </a:r>
            <a:r>
              <a:rPr lang="hr-HR" altLang="sr-Latn-RS" sz="1800" dirty="0">
                <a:solidFill>
                  <a:srgbClr val="4D4D4D"/>
                </a:solidFill>
                <a:latin typeface="+mn-lt"/>
              </a:rPr>
              <a:t>objavljuje na svojim </a:t>
            </a:r>
            <a:r>
              <a:rPr lang="hr-HR" altLang="sr-Latn-RS" sz="1800" dirty="0" smtClean="0">
                <a:solidFill>
                  <a:srgbClr val="4D4D4D"/>
                </a:solidFill>
                <a:latin typeface="+mn-lt"/>
              </a:rPr>
              <a:t>internetskim stranicama.</a:t>
            </a:r>
            <a:endParaRPr lang="hr-HR" altLang="sr-Latn-RS" sz="1800" dirty="0">
              <a:solidFill>
                <a:srgbClr val="4D4D4D"/>
              </a:solidFill>
              <a:latin typeface="+mn-lt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5954"/>
            <a:ext cx="8324250" cy="423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9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04163" y="6308725"/>
            <a:ext cx="746125" cy="360363"/>
          </a:xfrm>
          <a:prstGeom prst="rect">
            <a:avLst/>
          </a:prstGeom>
        </p:spPr>
        <p:txBody>
          <a:bodyPr/>
          <a:lstStyle/>
          <a:p>
            <a:fld id="{0244591C-8C39-4097-B8D7-951D0A40D3D8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04801"/>
            <a:ext cx="8569325" cy="459903"/>
          </a:xfrm>
        </p:spPr>
        <p:txBody>
          <a:bodyPr/>
          <a:lstStyle/>
          <a:p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/>
              <a:t/>
            </a:r>
            <a:br>
              <a:rPr lang="hr-HR" altLang="sr-Latn-RS" sz="3200" dirty="0"/>
            </a:br>
            <a:r>
              <a:rPr lang="hr-HR" altLang="sr-Latn-RS" sz="3200" dirty="0" smtClean="0"/>
              <a:t/>
            </a:r>
            <a:br>
              <a:rPr lang="hr-HR" altLang="sr-Latn-RS" sz="3200" dirty="0" smtClean="0"/>
            </a:br>
            <a:r>
              <a:rPr lang="hr-HR" altLang="sr-Latn-RS" sz="3200" dirty="0" smtClean="0">
                <a:latin typeface="Arial Narrow" panose="020B0606020202030204" pitchFamily="34" charset="0"/>
              </a:rPr>
              <a:t>Servis za razmjenu podataka</a:t>
            </a:r>
            <a:endParaRPr lang="hr-HR" altLang="sr-Latn-RS" sz="3200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179513" y="1895475"/>
            <a:ext cx="8519988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pPr marL="457200" lvl="1" indent="0">
              <a:spcAft>
                <a:spcPts val="1200"/>
              </a:spcAft>
              <a:buNone/>
            </a:pPr>
            <a:endParaRPr lang="hr-HR" altLang="sr-Latn-RS" sz="1800" dirty="0" smtClean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/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endParaRPr lang="hr-HR" altLang="sr-Latn-RS" sz="1800" dirty="0" smtClean="0"/>
          </a:p>
        </p:txBody>
      </p:sp>
      <p:pic>
        <p:nvPicPr>
          <p:cNvPr id="1026" name="Picture 2" descr="cid:image003.png@01D1838E.D5413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1" y="1803609"/>
            <a:ext cx="640335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2" y="2632596"/>
            <a:ext cx="8699501" cy="27753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34985" y="2636912"/>
            <a:ext cx="3816945" cy="3927490"/>
            <a:chOff x="2915816" y="2492896"/>
            <a:chExt cx="3816945" cy="3927490"/>
          </a:xfrm>
        </p:grpSpPr>
        <p:sp>
          <p:nvSpPr>
            <p:cNvPr id="6" name="Rounded Rectangle 5"/>
            <p:cNvSpPr/>
            <p:nvPr/>
          </p:nvSpPr>
          <p:spPr>
            <a:xfrm>
              <a:off x="2915816" y="2492896"/>
              <a:ext cx="3816945" cy="392749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333" y="2998201"/>
              <a:ext cx="3175910" cy="32214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58591" y="2664092"/>
              <a:ext cx="3253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smtClean="0"/>
                <a:t>Prekid, smanjenje, ograničena dostupnost:</a:t>
              </a:r>
              <a:endParaRPr lang="hr-H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264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671</Words>
  <Application>Microsoft Office PowerPoint</Application>
  <PresentationFormat>On-screen Show (4:3)</PresentationFormat>
  <Paragraphs>139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Verdana</vt:lpstr>
      <vt:lpstr>Wingdings</vt:lpstr>
      <vt:lpstr>Wingdings 2</vt:lpstr>
      <vt:lpstr>1_Default Design</vt:lpstr>
      <vt:lpstr>PowerPoint Presentation</vt:lpstr>
      <vt:lpstr>PowerPoint Presentation</vt:lpstr>
      <vt:lpstr>Uspostava EKO bilančne grupe prema Zakonu o OIEiVUK (I)</vt:lpstr>
      <vt:lpstr>Uspostava EKO bilančne grupe prema Zakonu o OIEiVUK (II)</vt:lpstr>
      <vt:lpstr>   Planiranje proizvodnje za EKO bilančnu grupu (I) </vt:lpstr>
      <vt:lpstr>Planiranje proizvodnje za EKO bilančnu grupu (III) </vt:lpstr>
      <vt:lpstr>   Prognoze DHMZ-a</vt:lpstr>
      <vt:lpstr>   Dostava prognoza proizvodnje HROTE-u </vt:lpstr>
      <vt:lpstr>   Servis za razmjenu podataka</vt:lpstr>
      <vt:lpstr>   Portal za razmjenu podataka</vt:lpstr>
      <vt:lpstr>Kvaliteta prognoze proizvodnje vjetroelektrana</vt:lpstr>
      <vt:lpstr>Kvaliteta prognoze proizvodnje sunčanih elektrana</vt:lpstr>
      <vt:lpstr>   Kvaliteta prognoze proizvodnje vjetroelektrana</vt:lpstr>
      <vt:lpstr>   Kombiniranje prognoza</vt:lpstr>
      <vt:lpstr>Planiranje proizvodnje za EKO bilančnu grupu u ožujku 2017.</vt:lpstr>
      <vt:lpstr>Planiranje proizvodnje vjetroelektrana u ožujku 2017.</vt:lpstr>
      <vt:lpstr>Planiranje sunčanih elektrana u ožujku 2017.</vt:lpstr>
      <vt:lpstr>Trošak uravnoteženja EKO bilančne grupe</vt:lpstr>
      <vt:lpstr>Trošak uravnoteženja EKO bilančne grupe</vt:lpstr>
      <vt:lpstr>Trošak uravnoteženja EKO bilančne grupe</vt:lpstr>
      <vt:lpstr> </vt:lpstr>
    </vt:vector>
  </TitlesOfParts>
  <Company>Hrote d.o.o.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injegovan</dc:creator>
  <cp:lastModifiedBy>Arsenije Malikovic</cp:lastModifiedBy>
  <cp:revision>335</cp:revision>
  <cp:lastPrinted>2013-09-23T10:21:34Z</cp:lastPrinted>
  <dcterms:created xsi:type="dcterms:W3CDTF">2013-04-15T08:17:29Z</dcterms:created>
  <dcterms:modified xsi:type="dcterms:W3CDTF">2017-05-08T02:15:26Z</dcterms:modified>
</cp:coreProperties>
</file>