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46" autoAdjust="0"/>
  </p:normalViewPr>
  <p:slideViewPr>
    <p:cSldViewPr snapToGrid="0">
      <p:cViewPr varScale="1">
        <p:scale>
          <a:sx n="69" d="100"/>
          <a:sy n="69" d="100"/>
        </p:scale>
        <p:origin x="941" y="6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30/09/2021</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30/09/2021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8" name="Picture 7">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601050DE-0A5F-4EAE-BBAD-4B42CA1F0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id="{8A04A2C0-3929-4A83-85EC-2D444E946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4601" y="203951"/>
            <a:ext cx="1638300" cy="78030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E3778D-5522-4FD1-A1E9-328867823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6" name="Picture 5">
            <a:extLst>
              <a:ext uri="{FF2B5EF4-FFF2-40B4-BE49-F238E27FC236}">
                <a16:creationId xmlns:a16="http://schemas.microsoft.com/office/drawing/2014/main" id="{83401E25-3513-46F0-A253-E10B0ACC37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01" y="352425"/>
            <a:ext cx="1143000" cy="54439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23619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333375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108558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201930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2504807"/>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3495675"/>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marL="457200" indent="-457200">
              <a:buClr>
                <a:schemeClr val="accent1"/>
              </a:buClr>
              <a:buSzPct val="100000"/>
              <a:buFont typeface="+mj-lt"/>
              <a:buAutoNum type="arabicPeriod"/>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8" name="Picture 7">
            <a:extLst>
              <a:ext uri="{FF2B5EF4-FFF2-40B4-BE49-F238E27FC236}">
                <a16:creationId xmlns:a16="http://schemas.microsoft.com/office/drawing/2014/main" id="{B5DE80A9-2E85-427F-A951-2383C697C9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6" y="5940393"/>
            <a:ext cx="1638300" cy="78030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9C048868-0E40-4F0F-91F0-71D2170BF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68487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id="{26BFC05D-3F02-41AB-B619-6C88248533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30/09/2021</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5" r:id="rId4"/>
    <p:sldLayoutId id="2147483669" r:id="rId5"/>
    <p:sldLayoutId id="2147483666" r:id="rId6"/>
    <p:sldLayoutId id="2147483662" r:id="rId7"/>
    <p:sldLayoutId id="2147483650" r:id="rId8"/>
    <p:sldLayoutId id="2147483660" r:id="rId9"/>
    <p:sldLayoutId id="2147483661" r:id="rId10"/>
    <p:sldLayoutId id="2147483654" r:id="rId11"/>
    <p:sldLayoutId id="2147483663" r:id="rId12"/>
    <p:sldLayoutId id="2147483664" r:id="rId13"/>
    <p:sldLayoutId id="2147483655" r:id="rId14"/>
    <p:sldLayoutId id="2147483657"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5135-8E48-4FE4-BCB8-52D89EF22B39}"/>
              </a:ext>
            </a:extLst>
          </p:cNvPr>
          <p:cNvSpPr>
            <a:spLocks noGrp="1"/>
          </p:cNvSpPr>
          <p:nvPr>
            <p:ph type="ctrTitle"/>
          </p:nvPr>
        </p:nvSpPr>
        <p:spPr>
          <a:xfrm>
            <a:off x="1524000" y="1635618"/>
            <a:ext cx="9144000" cy="1159436"/>
          </a:xfrm>
        </p:spPr>
        <p:txBody>
          <a:bodyPr>
            <a:normAutofit/>
          </a:bodyPr>
          <a:lstStyle/>
          <a:p>
            <a:r>
              <a:rPr lang="sr-Latn-ME">
                <a:solidFill>
                  <a:srgbClr val="FFC000"/>
                </a:solidFill>
              </a:rPr>
              <a:t>PLANOVI PREVENCIJE UDESA PROIZVODNIH POSTROJENJA EPCG AD</a:t>
            </a:r>
            <a:endParaRPr lang="en-NZ">
              <a:solidFill>
                <a:srgbClr val="FFC000"/>
              </a:solidFill>
            </a:endParaRPr>
          </a:p>
        </p:txBody>
      </p:sp>
      <p:sp>
        <p:nvSpPr>
          <p:cNvPr id="3" name="Subtitle 2">
            <a:extLst>
              <a:ext uri="{FF2B5EF4-FFF2-40B4-BE49-F238E27FC236}">
                <a16:creationId xmlns:a16="http://schemas.microsoft.com/office/drawing/2014/main" id="{62A1953D-C007-4644-BC1B-FF9CF7DF7FC2}"/>
              </a:ext>
            </a:extLst>
          </p:cNvPr>
          <p:cNvSpPr>
            <a:spLocks noGrp="1"/>
          </p:cNvSpPr>
          <p:nvPr>
            <p:ph type="subTitle" idx="1"/>
          </p:nvPr>
        </p:nvSpPr>
        <p:spPr>
          <a:xfrm>
            <a:off x="3000374" y="5072063"/>
            <a:ext cx="6557963" cy="710550"/>
          </a:xfrm>
        </p:spPr>
        <p:txBody>
          <a:bodyPr>
            <a:normAutofit fontScale="77500" lnSpcReduction="20000"/>
          </a:bodyPr>
          <a:lstStyle/>
          <a:p>
            <a:r>
              <a:rPr lang="sr-Latn-ME">
                <a:solidFill>
                  <a:srgbClr val="FFC000"/>
                </a:solidFill>
              </a:rPr>
              <a:t>Autor: mr Snežana Đurović, dipl.ing tehnologije</a:t>
            </a:r>
          </a:p>
          <a:p>
            <a:r>
              <a:rPr lang="sr-Latn-ME">
                <a:solidFill>
                  <a:srgbClr val="FFC000"/>
                </a:solidFill>
              </a:rPr>
              <a:t>Koautor: Dragomir Vojinović, spec.zaštite životne sredine</a:t>
            </a:r>
            <a:endParaRPr lang="en-NZ">
              <a:solidFill>
                <a:srgbClr val="FFC000"/>
              </a:solidFill>
            </a:endParaRPr>
          </a:p>
        </p:txBody>
      </p:sp>
    </p:spTree>
    <p:extLst>
      <p:ext uri="{BB962C8B-B14F-4D97-AF65-F5344CB8AC3E}">
        <p14:creationId xmlns:p14="http://schemas.microsoft.com/office/powerpoint/2010/main" val="245233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721217"/>
          </a:xfrm>
        </p:spPr>
        <p:txBody>
          <a:bodyPr/>
          <a:lstStyle/>
          <a:p>
            <a:r>
              <a:rPr lang="sr-Latn-ME">
                <a:solidFill>
                  <a:srgbClr val="FFC000"/>
                </a:solidFill>
              </a:rPr>
              <a:t>TABELA III</a:t>
            </a:r>
            <a:endParaRPr lang="en-US">
              <a:solidFill>
                <a:srgbClr val="FFC000"/>
              </a:solidFill>
            </a:endParaRPr>
          </a:p>
        </p:txBody>
      </p:sp>
      <p:sp>
        <p:nvSpPr>
          <p:cNvPr id="3" name="Subtitle 2"/>
          <p:cNvSpPr>
            <a:spLocks noGrp="1"/>
          </p:cNvSpPr>
          <p:nvPr>
            <p:ph type="subTitle" idx="1"/>
          </p:nvPr>
        </p:nvSpPr>
        <p:spPr>
          <a:xfrm>
            <a:off x="0" y="605307"/>
            <a:ext cx="12192000" cy="6252693"/>
          </a:xfrm>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46153746"/>
              </p:ext>
            </p:extLst>
          </p:nvPr>
        </p:nvGraphicFramePr>
        <p:xfrm>
          <a:off x="-1" y="605307"/>
          <a:ext cx="12192002" cy="6252693"/>
        </p:xfrm>
        <a:graphic>
          <a:graphicData uri="http://schemas.openxmlformats.org/drawingml/2006/table">
            <a:tbl>
              <a:tblPr firstRow="1" firstCol="1" lastRow="1" lastCol="1" bandRow="1" bandCol="1">
                <a:tableStyleId>{5C22544A-7EE6-4342-B048-85BDC9FD1C3A}</a:tableStyleId>
              </a:tblPr>
              <a:tblGrid>
                <a:gridCol w="583064">
                  <a:extLst>
                    <a:ext uri="{9D8B030D-6E8A-4147-A177-3AD203B41FA5}">
                      <a16:colId xmlns:a16="http://schemas.microsoft.com/office/drawing/2014/main" val="20000"/>
                    </a:ext>
                  </a:extLst>
                </a:gridCol>
                <a:gridCol w="1582976">
                  <a:extLst>
                    <a:ext uri="{9D8B030D-6E8A-4147-A177-3AD203B41FA5}">
                      <a16:colId xmlns:a16="http://schemas.microsoft.com/office/drawing/2014/main" val="20001"/>
                    </a:ext>
                  </a:extLst>
                </a:gridCol>
                <a:gridCol w="1218394">
                  <a:extLst>
                    <a:ext uri="{9D8B030D-6E8A-4147-A177-3AD203B41FA5}">
                      <a16:colId xmlns:a16="http://schemas.microsoft.com/office/drawing/2014/main" val="20002"/>
                    </a:ext>
                  </a:extLst>
                </a:gridCol>
                <a:gridCol w="1585656">
                  <a:extLst>
                    <a:ext uri="{9D8B030D-6E8A-4147-A177-3AD203B41FA5}">
                      <a16:colId xmlns:a16="http://schemas.microsoft.com/office/drawing/2014/main" val="20003"/>
                    </a:ext>
                  </a:extLst>
                </a:gridCol>
                <a:gridCol w="1682165">
                  <a:extLst>
                    <a:ext uri="{9D8B030D-6E8A-4147-A177-3AD203B41FA5}">
                      <a16:colId xmlns:a16="http://schemas.microsoft.com/office/drawing/2014/main" val="20004"/>
                    </a:ext>
                  </a:extLst>
                </a:gridCol>
                <a:gridCol w="2246459">
                  <a:extLst>
                    <a:ext uri="{9D8B030D-6E8A-4147-A177-3AD203B41FA5}">
                      <a16:colId xmlns:a16="http://schemas.microsoft.com/office/drawing/2014/main" val="20005"/>
                    </a:ext>
                  </a:extLst>
                </a:gridCol>
                <a:gridCol w="2448856">
                  <a:extLst>
                    <a:ext uri="{9D8B030D-6E8A-4147-A177-3AD203B41FA5}">
                      <a16:colId xmlns:a16="http://schemas.microsoft.com/office/drawing/2014/main" val="20006"/>
                    </a:ext>
                  </a:extLst>
                </a:gridCol>
                <a:gridCol w="844432">
                  <a:extLst>
                    <a:ext uri="{9D8B030D-6E8A-4147-A177-3AD203B41FA5}">
                      <a16:colId xmlns:a16="http://schemas.microsoft.com/office/drawing/2014/main" val="20007"/>
                    </a:ext>
                  </a:extLst>
                </a:gridCol>
              </a:tblGrid>
              <a:tr h="501461">
                <a:tc>
                  <a:txBody>
                    <a:bodyPr/>
                    <a:lstStyle/>
                    <a:p>
                      <a:pPr marL="64770" marR="0" algn="ctr">
                        <a:lnSpc>
                          <a:spcPts val="1300"/>
                        </a:lnSpc>
                        <a:spcBef>
                          <a:spcPts val="0"/>
                        </a:spcBef>
                        <a:spcAft>
                          <a:spcPts val="0"/>
                        </a:spcAft>
                      </a:pPr>
                      <a:r>
                        <a:rPr lang="en-US" sz="1400" spc="5">
                          <a:effectLst/>
                        </a:rPr>
                        <a:t>R/br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Komerc.</a:t>
                      </a:r>
                    </a:p>
                    <a:p>
                      <a:pPr marL="64770" marR="0">
                        <a:lnSpc>
                          <a:spcPts val="1300"/>
                        </a:lnSpc>
                        <a:spcBef>
                          <a:spcPts val="0"/>
                        </a:spcBef>
                        <a:spcAft>
                          <a:spcPts val="0"/>
                        </a:spcAft>
                      </a:pPr>
                      <a:r>
                        <a:rPr lang="en-US" sz="1400">
                          <a:effectLst/>
                        </a:rPr>
                        <a:t>naziv</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Hemijska oznaka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CAS broj</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Klasifikacija DSD/DPD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Klase opasnosti u skladu sa CLP/GHS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spc="5">
                          <a:effectLst/>
                        </a:rPr>
                        <a:t>Označavanje Seveso rizik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Kol.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660807">
                <a:tc>
                  <a:txBody>
                    <a:bodyPr/>
                    <a:lstStyle/>
                    <a:p>
                      <a:pPr marL="64770" marR="0" algn="ctr">
                        <a:lnSpc>
                          <a:spcPts val="1300"/>
                        </a:lnSpc>
                        <a:spcBef>
                          <a:spcPts val="0"/>
                        </a:spcBef>
                        <a:spcAft>
                          <a:spcPts val="0"/>
                        </a:spcAft>
                      </a:pPr>
                      <a:r>
                        <a:rPr lang="en-US" sz="1400" spc="5">
                          <a:effectLst/>
                        </a:rPr>
                        <a:t>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a:t>
                      </a:r>
                      <a:r>
                        <a:rPr lang="en-US" sz="1400" spc="5">
                          <a:effectLst/>
                        </a:rPr>
                        <a:t>D</a:t>
                      </a:r>
                      <a:r>
                        <a:rPr lang="en-US" sz="1400" spc="-15">
                          <a:effectLst/>
                        </a:rPr>
                        <a:t>-</a:t>
                      </a:r>
                      <a:r>
                        <a:rPr lang="en-US" sz="1400" spc="5">
                          <a:effectLst/>
                        </a:rPr>
                        <a:t>40</a:t>
                      </a:r>
                      <a:endParaRPr lang="en-US" sz="1400">
                        <a:effectLst/>
                      </a:endParaRPr>
                    </a:p>
                    <a:p>
                      <a:pPr marL="64770" marR="0">
                        <a:spcBef>
                          <a:spcPts val="0"/>
                        </a:spcBef>
                        <a:spcAft>
                          <a:spcPts val="0"/>
                        </a:spcAft>
                      </a:pPr>
                      <a:r>
                        <a:rPr lang="en-US" sz="1400">
                          <a:effectLst/>
                        </a:rPr>
                        <a:t>aer</a:t>
                      </a:r>
                      <a:r>
                        <a:rPr lang="en-US" sz="1400" spc="5">
                          <a:effectLst/>
                        </a:rPr>
                        <a:t>o</a:t>
                      </a:r>
                      <a:r>
                        <a:rPr lang="en-US" sz="1400" spc="-10">
                          <a:effectLst/>
                        </a:rPr>
                        <a:t>s</a:t>
                      </a:r>
                      <a:r>
                        <a:rPr lang="en-US" sz="1400" spc="5">
                          <a:effectLst/>
                        </a:rPr>
                        <a:t>o</a:t>
                      </a:r>
                      <a:r>
                        <a:rPr lang="en-US" sz="1400">
                          <a:effectLst/>
                        </a:rPr>
                        <a: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N</a:t>
                      </a:r>
                      <a:r>
                        <a:rPr lang="en-US" sz="1400">
                          <a:effectLst/>
                        </a:rPr>
                        <a:t>e</a:t>
                      </a:r>
                      <a:r>
                        <a:rPr lang="en-US" sz="1400" spc="5">
                          <a:effectLst/>
                        </a:rPr>
                        <a:t>m</a:t>
                      </a:r>
                      <a:r>
                        <a:rPr lang="en-US" sz="1400">
                          <a:effectLst/>
                        </a:rPr>
                        <a:t>a,</a:t>
                      </a:r>
                    </a:p>
                    <a:p>
                      <a:pPr marL="63500" marR="0">
                        <a:spcBef>
                          <a:spcPts val="0"/>
                        </a:spcBef>
                        <a:spcAft>
                          <a:spcPts val="0"/>
                        </a:spcAft>
                      </a:pPr>
                      <a:r>
                        <a:rPr lang="en-US" sz="1400" spc="5">
                          <a:effectLst/>
                        </a:rPr>
                        <a:t>1</a:t>
                      </a:r>
                      <a:r>
                        <a:rPr lang="en-US" sz="1400" spc="-10">
                          <a:effectLst/>
                        </a:rPr>
                        <a:t>2</a:t>
                      </a:r>
                      <a:r>
                        <a:rPr lang="en-US" sz="1400" spc="5">
                          <a:effectLst/>
                        </a:rPr>
                        <a:t>4</a:t>
                      </a:r>
                      <a:r>
                        <a:rPr lang="en-US" sz="1400">
                          <a:effectLst/>
                        </a:rPr>
                        <a:t>-</a:t>
                      </a:r>
                      <a:r>
                        <a:rPr lang="en-US" sz="1400" spc="-10">
                          <a:effectLst/>
                        </a:rPr>
                        <a:t>3</a:t>
                      </a:r>
                      <a:r>
                        <a:rPr lang="en-US" sz="1400" spc="5">
                          <a:effectLst/>
                        </a:rPr>
                        <a:t>8</a:t>
                      </a:r>
                      <a:r>
                        <a:rPr lang="en-US" sz="1400">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F</a:t>
                      </a:r>
                      <a:r>
                        <a:rPr lang="en-US" sz="1400">
                          <a:effectLst/>
                        </a:rPr>
                        <a:t>+- lako</a:t>
                      </a:r>
                      <a:r>
                        <a:rPr lang="en-US" sz="1400" spc="-5">
                          <a:effectLst/>
                        </a:rPr>
                        <a:t> </a:t>
                      </a:r>
                      <a:r>
                        <a:rPr lang="en-US" sz="1400">
                          <a:effectLst/>
                        </a:rPr>
                        <a:t>za</a:t>
                      </a:r>
                      <a:r>
                        <a:rPr lang="en-US" sz="1400" spc="-5">
                          <a:effectLst/>
                        </a:rPr>
                        <a:t>p</a:t>
                      </a:r>
                      <a:r>
                        <a:rPr lang="en-US" sz="1400">
                          <a:effectLst/>
                        </a:rPr>
                        <a:t>alj.</a:t>
                      </a:r>
                    </a:p>
                    <a:p>
                      <a:pPr marL="64770" marR="0">
                        <a:spcBef>
                          <a:spcPts val="0"/>
                        </a:spcBef>
                        <a:spcAft>
                          <a:spcPts val="0"/>
                        </a:spcAft>
                      </a:pPr>
                      <a:r>
                        <a:rPr lang="en-US" sz="1400">
                          <a:effectLst/>
                        </a:rPr>
                        <a:t>Xn, š</a:t>
                      </a:r>
                      <a:r>
                        <a:rPr lang="en-US" sz="1400" spc="5">
                          <a:effectLst/>
                        </a:rPr>
                        <a:t>t</a:t>
                      </a:r>
                      <a:r>
                        <a:rPr lang="en-US" sz="1400" spc="-10">
                          <a:effectLst/>
                        </a:rPr>
                        <a:t>e</a:t>
                      </a:r>
                      <a:r>
                        <a:rPr lang="en-US" sz="1400">
                          <a:effectLst/>
                        </a:rPr>
                        <a:t>tno</a:t>
                      </a:r>
                      <a:r>
                        <a:rPr lang="en-US" sz="1400" spc="-5">
                          <a:effectLst/>
                        </a:rPr>
                        <a:t> </a:t>
                      </a:r>
                      <a:r>
                        <a:rPr lang="en-US" sz="1400">
                          <a:effectLst/>
                        </a:rPr>
                        <a:t>R</a:t>
                      </a:r>
                      <a:r>
                        <a:rPr lang="en-US" sz="1400" spc="-5">
                          <a:effectLst/>
                        </a:rPr>
                        <a:t>6</a:t>
                      </a:r>
                      <a:r>
                        <a:rPr lang="en-US" sz="1400" spc="5">
                          <a:effectLst/>
                        </a:rPr>
                        <a:t>5</a:t>
                      </a:r>
                      <a:r>
                        <a:rPr lang="en-US" sz="1400">
                          <a:effectLst/>
                        </a:rPr>
                        <a:t>,</a:t>
                      </a:r>
                    </a:p>
                    <a:p>
                      <a:pPr marL="64770" marR="0">
                        <a:spcBef>
                          <a:spcPts val="0"/>
                        </a:spcBef>
                        <a:spcAft>
                          <a:spcPts val="0"/>
                        </a:spcAft>
                      </a:pPr>
                      <a:r>
                        <a:rPr lang="en-US" sz="1400">
                          <a:effectLst/>
                        </a:rPr>
                        <a:t>R</a:t>
                      </a:r>
                      <a:r>
                        <a:rPr lang="en-US" sz="1400" spc="5">
                          <a:effectLst/>
                        </a:rPr>
                        <a:t>66</a:t>
                      </a:r>
                      <a:r>
                        <a:rPr lang="en-US" sz="1400" spc="-10">
                          <a:effectLst/>
                        </a:rPr>
                        <a:t>,</a:t>
                      </a:r>
                      <a:r>
                        <a:rPr lang="en-US" sz="1400">
                          <a:effectLst/>
                        </a:rPr>
                        <a:t>R</a:t>
                      </a:r>
                      <a:r>
                        <a:rPr lang="en-US" sz="1400" spc="-10">
                          <a:effectLst/>
                        </a:rPr>
                        <a:t>6</a:t>
                      </a:r>
                      <a:r>
                        <a:rPr lang="en-US" sz="1400">
                          <a:effectLst/>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H</a:t>
                      </a:r>
                      <a:r>
                        <a:rPr lang="en-US" sz="1400" spc="5">
                          <a:effectLst/>
                        </a:rPr>
                        <a:t>22</a:t>
                      </a:r>
                      <a:r>
                        <a:rPr lang="en-US" sz="1400" spc="-10">
                          <a:effectLst/>
                        </a:rPr>
                        <a:t>6</a:t>
                      </a:r>
                      <a:endParaRPr lang="en-US" sz="1400">
                        <a:effectLst/>
                      </a:endParaRPr>
                    </a:p>
                    <a:p>
                      <a:pPr marL="64770" marR="0">
                        <a:lnSpc>
                          <a:spcPts val="1300"/>
                        </a:lnSpc>
                        <a:spcBef>
                          <a:spcPts val="0"/>
                        </a:spcBef>
                        <a:spcAft>
                          <a:spcPts val="0"/>
                        </a:spcAft>
                      </a:pPr>
                      <a:r>
                        <a:rPr lang="en-US" sz="1400" spc="-5">
                          <a:effectLst/>
                        </a:rPr>
                        <a:t>H</a:t>
                      </a:r>
                      <a:r>
                        <a:rPr lang="en-US" sz="1400" spc="5">
                          <a:effectLst/>
                        </a:rPr>
                        <a:t>30</a:t>
                      </a:r>
                      <a:r>
                        <a:rPr lang="en-US" sz="1400" spc="-10">
                          <a:effectLst/>
                        </a:rPr>
                        <a:t>4</a:t>
                      </a:r>
                      <a:r>
                        <a:rPr lang="en-US" sz="1400">
                          <a:effectLst/>
                        </a:rPr>
                        <a:t>, </a:t>
                      </a:r>
                      <a:r>
                        <a:rPr lang="en-US" sz="1400" spc="-5">
                          <a:effectLst/>
                        </a:rPr>
                        <a:t>H</a:t>
                      </a:r>
                      <a:r>
                        <a:rPr lang="en-US" sz="1400" spc="5">
                          <a:effectLst/>
                        </a:rPr>
                        <a:t>33</a:t>
                      </a:r>
                      <a:r>
                        <a:rPr lang="en-US" sz="1400">
                          <a:effectLst/>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spc="5">
                          <a:effectLst/>
                        </a:rPr>
                        <a:t>P5</a:t>
                      </a:r>
                      <a:r>
                        <a:rPr lang="en-US" sz="1400" spc="-10">
                          <a:effectLst/>
                        </a:rPr>
                        <a:t>c</a:t>
                      </a:r>
                      <a:r>
                        <a:rPr lang="en-US" sz="1400">
                          <a:effectLst/>
                        </a:rPr>
                        <a:t>(</a:t>
                      </a:r>
                      <a:r>
                        <a:rPr lang="en-US" sz="1400" spc="-5">
                          <a:effectLst/>
                        </a:rPr>
                        <a:t>5</a:t>
                      </a:r>
                      <a:r>
                        <a:rPr lang="en-US" sz="1400" spc="5">
                          <a:effectLst/>
                        </a:rPr>
                        <a:t>0</a:t>
                      </a:r>
                      <a:r>
                        <a:rPr lang="en-US" sz="1400" spc="-10">
                          <a:effectLst/>
                        </a:rPr>
                        <a:t>0</a:t>
                      </a:r>
                      <a:r>
                        <a:rPr lang="en-US" sz="1400" spc="5">
                          <a:effectLst/>
                        </a:rPr>
                        <a:t>0</a:t>
                      </a:r>
                      <a:r>
                        <a:rPr lang="en-US" sz="1400" spc="-5">
                          <a:effectLst/>
                        </a:rPr>
                        <a:t>/</a:t>
                      </a:r>
                      <a:r>
                        <a:rPr lang="en-US" sz="1400" spc="5">
                          <a:effectLst/>
                        </a:rPr>
                        <a:t>5</a:t>
                      </a:r>
                      <a:r>
                        <a:rPr lang="en-US" sz="1400" spc="-10">
                          <a:effectLst/>
                        </a:rPr>
                        <a:t>0</a:t>
                      </a:r>
                      <a:r>
                        <a:rPr lang="en-US" sz="1400" spc="5">
                          <a:effectLst/>
                        </a:rPr>
                        <a:t>0</a:t>
                      </a:r>
                      <a:r>
                        <a:rPr lang="en-US" sz="1400" spc="-10">
                          <a:effectLst/>
                        </a:rPr>
                        <a:t>0</a:t>
                      </a:r>
                      <a:r>
                        <a:rPr lang="en-US" sz="1400" spc="5">
                          <a:effectLst/>
                        </a:rPr>
                        <a:t>0</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gn="ctr">
                        <a:lnSpc>
                          <a:spcPts val="1300"/>
                        </a:lnSpc>
                        <a:spcBef>
                          <a:spcPts val="0"/>
                        </a:spcBef>
                        <a:spcAft>
                          <a:spcPts val="0"/>
                        </a:spcAft>
                      </a:pPr>
                      <a:r>
                        <a:rPr lang="en-US" sz="1400" spc="5">
                          <a:effectLst/>
                        </a:rPr>
                        <a:t>0</a:t>
                      </a:r>
                      <a:r>
                        <a:rPr lang="en-US" sz="1400">
                          <a:effectLst/>
                        </a:rPr>
                        <a:t>,</a:t>
                      </a:r>
                      <a:r>
                        <a:rPr lang="en-US" sz="1400" spc="-5">
                          <a:effectLst/>
                        </a:rPr>
                        <a:t>0</a:t>
                      </a:r>
                      <a:r>
                        <a:rPr lang="en-US" sz="1400" spc="5">
                          <a:effectLst/>
                        </a:rPr>
                        <a:t>1</a:t>
                      </a:r>
                      <a:r>
                        <a:rPr lang="en-US" sz="1400">
                          <a:effectLst/>
                        </a:rPr>
                        <a:t>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660807">
                <a:tc>
                  <a:txBody>
                    <a:bodyPr/>
                    <a:lstStyle/>
                    <a:p>
                      <a:pPr marL="64770" marR="0" algn="ctr">
                        <a:lnSpc>
                          <a:spcPts val="1300"/>
                        </a:lnSpc>
                        <a:spcBef>
                          <a:spcPts val="0"/>
                        </a:spcBef>
                        <a:spcAft>
                          <a:spcPts val="0"/>
                        </a:spcAft>
                      </a:pPr>
                      <a:r>
                        <a:rPr lang="en-US" sz="1400" spc="5">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Wu</a:t>
                      </a:r>
                      <a:r>
                        <a:rPr lang="en-US" sz="1400" spc="-5">
                          <a:effectLst/>
                        </a:rPr>
                        <a:t>r</a:t>
                      </a:r>
                      <a:r>
                        <a:rPr lang="en-US" sz="1400">
                          <a:effectLst/>
                        </a:rPr>
                        <a:t>t</a:t>
                      </a:r>
                      <a:r>
                        <a:rPr lang="en-US" sz="1400" spc="5">
                          <a:effectLst/>
                        </a:rPr>
                        <a:t> </a:t>
                      </a:r>
                      <a:r>
                        <a:rPr lang="en-US" sz="1400" spc="-10">
                          <a:effectLst/>
                        </a:rPr>
                        <a:t>R</a:t>
                      </a:r>
                      <a:r>
                        <a:rPr lang="en-US" sz="1400" spc="5">
                          <a:effectLst/>
                        </a:rPr>
                        <a:t>o</a:t>
                      </a:r>
                      <a:r>
                        <a:rPr lang="en-US" sz="1400">
                          <a:effectLst/>
                        </a:rPr>
                        <a:t>st</a:t>
                      </a:r>
                      <a:r>
                        <a:rPr lang="en-US" sz="1400" spc="-5">
                          <a:effectLst/>
                        </a:rPr>
                        <a:t> </a:t>
                      </a:r>
                      <a:r>
                        <a:rPr lang="en-US" sz="1400" spc="5">
                          <a:effectLst/>
                        </a:rPr>
                        <a:t>o</a:t>
                      </a:r>
                      <a:r>
                        <a:rPr lang="en-US" sz="1400">
                          <a:effectLst/>
                        </a:rPr>
                        <a:t>ff,</a:t>
                      </a:r>
                    </a:p>
                    <a:p>
                      <a:pPr marL="64770" marR="0">
                        <a:spcBef>
                          <a:spcPts val="0"/>
                        </a:spcBef>
                        <a:spcAft>
                          <a:spcPts val="0"/>
                        </a:spcAft>
                      </a:pPr>
                      <a:r>
                        <a:rPr lang="en-US" sz="1400" spc="5">
                          <a:effectLst/>
                        </a:rPr>
                        <a:t>3</a:t>
                      </a:r>
                      <a:r>
                        <a:rPr lang="en-US" sz="1400" spc="-10">
                          <a:effectLst/>
                        </a:rPr>
                        <a:t>0</a:t>
                      </a:r>
                      <a:r>
                        <a:rPr lang="en-US" sz="1400" spc="5">
                          <a:effectLst/>
                        </a:rPr>
                        <a:t>0m</a:t>
                      </a:r>
                      <a:r>
                        <a:rPr lang="en-US" sz="1400">
                          <a:effectLst/>
                        </a:rPr>
                        <a: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U</a:t>
                      </a:r>
                      <a:r>
                        <a:rPr lang="en-US" sz="1400" spc="-5">
                          <a:effectLst/>
                        </a:rPr>
                        <a:t>g</a:t>
                      </a:r>
                      <a:r>
                        <a:rPr lang="en-US" sz="1400">
                          <a:effectLst/>
                        </a:rPr>
                        <a:t>lj</a:t>
                      </a:r>
                      <a:r>
                        <a:rPr lang="en-US" sz="1400" spc="5">
                          <a:effectLst/>
                        </a:rPr>
                        <a:t>o</a:t>
                      </a:r>
                      <a:r>
                        <a:rPr lang="en-US" sz="1400" spc="-5">
                          <a:effectLst/>
                        </a:rPr>
                        <a:t>v</a:t>
                      </a:r>
                      <a:r>
                        <a:rPr lang="en-US" sz="1400" spc="5">
                          <a:effectLst/>
                        </a:rPr>
                        <a:t>o</a:t>
                      </a:r>
                      <a:r>
                        <a:rPr lang="en-US" sz="1400" spc="-5">
                          <a:effectLst/>
                        </a:rPr>
                        <a:t>d</a:t>
                      </a:r>
                      <a:r>
                        <a:rPr lang="en-US" sz="1400">
                          <a:effectLst/>
                        </a:rPr>
                        <a:t>onici</a:t>
                      </a:r>
                      <a:r>
                        <a:rPr lang="en-US" sz="1400" spc="-5">
                          <a:effectLst/>
                        </a:rPr>
                        <a:t>, </a:t>
                      </a:r>
                      <a:r>
                        <a:rPr lang="en-US" sz="1400">
                          <a:effectLst/>
                        </a:rPr>
                        <a:t>aero s</a:t>
                      </a:r>
                      <a:r>
                        <a:rPr lang="en-US" sz="1400" spc="5">
                          <a:effectLst/>
                        </a:rPr>
                        <a:t>o</a:t>
                      </a:r>
                      <a:r>
                        <a:rPr lang="en-US" sz="1400">
                          <a:effectLst/>
                        </a:rPr>
                        <a: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N</a:t>
                      </a:r>
                      <a:r>
                        <a:rPr lang="en-US" sz="1400">
                          <a:effectLst/>
                        </a:rPr>
                        <a:t>e</a:t>
                      </a:r>
                      <a:r>
                        <a:rPr lang="en-US" sz="1400" spc="5">
                          <a:effectLst/>
                        </a:rPr>
                        <a:t>m</a:t>
                      </a:r>
                      <a:r>
                        <a:rPr lang="en-US" sz="1400">
                          <a:effectLst/>
                        </a:rPr>
                        <a:t>a,</a:t>
                      </a:r>
                      <a:r>
                        <a:rPr lang="en-US" sz="1400" spc="-5">
                          <a:effectLst/>
                        </a:rPr>
                        <a:t>n</a:t>
                      </a:r>
                      <a:r>
                        <a:rPr lang="en-US" sz="1400" spc="-10">
                          <a:effectLst/>
                        </a:rPr>
                        <a:t>e</a:t>
                      </a:r>
                      <a:r>
                        <a:rPr lang="en-US" sz="1400" spc="5">
                          <a:effectLst/>
                        </a:rPr>
                        <a:t>m</a:t>
                      </a:r>
                      <a:r>
                        <a:rPr lang="en-US" sz="1400">
                          <a:effectLst/>
                        </a:rPr>
                        <a:t>a,</a:t>
                      </a:r>
                    </a:p>
                    <a:p>
                      <a:pPr marL="63500" marR="0">
                        <a:spcBef>
                          <a:spcPts val="0"/>
                        </a:spcBef>
                        <a:spcAft>
                          <a:spcPts val="0"/>
                        </a:spcAft>
                      </a:pPr>
                      <a:r>
                        <a:rPr lang="en-US" sz="1400" spc="5">
                          <a:effectLst/>
                        </a:rPr>
                        <a:t>6</a:t>
                      </a:r>
                      <a:r>
                        <a:rPr lang="en-US" sz="1400" spc="-10">
                          <a:effectLst/>
                        </a:rPr>
                        <a:t>4</a:t>
                      </a:r>
                      <a:r>
                        <a:rPr lang="en-US" sz="1400" spc="5">
                          <a:effectLst/>
                        </a:rPr>
                        <a:t>7</a:t>
                      </a:r>
                      <a:r>
                        <a:rPr lang="en-US" sz="1400" spc="-10">
                          <a:effectLst/>
                        </a:rPr>
                        <a:t>4</a:t>
                      </a:r>
                      <a:r>
                        <a:rPr lang="en-US" sz="1400" spc="5">
                          <a:effectLst/>
                        </a:rPr>
                        <a:t>2</a:t>
                      </a:r>
                      <a:r>
                        <a:rPr lang="en-US" sz="1400">
                          <a:effectLst/>
                        </a:rPr>
                        <a:t>-</a:t>
                      </a:r>
                      <a:r>
                        <a:rPr lang="en-US" sz="1400" spc="-10">
                          <a:effectLst/>
                        </a:rPr>
                        <a:t>5</a:t>
                      </a:r>
                      <a:r>
                        <a:rPr lang="en-US" sz="1400" spc="5">
                          <a:effectLst/>
                        </a:rPr>
                        <a:t>5</a:t>
                      </a:r>
                      <a:r>
                        <a:rPr lang="en-US" sz="1400">
                          <a:effectLst/>
                        </a:rPr>
                        <a:t>-</a:t>
                      </a:r>
                      <a:r>
                        <a:rPr lang="en-US" sz="1400" spc="5">
                          <a:effectLst/>
                        </a:rPr>
                        <a:t>8,</a:t>
                      </a:r>
                      <a:endParaRPr lang="en-US" sz="1400">
                        <a:effectLst/>
                      </a:endParaRPr>
                    </a:p>
                    <a:p>
                      <a:pPr marL="63500" marR="0">
                        <a:spcBef>
                          <a:spcPts val="5"/>
                        </a:spcBef>
                        <a:spcAft>
                          <a:spcPts val="0"/>
                        </a:spcAft>
                      </a:pPr>
                      <a:r>
                        <a:rPr lang="en-US" sz="1400" spc="5">
                          <a:effectLst/>
                        </a:rPr>
                        <a:t>1</a:t>
                      </a:r>
                      <a:r>
                        <a:rPr lang="en-US" sz="1400" spc="-10">
                          <a:effectLst/>
                        </a:rPr>
                        <a:t>2</a:t>
                      </a:r>
                      <a:r>
                        <a:rPr lang="en-US" sz="1400" spc="5">
                          <a:effectLst/>
                        </a:rPr>
                        <a:t>4</a:t>
                      </a:r>
                      <a:r>
                        <a:rPr lang="en-US" sz="1400">
                          <a:effectLst/>
                        </a:rPr>
                        <a:t>-</a:t>
                      </a:r>
                      <a:r>
                        <a:rPr lang="en-US" sz="1400" spc="-10">
                          <a:effectLst/>
                        </a:rPr>
                        <a:t>3</a:t>
                      </a:r>
                      <a:r>
                        <a:rPr lang="en-US" sz="1400" spc="5">
                          <a:effectLst/>
                        </a:rPr>
                        <a:t>8</a:t>
                      </a:r>
                      <a:r>
                        <a:rPr lang="en-US" sz="1400">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H</a:t>
                      </a:r>
                      <a:r>
                        <a:rPr lang="en-US" sz="1400" spc="5">
                          <a:effectLst/>
                        </a:rPr>
                        <a:t>22</a:t>
                      </a:r>
                      <a:r>
                        <a:rPr lang="en-US" sz="1400" spc="-10">
                          <a:effectLst/>
                        </a:rPr>
                        <a:t>2</a:t>
                      </a:r>
                      <a:r>
                        <a:rPr lang="en-US" sz="1400">
                          <a:effectLst/>
                        </a:rPr>
                        <a:t>, H</a:t>
                      </a:r>
                      <a:r>
                        <a:rPr lang="en-US" sz="1400" spc="-10">
                          <a:effectLst/>
                        </a:rPr>
                        <a:t>2</a:t>
                      </a:r>
                      <a:r>
                        <a:rPr lang="en-US" sz="1400" spc="5">
                          <a:effectLst/>
                        </a:rPr>
                        <a:t>2</a:t>
                      </a:r>
                      <a:r>
                        <a:rPr lang="en-US" sz="1400" spc="-5">
                          <a:effectLst/>
                        </a:rPr>
                        <a:t>9</a:t>
                      </a:r>
                      <a:r>
                        <a:rPr lang="en-US" sz="1400">
                          <a:effectLst/>
                        </a:rPr>
                        <a:t>,</a:t>
                      </a:r>
                    </a:p>
                    <a:p>
                      <a:pPr marL="64770" marR="0">
                        <a:spcBef>
                          <a:spcPts val="0"/>
                        </a:spcBef>
                        <a:spcAft>
                          <a:spcPts val="0"/>
                        </a:spcAft>
                      </a:pPr>
                      <a:r>
                        <a:rPr lang="en-US" sz="1400" spc="-5">
                          <a:effectLst/>
                        </a:rPr>
                        <a:t>H</a:t>
                      </a:r>
                      <a:r>
                        <a:rPr lang="en-US" sz="1400" spc="5">
                          <a:effectLst/>
                        </a:rPr>
                        <a:t>30</a:t>
                      </a:r>
                      <a:r>
                        <a:rPr lang="en-US" sz="1400" spc="-10">
                          <a:effectLst/>
                        </a:rPr>
                        <a:t>4</a:t>
                      </a:r>
                      <a:r>
                        <a:rPr lang="en-US" sz="1400">
                          <a:effectLst/>
                        </a:rPr>
                        <a:t>, H</a:t>
                      </a:r>
                      <a:r>
                        <a:rPr lang="en-US" sz="1400" spc="-10">
                          <a:effectLst/>
                        </a:rPr>
                        <a:t>3</a:t>
                      </a:r>
                      <a:r>
                        <a:rPr lang="en-US" sz="1400" spc="5">
                          <a:effectLst/>
                        </a:rPr>
                        <a:t>3</a:t>
                      </a:r>
                      <a:r>
                        <a:rPr lang="en-US" sz="1400" spc="-10">
                          <a:effectLst/>
                        </a:rPr>
                        <a:t>6</a:t>
                      </a:r>
                      <a:r>
                        <a:rPr lang="en-US" sz="1400">
                          <a:effectLst/>
                        </a:rPr>
                        <a:t>, H</a:t>
                      </a:r>
                      <a:r>
                        <a:rPr lang="en-US" sz="1400" spc="-10">
                          <a:effectLst/>
                        </a:rPr>
                        <a:t>4</a:t>
                      </a:r>
                      <a:r>
                        <a:rPr lang="en-US" sz="1400" spc="5">
                          <a:effectLst/>
                        </a:rPr>
                        <a:t>1</a:t>
                      </a:r>
                      <a:r>
                        <a:rPr lang="en-US" sz="14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spc="5">
                          <a:effectLst/>
                        </a:rPr>
                        <a:t>P3</a:t>
                      </a:r>
                      <a:r>
                        <a:rPr lang="en-US" sz="1400" spc="-5">
                          <a:effectLst/>
                        </a:rPr>
                        <a:t>b</a:t>
                      </a:r>
                      <a:r>
                        <a:rPr lang="en-US" sz="1400" spc="-10">
                          <a:effectLst/>
                        </a:rPr>
                        <a:t>(</a:t>
                      </a:r>
                      <a:r>
                        <a:rPr lang="en-US" sz="1400" spc="5">
                          <a:effectLst/>
                        </a:rPr>
                        <a:t>5</a:t>
                      </a:r>
                      <a:r>
                        <a:rPr lang="en-US" sz="1400" spc="-10">
                          <a:effectLst/>
                        </a:rPr>
                        <a:t>0</a:t>
                      </a:r>
                      <a:r>
                        <a:rPr lang="en-US" sz="1400" spc="5">
                          <a:effectLst/>
                        </a:rPr>
                        <a:t>0</a:t>
                      </a:r>
                      <a:r>
                        <a:rPr lang="en-US" sz="1400">
                          <a:effectLst/>
                        </a:rPr>
                        <a:t>0</a:t>
                      </a:r>
                      <a:r>
                        <a:rPr lang="en-US" sz="1400" spc="5">
                          <a:effectLst/>
                        </a:rPr>
                        <a:t>/</a:t>
                      </a:r>
                      <a:r>
                        <a:rPr lang="en-US" sz="1400" spc="-10">
                          <a:effectLst/>
                        </a:rPr>
                        <a:t>50</a:t>
                      </a:r>
                      <a:r>
                        <a:rPr lang="en-US" sz="1400" spc="5">
                          <a:effectLst/>
                        </a:rPr>
                        <a:t>0</a:t>
                      </a:r>
                      <a:r>
                        <a:rPr lang="en-US" sz="1400" spc="-10">
                          <a:effectLst/>
                        </a:rPr>
                        <a:t>0</a:t>
                      </a:r>
                      <a:r>
                        <a:rPr lang="en-US" sz="1400" spc="5">
                          <a:effectLst/>
                        </a:rPr>
                        <a:t>0</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gn="ctr">
                        <a:lnSpc>
                          <a:spcPts val="1300"/>
                        </a:lnSpc>
                        <a:spcBef>
                          <a:spcPts val="0"/>
                        </a:spcBef>
                        <a:spcAft>
                          <a:spcPts val="0"/>
                        </a:spcAft>
                      </a:pPr>
                      <a:r>
                        <a:rPr lang="en-US" sz="1400" spc="5">
                          <a:effectLst/>
                        </a:rPr>
                        <a:t> </a:t>
                      </a:r>
                      <a:endParaRPr lang="en-US" sz="1400">
                        <a:effectLst/>
                      </a:endParaRPr>
                    </a:p>
                    <a:p>
                      <a:pPr marL="63500" marR="0" algn="ctr">
                        <a:lnSpc>
                          <a:spcPts val="1300"/>
                        </a:lnSpc>
                        <a:spcBef>
                          <a:spcPts val="0"/>
                        </a:spcBef>
                        <a:spcAft>
                          <a:spcPts val="0"/>
                        </a:spcAft>
                      </a:pPr>
                      <a:r>
                        <a:rPr lang="en-US" sz="1400" spc="5">
                          <a:effectLst/>
                        </a:rPr>
                        <a:t>0</a:t>
                      </a:r>
                      <a:r>
                        <a:rPr lang="en-US" sz="1400">
                          <a:effectLst/>
                        </a:rPr>
                        <a:t>,</a:t>
                      </a:r>
                      <a:r>
                        <a:rPr lang="en-US" sz="1400" spc="-5">
                          <a:effectLst/>
                        </a:rPr>
                        <a:t>0</a:t>
                      </a:r>
                      <a:r>
                        <a:rPr lang="en-US" sz="1400" spc="5">
                          <a:effectLst/>
                        </a:rPr>
                        <a:t>1</a:t>
                      </a:r>
                      <a:r>
                        <a:rPr lang="en-US" sz="1400">
                          <a:effectLst/>
                        </a:rPr>
                        <a:t>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890474">
                <a:tc>
                  <a:txBody>
                    <a:bodyPr/>
                    <a:lstStyle/>
                    <a:p>
                      <a:pPr marL="64770" marR="0" algn="ctr">
                        <a:lnSpc>
                          <a:spcPts val="1300"/>
                        </a:lnSpc>
                        <a:spcBef>
                          <a:spcPts val="0"/>
                        </a:spcBef>
                        <a:spcAft>
                          <a:spcPts val="0"/>
                        </a:spcAft>
                      </a:pPr>
                      <a:r>
                        <a:rPr lang="en-US" sz="1400" spc="5">
                          <a:effectLst/>
                        </a:rPr>
                        <a:t>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Wu</a:t>
                      </a:r>
                      <a:r>
                        <a:rPr lang="en-US" sz="1400" spc="-5">
                          <a:effectLst/>
                        </a:rPr>
                        <a:t>r</a:t>
                      </a:r>
                      <a:r>
                        <a:rPr lang="en-US" sz="1400">
                          <a:effectLst/>
                        </a:rPr>
                        <a:t>t</a:t>
                      </a:r>
                      <a:r>
                        <a:rPr lang="en-US" sz="1400" spc="5">
                          <a:effectLst/>
                        </a:rPr>
                        <a:t> </a:t>
                      </a:r>
                      <a:r>
                        <a:rPr lang="en-US" sz="1400" spc="-5">
                          <a:effectLst/>
                        </a:rPr>
                        <a:t>HH</a:t>
                      </a:r>
                      <a:r>
                        <a:rPr lang="en-US" sz="1400">
                          <a:effectLst/>
                        </a:rPr>
                        <a:t>S</a:t>
                      </a:r>
                    </a:p>
                    <a:p>
                      <a:pPr marL="64770" marR="0">
                        <a:spcBef>
                          <a:spcPts val="0"/>
                        </a:spcBef>
                        <a:spcAft>
                          <a:spcPts val="0"/>
                        </a:spcAft>
                      </a:pPr>
                      <a:r>
                        <a:rPr lang="en-US" sz="1400" spc="5">
                          <a:effectLst/>
                        </a:rPr>
                        <a:t>2</a:t>
                      </a:r>
                      <a:r>
                        <a:rPr lang="en-US" sz="1400" spc="-10">
                          <a:effectLst/>
                        </a:rPr>
                        <a:t>0</a:t>
                      </a:r>
                      <a:r>
                        <a:rPr lang="en-US" sz="1400" spc="5">
                          <a:effectLst/>
                        </a:rPr>
                        <a:t>0</a:t>
                      </a: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U</a:t>
                      </a:r>
                      <a:r>
                        <a:rPr lang="en-US" sz="1400" spc="-5">
                          <a:effectLst/>
                        </a:rPr>
                        <a:t>g</a:t>
                      </a:r>
                      <a:r>
                        <a:rPr lang="en-US" sz="1400">
                          <a:effectLst/>
                        </a:rPr>
                        <a:t>lj</a:t>
                      </a:r>
                      <a:r>
                        <a:rPr lang="en-US" sz="1400" spc="5">
                          <a:effectLst/>
                        </a:rPr>
                        <a:t>o</a:t>
                      </a:r>
                      <a:r>
                        <a:rPr lang="en-US" sz="1400" spc="-5">
                          <a:effectLst/>
                        </a:rPr>
                        <a:t>v</a:t>
                      </a:r>
                      <a:r>
                        <a:rPr lang="en-US" sz="1400" spc="5">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N</a:t>
                      </a:r>
                      <a:r>
                        <a:rPr lang="en-US" sz="1400">
                          <a:effectLst/>
                        </a:rPr>
                        <a:t>e</a:t>
                      </a:r>
                      <a:r>
                        <a:rPr lang="en-US" sz="1400" spc="5">
                          <a:effectLst/>
                        </a:rPr>
                        <a:t>m</a:t>
                      </a:r>
                      <a:r>
                        <a:rPr lang="en-US" sz="1400">
                          <a:effectLst/>
                        </a:rPr>
                        <a:t>a,</a:t>
                      </a:r>
                    </a:p>
                    <a:p>
                      <a:pPr marL="63500" marR="0">
                        <a:spcBef>
                          <a:spcPts val="0"/>
                        </a:spcBef>
                        <a:spcAft>
                          <a:spcPts val="0"/>
                        </a:spcAft>
                      </a:pPr>
                      <a:r>
                        <a:rPr lang="en-US" sz="1400" spc="5">
                          <a:effectLst/>
                        </a:rPr>
                        <a:t>1</a:t>
                      </a:r>
                      <a:r>
                        <a:rPr lang="en-US" sz="1400" spc="-10">
                          <a:effectLst/>
                        </a:rPr>
                        <a:t>0</a:t>
                      </a:r>
                      <a:r>
                        <a:rPr lang="en-US" sz="1400" spc="5">
                          <a:effectLst/>
                        </a:rPr>
                        <a:t>9</a:t>
                      </a:r>
                      <a:r>
                        <a:rPr lang="en-US" sz="1400">
                          <a:effectLst/>
                        </a:rPr>
                        <a:t>-</a:t>
                      </a:r>
                      <a:r>
                        <a:rPr lang="en-US" sz="1400" spc="-10">
                          <a:effectLst/>
                        </a:rPr>
                        <a:t>6</a:t>
                      </a:r>
                      <a:r>
                        <a:rPr lang="en-US" sz="1400" spc="5">
                          <a:effectLst/>
                        </a:rPr>
                        <a:t>6</a:t>
                      </a: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H</a:t>
                      </a:r>
                      <a:r>
                        <a:rPr lang="en-US" sz="1400" spc="5">
                          <a:effectLst/>
                        </a:rPr>
                        <a:t>22</a:t>
                      </a:r>
                      <a:r>
                        <a:rPr lang="en-US" sz="1400" spc="-5">
                          <a:effectLst/>
                        </a:rPr>
                        <a:t>2</a:t>
                      </a:r>
                      <a:r>
                        <a:rPr lang="en-US" sz="1400">
                          <a:effectLst/>
                        </a:rPr>
                        <a:t>,</a:t>
                      </a:r>
                      <a:r>
                        <a:rPr lang="en-US" sz="1400" spc="5">
                          <a:effectLst/>
                        </a:rPr>
                        <a:t> </a:t>
                      </a:r>
                      <a:r>
                        <a:rPr lang="en-US" sz="1400" spc="-5">
                          <a:effectLst/>
                        </a:rPr>
                        <a:t>H</a:t>
                      </a:r>
                      <a:r>
                        <a:rPr lang="en-US" sz="1400" spc="-10">
                          <a:effectLst/>
                        </a:rPr>
                        <a:t>2</a:t>
                      </a:r>
                      <a:r>
                        <a:rPr lang="en-US" sz="1400" spc="5">
                          <a:effectLst/>
                        </a:rPr>
                        <a:t>2</a:t>
                      </a:r>
                      <a:r>
                        <a:rPr lang="en-US" sz="1400" spc="-10">
                          <a:effectLst/>
                        </a:rPr>
                        <a:t>9</a:t>
                      </a:r>
                      <a:r>
                        <a:rPr lang="en-US" sz="1400">
                          <a:effectLst/>
                        </a:rPr>
                        <a:t>,</a:t>
                      </a:r>
                      <a:r>
                        <a:rPr lang="en-US" sz="1400" spc="5">
                          <a:effectLst/>
                        </a:rPr>
                        <a:t> </a:t>
                      </a:r>
                      <a:r>
                        <a:rPr lang="en-US" sz="1400" spc="-5">
                          <a:effectLst/>
                        </a:rPr>
                        <a:t>H</a:t>
                      </a:r>
                      <a:r>
                        <a:rPr lang="en-US" sz="1400" spc="-10">
                          <a:effectLst/>
                        </a:rPr>
                        <a:t>3</a:t>
                      </a:r>
                      <a:r>
                        <a:rPr lang="en-US" sz="1400" spc="5">
                          <a:effectLst/>
                        </a:rPr>
                        <a:t>04</a:t>
                      </a:r>
                      <a:r>
                        <a:rPr lang="en-US" sz="1400">
                          <a:effectLst/>
                        </a:rPr>
                        <a:t>,</a:t>
                      </a:r>
                    </a:p>
                    <a:p>
                      <a:pPr marL="64770" marR="0">
                        <a:spcBef>
                          <a:spcPts val="0"/>
                        </a:spcBef>
                        <a:spcAft>
                          <a:spcPts val="0"/>
                        </a:spcAft>
                      </a:pPr>
                      <a:r>
                        <a:rPr lang="en-US" sz="1400" spc="-5">
                          <a:effectLst/>
                        </a:rPr>
                        <a:t>H</a:t>
                      </a:r>
                      <a:r>
                        <a:rPr lang="en-US" sz="1400" spc="5">
                          <a:effectLst/>
                        </a:rPr>
                        <a:t>31</a:t>
                      </a:r>
                      <a:r>
                        <a:rPr lang="en-US" sz="1400">
                          <a:effectLst/>
                        </a:rPr>
                        <a:t>5</a:t>
                      </a:r>
                    </a:p>
                    <a:p>
                      <a:pPr marL="64770" marR="455930">
                        <a:spcBef>
                          <a:spcPts val="10"/>
                        </a:spcBef>
                        <a:spcAft>
                          <a:spcPts val="0"/>
                        </a:spcAft>
                      </a:pPr>
                      <a:r>
                        <a:rPr lang="en-US" sz="1400" spc="-5">
                          <a:effectLst/>
                        </a:rPr>
                        <a:t>H</a:t>
                      </a:r>
                      <a:r>
                        <a:rPr lang="en-US" sz="1400" spc="5">
                          <a:effectLst/>
                        </a:rPr>
                        <a:t>33</a:t>
                      </a:r>
                      <a:r>
                        <a:rPr lang="en-US" sz="1400" spc="-10">
                          <a:effectLst/>
                        </a:rPr>
                        <a:t>6</a:t>
                      </a:r>
                      <a:r>
                        <a:rPr lang="en-US" sz="1400">
                          <a:effectLst/>
                        </a:rPr>
                        <a:t>,</a:t>
                      </a:r>
                      <a:r>
                        <a:rPr lang="en-US" sz="1400" spc="5">
                          <a:effectLst/>
                        </a:rPr>
                        <a:t> </a:t>
                      </a:r>
                      <a:r>
                        <a:rPr lang="en-US" sz="1400" spc="-5">
                          <a:effectLst/>
                        </a:rPr>
                        <a:t>H</a:t>
                      </a:r>
                      <a:r>
                        <a:rPr lang="en-US" sz="1400" spc="-10">
                          <a:effectLst/>
                        </a:rPr>
                        <a:t>3</a:t>
                      </a:r>
                      <a:r>
                        <a:rPr lang="en-US" sz="1400" spc="5">
                          <a:effectLst/>
                        </a:rPr>
                        <a:t>61</a:t>
                      </a:r>
                      <a:r>
                        <a:rPr lang="en-US" sz="1400">
                          <a:effectLst/>
                        </a:rPr>
                        <a:t>f</a:t>
                      </a:r>
                      <a:r>
                        <a:rPr lang="en-US" sz="1400" spc="-5">
                          <a:effectLst/>
                        </a:rPr>
                        <a:t>d</a:t>
                      </a:r>
                      <a:r>
                        <a:rPr lang="en-US" sz="1400">
                          <a:effectLst/>
                        </a:rPr>
                        <a:t>, </a:t>
                      </a:r>
                      <a:r>
                        <a:rPr lang="en-US" sz="1400" spc="-5">
                          <a:effectLst/>
                        </a:rPr>
                        <a:t>H</a:t>
                      </a:r>
                      <a:r>
                        <a:rPr lang="en-US" sz="1400" spc="5">
                          <a:effectLst/>
                        </a:rPr>
                        <a:t>37</a:t>
                      </a:r>
                      <a:r>
                        <a:rPr lang="en-US" sz="1400" spc="-10">
                          <a:effectLst/>
                        </a:rPr>
                        <a:t>3</a:t>
                      </a:r>
                      <a:r>
                        <a:rPr lang="en-US" sz="1400">
                          <a:effectLst/>
                        </a:rPr>
                        <a:t>, H</a:t>
                      </a:r>
                      <a:r>
                        <a:rPr lang="en-US" sz="1400" spc="-10">
                          <a:effectLst/>
                        </a:rPr>
                        <a:t>4</a:t>
                      </a:r>
                      <a:r>
                        <a:rPr lang="en-US" sz="1400" spc="5">
                          <a:effectLst/>
                        </a:rPr>
                        <a:t>1</a:t>
                      </a:r>
                      <a:r>
                        <a:rPr lang="en-US" sz="1400">
                          <a:effectLst/>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spc="5">
                          <a:effectLst/>
                        </a:rPr>
                        <a:t>P3</a:t>
                      </a:r>
                      <a:r>
                        <a:rPr lang="en-US" sz="1400">
                          <a:effectLst/>
                        </a:rPr>
                        <a:t>b</a:t>
                      </a:r>
                      <a:r>
                        <a:rPr lang="en-US" sz="1400" spc="-5">
                          <a:effectLst/>
                        </a:rPr>
                        <a:t> (</a:t>
                      </a:r>
                      <a:r>
                        <a:rPr lang="en-US" sz="1400" spc="-10">
                          <a:effectLst/>
                        </a:rPr>
                        <a:t>5</a:t>
                      </a:r>
                      <a:r>
                        <a:rPr lang="en-US" sz="1400" spc="10">
                          <a:effectLst/>
                        </a:rPr>
                        <a:t>0</a:t>
                      </a:r>
                      <a:r>
                        <a:rPr lang="en-US" sz="1400" spc="-10">
                          <a:effectLst/>
                        </a:rPr>
                        <a:t>0</a:t>
                      </a:r>
                      <a:r>
                        <a:rPr lang="en-US" sz="1400" spc="5">
                          <a:effectLst/>
                        </a:rPr>
                        <a:t>0</a:t>
                      </a:r>
                      <a:r>
                        <a:rPr lang="en-US" sz="1400" spc="-5">
                          <a:effectLst/>
                        </a:rPr>
                        <a:t>/</a:t>
                      </a:r>
                      <a:r>
                        <a:rPr lang="en-US" sz="1400" spc="5">
                          <a:effectLst/>
                        </a:rPr>
                        <a:t>5</a:t>
                      </a:r>
                      <a:r>
                        <a:rPr lang="en-US" sz="1400" spc="-10">
                          <a:effectLst/>
                        </a:rPr>
                        <a:t>0</a:t>
                      </a:r>
                      <a:r>
                        <a:rPr lang="en-US" sz="1400" spc="5">
                          <a:effectLst/>
                        </a:rPr>
                        <a:t>0</a:t>
                      </a:r>
                      <a:r>
                        <a:rPr lang="en-US" sz="1400" spc="-10">
                          <a:effectLst/>
                        </a:rPr>
                        <a:t>0</a:t>
                      </a:r>
                      <a:r>
                        <a:rPr lang="en-US" sz="1400" spc="5">
                          <a:effectLst/>
                        </a:rPr>
                        <a:t>0</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gn="ctr">
                        <a:lnSpc>
                          <a:spcPts val="1300"/>
                        </a:lnSpc>
                        <a:spcBef>
                          <a:spcPts val="0"/>
                        </a:spcBef>
                        <a:spcAft>
                          <a:spcPts val="0"/>
                        </a:spcAft>
                      </a:pPr>
                      <a:r>
                        <a:rPr lang="en-US" sz="1400" spc="5">
                          <a:effectLst/>
                        </a:rPr>
                        <a:t>0</a:t>
                      </a:r>
                      <a:r>
                        <a:rPr lang="en-US" sz="1400">
                          <a:effectLst/>
                        </a:rPr>
                        <a:t>,</a:t>
                      </a:r>
                      <a:r>
                        <a:rPr lang="en-US" sz="1400" spc="-5">
                          <a:effectLst/>
                        </a:rPr>
                        <a:t>0</a:t>
                      </a:r>
                      <a:r>
                        <a:rPr lang="en-US" sz="1400" spc="5">
                          <a:effectLst/>
                        </a:rPr>
                        <a:t>0</a:t>
                      </a:r>
                      <a:r>
                        <a:rPr lang="en-US" sz="1400" spc="-10">
                          <a:effectLst/>
                        </a:rPr>
                        <a:t>5</a:t>
                      </a:r>
                      <a:r>
                        <a:rPr lang="en-US" sz="1400">
                          <a:effectLst/>
                        </a:rPr>
                        <a:t>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717234">
                <a:tc>
                  <a:txBody>
                    <a:bodyPr/>
                    <a:lstStyle/>
                    <a:p>
                      <a:pPr marL="64770" marR="0" algn="ctr">
                        <a:lnSpc>
                          <a:spcPts val="1300"/>
                        </a:lnSpc>
                        <a:spcBef>
                          <a:spcPts val="0"/>
                        </a:spcBef>
                        <a:spcAft>
                          <a:spcPts val="0"/>
                        </a:spcAft>
                      </a:pPr>
                      <a:r>
                        <a:rPr lang="en-US" sz="1400" spc="5">
                          <a:effectLst/>
                        </a:rPr>
                        <a:t>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Eu</a:t>
                      </a:r>
                      <a:r>
                        <a:rPr lang="en-US" sz="1400" spc="-5">
                          <a:effectLst/>
                        </a:rPr>
                        <a:t>r</a:t>
                      </a:r>
                      <a:r>
                        <a:rPr lang="en-US" sz="1400" spc="5">
                          <a:effectLst/>
                        </a:rPr>
                        <a:t>o</a:t>
                      </a:r>
                      <a:r>
                        <a:rPr lang="en-US" sz="1400" spc="-5">
                          <a:effectLst/>
                        </a:rPr>
                        <a:t>d</a:t>
                      </a:r>
                      <a:r>
                        <a:rPr lang="en-US" sz="1400">
                          <a:effectLst/>
                        </a:rPr>
                        <a:t>i</a:t>
                      </a:r>
                      <a:r>
                        <a:rPr lang="en-US" sz="1400" spc="-5">
                          <a:effectLst/>
                        </a:rPr>
                        <a:t>z</a:t>
                      </a:r>
                      <a:r>
                        <a:rPr lang="en-US" sz="1400">
                          <a:effectLst/>
                        </a:rPr>
                        <a:t>el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6</a:t>
                      </a:r>
                      <a:r>
                        <a:rPr lang="en-US" sz="1400" spc="-10">
                          <a:effectLst/>
                        </a:rPr>
                        <a:t>8</a:t>
                      </a:r>
                      <a:r>
                        <a:rPr lang="en-US" sz="1400" spc="5">
                          <a:effectLst/>
                        </a:rPr>
                        <a:t>3</a:t>
                      </a:r>
                      <a:r>
                        <a:rPr lang="en-US" sz="1400" spc="-10">
                          <a:effectLst/>
                        </a:rPr>
                        <a:t>3</a:t>
                      </a:r>
                      <a:r>
                        <a:rPr lang="en-US" sz="1400" spc="5">
                          <a:effectLst/>
                        </a:rPr>
                        <a:t>4</a:t>
                      </a:r>
                      <a:r>
                        <a:rPr lang="en-US" sz="1400">
                          <a:effectLst/>
                        </a:rPr>
                        <a:t>-</a:t>
                      </a:r>
                      <a:r>
                        <a:rPr lang="en-US" sz="1400" spc="-10">
                          <a:effectLst/>
                        </a:rPr>
                        <a:t>3</a:t>
                      </a:r>
                      <a:r>
                        <a:rPr lang="en-US" sz="1400" spc="5">
                          <a:effectLst/>
                        </a:rPr>
                        <a:t>0</a:t>
                      </a: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Xn R</a:t>
                      </a:r>
                      <a:r>
                        <a:rPr lang="en-US" sz="1400" spc="-5">
                          <a:effectLst/>
                        </a:rPr>
                        <a:t>2</a:t>
                      </a:r>
                      <a:r>
                        <a:rPr lang="en-US" sz="1400" spc="5">
                          <a:effectLst/>
                        </a:rPr>
                        <a:t>0</a:t>
                      </a:r>
                      <a:r>
                        <a:rPr lang="en-US" sz="1400">
                          <a:effectLst/>
                        </a:rPr>
                        <a:t>-</a:t>
                      </a:r>
                      <a:r>
                        <a:rPr lang="en-US" sz="1400" spc="-10">
                          <a:effectLst/>
                        </a:rPr>
                        <a:t>R</a:t>
                      </a:r>
                      <a:r>
                        <a:rPr lang="en-US" sz="1400" spc="5">
                          <a:effectLst/>
                        </a:rPr>
                        <a:t>65</a:t>
                      </a:r>
                      <a:r>
                        <a:rPr lang="en-US" sz="1400">
                          <a:effectLst/>
                        </a:rPr>
                        <a:t>,</a:t>
                      </a:r>
                    </a:p>
                    <a:p>
                      <a:pPr marL="64770" marR="103505">
                        <a:spcBef>
                          <a:spcPts val="0"/>
                        </a:spcBef>
                        <a:spcAft>
                          <a:spcPts val="0"/>
                        </a:spcAft>
                      </a:pPr>
                      <a:r>
                        <a:rPr lang="en-US" sz="1400">
                          <a:effectLst/>
                        </a:rPr>
                        <a:t>Xi</a:t>
                      </a:r>
                      <a:r>
                        <a:rPr lang="en-US" sz="1400" spc="5">
                          <a:effectLst/>
                        </a:rPr>
                        <a:t> </a:t>
                      </a:r>
                      <a:r>
                        <a:rPr lang="en-US" sz="1400">
                          <a:effectLst/>
                        </a:rPr>
                        <a:t>R</a:t>
                      </a:r>
                      <a:r>
                        <a:rPr lang="en-US" sz="1400" spc="-10">
                          <a:effectLst/>
                        </a:rPr>
                        <a:t>3</a:t>
                      </a:r>
                      <a:r>
                        <a:rPr lang="en-US" sz="1400" spc="5">
                          <a:effectLst/>
                        </a:rPr>
                        <a:t>8</a:t>
                      </a:r>
                      <a:r>
                        <a:rPr lang="en-US" sz="1400">
                          <a:effectLst/>
                        </a:rPr>
                        <a:t>, Kar.kat.</a:t>
                      </a:r>
                      <a:r>
                        <a:rPr lang="en-US" sz="1400" spc="-10">
                          <a:effectLst/>
                        </a:rPr>
                        <a:t>3</a:t>
                      </a:r>
                      <a:r>
                        <a:rPr lang="en-US" sz="1400">
                          <a:effectLst/>
                        </a:rPr>
                        <a:t>, </a:t>
                      </a:r>
                      <a:r>
                        <a:rPr lang="en-US" sz="1400" spc="-10">
                          <a:effectLst/>
                        </a:rPr>
                        <a:t>R</a:t>
                      </a:r>
                      <a:r>
                        <a:rPr lang="en-US" sz="1400" spc="5">
                          <a:effectLst/>
                        </a:rPr>
                        <a:t>40</a:t>
                      </a:r>
                      <a:r>
                        <a:rPr lang="en-US" sz="1400">
                          <a:effectLst/>
                        </a:rPr>
                        <a:t>, </a:t>
                      </a:r>
                      <a:r>
                        <a:rPr lang="en-US" sz="1400" spc="-5">
                          <a:effectLst/>
                        </a:rPr>
                        <a:t>N</a:t>
                      </a:r>
                      <a:r>
                        <a:rPr lang="en-US" sz="1400">
                          <a:effectLst/>
                        </a:rPr>
                        <a:t>, R</a:t>
                      </a:r>
                      <a:r>
                        <a:rPr lang="en-US" sz="1400" spc="-5">
                          <a:effectLst/>
                        </a:rPr>
                        <a:t>5</a:t>
                      </a:r>
                      <a:r>
                        <a:rPr lang="en-US" sz="1400" spc="5">
                          <a:effectLst/>
                        </a:rPr>
                        <a:t>1</a:t>
                      </a:r>
                      <a:r>
                        <a:rPr lang="en-US" sz="1400" spc="-5">
                          <a:effectLst/>
                        </a:rPr>
                        <a:t>/</a:t>
                      </a:r>
                      <a:r>
                        <a:rPr lang="en-US" sz="1400" spc="5">
                          <a:effectLst/>
                        </a:rPr>
                        <a:t>5</a:t>
                      </a:r>
                      <a:r>
                        <a:rPr lang="en-US" sz="1400">
                          <a:effectLst/>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H</a:t>
                      </a:r>
                      <a:r>
                        <a:rPr lang="en-US" sz="1400" spc="5">
                          <a:effectLst/>
                        </a:rPr>
                        <a:t>22</a:t>
                      </a:r>
                      <a:r>
                        <a:rPr lang="en-US" sz="1400" spc="-10">
                          <a:effectLst/>
                        </a:rPr>
                        <a:t>6</a:t>
                      </a:r>
                      <a:r>
                        <a:rPr lang="en-US" sz="1400">
                          <a:effectLst/>
                        </a:rPr>
                        <a:t>, H</a:t>
                      </a:r>
                      <a:r>
                        <a:rPr lang="en-US" sz="1400" spc="-10">
                          <a:effectLst/>
                        </a:rPr>
                        <a:t>3</a:t>
                      </a:r>
                      <a:r>
                        <a:rPr lang="en-US" sz="1400" spc="5">
                          <a:effectLst/>
                        </a:rPr>
                        <a:t>0</a:t>
                      </a:r>
                      <a:r>
                        <a:rPr lang="en-US" sz="1400" spc="-10">
                          <a:effectLst/>
                        </a:rPr>
                        <a:t>4</a:t>
                      </a:r>
                      <a:r>
                        <a:rPr lang="en-US" sz="1400">
                          <a:effectLst/>
                        </a:rPr>
                        <a:t>, H</a:t>
                      </a:r>
                      <a:r>
                        <a:rPr lang="en-US" sz="1400" spc="-10">
                          <a:effectLst/>
                        </a:rPr>
                        <a:t>3</a:t>
                      </a:r>
                      <a:r>
                        <a:rPr lang="en-US" sz="1400" spc="5">
                          <a:effectLst/>
                        </a:rPr>
                        <a:t>1</a:t>
                      </a:r>
                      <a:r>
                        <a:rPr lang="en-US" sz="1400">
                          <a:effectLst/>
                        </a:rPr>
                        <a:t>5</a:t>
                      </a:r>
                    </a:p>
                    <a:p>
                      <a:pPr marL="64770" marR="572770">
                        <a:spcBef>
                          <a:spcPts val="0"/>
                        </a:spcBef>
                        <a:spcAft>
                          <a:spcPts val="0"/>
                        </a:spcAft>
                      </a:pPr>
                      <a:r>
                        <a:rPr lang="en-US" sz="1400" spc="-5">
                          <a:effectLst/>
                        </a:rPr>
                        <a:t>H</a:t>
                      </a:r>
                      <a:r>
                        <a:rPr lang="en-US" sz="1400" spc="5">
                          <a:effectLst/>
                        </a:rPr>
                        <a:t>33</a:t>
                      </a:r>
                      <a:r>
                        <a:rPr lang="en-US" sz="1400" spc="-10">
                          <a:effectLst/>
                        </a:rPr>
                        <a:t>2</a:t>
                      </a:r>
                      <a:r>
                        <a:rPr lang="en-US" sz="1400">
                          <a:effectLst/>
                        </a:rPr>
                        <a:t>, H</a:t>
                      </a:r>
                      <a:r>
                        <a:rPr lang="en-US" sz="1400" spc="-10">
                          <a:effectLst/>
                        </a:rPr>
                        <a:t>3</a:t>
                      </a:r>
                      <a:r>
                        <a:rPr lang="en-US" sz="1400" spc="5">
                          <a:effectLst/>
                        </a:rPr>
                        <a:t>5</a:t>
                      </a:r>
                      <a:r>
                        <a:rPr lang="en-US" sz="1400" spc="-5">
                          <a:effectLst/>
                        </a:rPr>
                        <a:t>1</a:t>
                      </a:r>
                      <a:r>
                        <a:rPr lang="en-US" sz="1400">
                          <a:effectLst/>
                        </a:rPr>
                        <a:t>, </a:t>
                      </a:r>
                      <a:r>
                        <a:rPr lang="en-US" sz="1400" spc="-5">
                          <a:effectLst/>
                        </a:rPr>
                        <a:t>H</a:t>
                      </a:r>
                      <a:r>
                        <a:rPr lang="en-US" sz="1400" spc="5">
                          <a:effectLst/>
                        </a:rPr>
                        <a:t>37</a:t>
                      </a:r>
                      <a:r>
                        <a:rPr lang="en-US" sz="1400" spc="-10">
                          <a:effectLst/>
                        </a:rPr>
                        <a:t>3</a:t>
                      </a:r>
                      <a:r>
                        <a:rPr lang="en-US" sz="1400">
                          <a:effectLst/>
                        </a:rPr>
                        <a:t>, H</a:t>
                      </a:r>
                      <a:r>
                        <a:rPr lang="en-US" sz="1400" spc="-10">
                          <a:effectLst/>
                        </a:rPr>
                        <a:t>4</a:t>
                      </a:r>
                      <a:r>
                        <a:rPr lang="en-US" sz="1400" spc="5">
                          <a:effectLst/>
                        </a:rPr>
                        <a:t>1</a:t>
                      </a:r>
                      <a:r>
                        <a:rPr lang="en-US" sz="1400">
                          <a:effectLst/>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effectLst/>
                        </a:rPr>
                        <a:t>Ime</a:t>
                      </a:r>
                      <a:r>
                        <a:rPr lang="en-US" sz="1400" spc="-15">
                          <a:effectLst/>
                        </a:rPr>
                        <a:t>n</a:t>
                      </a:r>
                      <a:r>
                        <a:rPr lang="en-US" sz="1400" spc="5">
                          <a:effectLst/>
                        </a:rPr>
                        <a:t>ov</a:t>
                      </a:r>
                      <a:r>
                        <a:rPr lang="en-US" sz="1400">
                          <a:effectLst/>
                        </a:rPr>
                        <a:t>a</a:t>
                      </a:r>
                      <a:r>
                        <a:rPr lang="en-US" sz="1400" spc="-5">
                          <a:effectLst/>
                        </a:rPr>
                        <a:t>n</a:t>
                      </a:r>
                      <a:r>
                        <a:rPr lang="en-US" sz="1400">
                          <a:effectLst/>
                        </a:rPr>
                        <a:t>a br</a:t>
                      </a:r>
                      <a:r>
                        <a:rPr lang="en-US" sz="1400" spc="-20">
                          <a:effectLst/>
                        </a:rPr>
                        <a:t>.</a:t>
                      </a:r>
                      <a:r>
                        <a:rPr lang="en-US" sz="1400" spc="5">
                          <a:effectLst/>
                        </a:rPr>
                        <a:t>34</a:t>
                      </a:r>
                      <a:r>
                        <a:rPr lang="en-US" sz="1400">
                          <a:effectLst/>
                        </a:rPr>
                        <a:t>,</a:t>
                      </a:r>
                    </a:p>
                    <a:p>
                      <a:pPr marL="64770" marR="0" algn="ctr">
                        <a:spcBef>
                          <a:spcPts val="0"/>
                        </a:spcBef>
                        <a:spcAft>
                          <a:spcPts val="0"/>
                        </a:spcAft>
                      </a:pPr>
                      <a:r>
                        <a:rPr lang="en-US" sz="1400" spc="5">
                          <a:effectLst/>
                        </a:rPr>
                        <a:t>2</a:t>
                      </a:r>
                      <a:r>
                        <a:rPr lang="en-US" sz="1400" spc="-10">
                          <a:effectLst/>
                        </a:rPr>
                        <a:t>5</a:t>
                      </a:r>
                      <a:r>
                        <a:rPr lang="en-US" sz="1400" spc="5">
                          <a:effectLst/>
                        </a:rPr>
                        <a:t>0</a:t>
                      </a:r>
                      <a:r>
                        <a:rPr lang="en-US" sz="1400" spc="-10">
                          <a:effectLst/>
                        </a:rPr>
                        <a:t>0</a:t>
                      </a:r>
                      <a:r>
                        <a:rPr lang="en-US" sz="1400" spc="5">
                          <a:effectLst/>
                        </a:rPr>
                        <a:t>/</a:t>
                      </a:r>
                      <a:r>
                        <a:rPr lang="en-US" sz="1400" spc="-10">
                          <a:effectLst/>
                        </a:rPr>
                        <a:t>2</a:t>
                      </a:r>
                      <a:r>
                        <a:rPr lang="en-US" sz="1400" spc="5">
                          <a:effectLst/>
                        </a:rPr>
                        <a:t>5</a:t>
                      </a:r>
                      <a:r>
                        <a:rPr lang="en-US" sz="1400" spc="-10">
                          <a:effectLst/>
                        </a:rPr>
                        <a:t>0</a:t>
                      </a:r>
                      <a:r>
                        <a:rPr lang="en-US" sz="1400" spc="5">
                          <a:effectLst/>
                        </a:rPr>
                        <a:t>0</a:t>
                      </a: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gn="ctr">
                        <a:lnSpc>
                          <a:spcPts val="1300"/>
                        </a:lnSpc>
                        <a:spcBef>
                          <a:spcPts val="0"/>
                        </a:spcBef>
                        <a:spcAft>
                          <a:spcPts val="0"/>
                        </a:spcAft>
                      </a:pPr>
                      <a:r>
                        <a:rPr lang="en-US" sz="1400" spc="5">
                          <a:effectLst/>
                        </a:rPr>
                        <a:t>60,7</a:t>
                      </a:r>
                      <a:r>
                        <a:rPr lang="en-US" sz="1400">
                          <a:effectLst/>
                        </a:rPr>
                        <a:t>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501461">
                <a:tc>
                  <a:txBody>
                    <a:bodyPr/>
                    <a:lstStyle/>
                    <a:p>
                      <a:pPr marL="64770" marR="0">
                        <a:lnSpc>
                          <a:spcPts val="1300"/>
                        </a:lnSpc>
                        <a:spcBef>
                          <a:spcPts val="0"/>
                        </a:spcBef>
                        <a:spcAft>
                          <a:spcPts val="0"/>
                        </a:spcAft>
                      </a:pPr>
                      <a:r>
                        <a:rPr lang="en-US" sz="1400" spc="5">
                          <a:effectLst/>
                        </a:rPr>
                        <a:t> </a:t>
                      </a:r>
                      <a:endParaRPr lang="en-US" sz="1400">
                        <a:effectLst/>
                      </a:endParaRPr>
                    </a:p>
                    <a:p>
                      <a:pPr marL="64770" marR="0">
                        <a:lnSpc>
                          <a:spcPts val="1300"/>
                        </a:lnSpc>
                        <a:spcBef>
                          <a:spcPts val="0"/>
                        </a:spcBef>
                        <a:spcAft>
                          <a:spcPts val="0"/>
                        </a:spcAft>
                      </a:pPr>
                      <a:r>
                        <a:rPr lang="en-US" sz="1400" spc="5">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p>
                    <a:p>
                      <a:pPr marL="0" marR="0">
                        <a:spcBef>
                          <a:spcPts val="0"/>
                        </a:spcBef>
                        <a:spcAft>
                          <a:spcPts val="0"/>
                        </a:spcAft>
                        <a:tabLst>
                          <a:tab pos="819150" algn="l"/>
                        </a:tabLst>
                      </a:pPr>
                      <a:r>
                        <a:rPr lang="en-US" sz="1400">
                          <a:effectLst/>
                        </a:rPr>
                        <a:t>  Kiseonik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p>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a:effectLst/>
                        </a:rPr>
                        <a:t>7782-44-7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p>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Oks.gas1,H270</a:t>
                      </a:r>
                    </a:p>
                    <a:p>
                      <a:pPr marL="64770" marR="0">
                        <a:lnSpc>
                          <a:spcPts val="1300"/>
                        </a:lnSpc>
                        <a:spcBef>
                          <a:spcPts val="0"/>
                        </a:spcBef>
                        <a:spcAft>
                          <a:spcPts val="0"/>
                        </a:spcAft>
                      </a:pPr>
                      <a:r>
                        <a:rPr lang="en-US" sz="1400">
                          <a:effectLst/>
                        </a:rPr>
                        <a:t>Gas pod prit.,H281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effectLst/>
                        </a:rPr>
                        <a:t>Ime</a:t>
                      </a:r>
                      <a:r>
                        <a:rPr lang="en-US" sz="1400" spc="-15">
                          <a:effectLst/>
                        </a:rPr>
                        <a:t>n</a:t>
                      </a:r>
                      <a:r>
                        <a:rPr lang="en-US" sz="1400" spc="5">
                          <a:effectLst/>
                        </a:rPr>
                        <a:t>ov</a:t>
                      </a:r>
                      <a:r>
                        <a:rPr lang="en-US" sz="1400">
                          <a:effectLst/>
                        </a:rPr>
                        <a:t>a</a:t>
                      </a:r>
                      <a:r>
                        <a:rPr lang="en-US" sz="1400" spc="-5">
                          <a:effectLst/>
                        </a:rPr>
                        <a:t>n</a:t>
                      </a:r>
                      <a:r>
                        <a:rPr lang="en-US" sz="1400">
                          <a:effectLst/>
                        </a:rPr>
                        <a:t>a br</a:t>
                      </a:r>
                      <a:r>
                        <a:rPr lang="en-US" sz="1400" spc="-20">
                          <a:effectLst/>
                        </a:rPr>
                        <a:t>.</a:t>
                      </a:r>
                      <a:r>
                        <a:rPr lang="en-US" sz="1400" spc="5">
                          <a:effectLst/>
                        </a:rPr>
                        <a:t>25</a:t>
                      </a:r>
                      <a:r>
                        <a:rPr lang="en-US" sz="1400">
                          <a:effectLst/>
                        </a:rPr>
                        <a:t>,</a:t>
                      </a:r>
                    </a:p>
                    <a:p>
                      <a:pPr marL="64770" marR="0" algn="ctr">
                        <a:lnSpc>
                          <a:spcPts val="1300"/>
                        </a:lnSpc>
                        <a:spcBef>
                          <a:spcPts val="0"/>
                        </a:spcBef>
                        <a:spcAft>
                          <a:spcPts val="0"/>
                        </a:spcAft>
                      </a:pPr>
                      <a:r>
                        <a:rPr lang="en-US" sz="1400" spc="5">
                          <a:effectLst/>
                        </a:rPr>
                        <a:t>20</a:t>
                      </a:r>
                      <a:r>
                        <a:rPr lang="en-US" sz="1400" spc="-10">
                          <a:effectLst/>
                        </a:rPr>
                        <a:t>0</a:t>
                      </a:r>
                      <a:r>
                        <a:rPr lang="en-US" sz="1400" spc="5">
                          <a:effectLst/>
                        </a:rPr>
                        <a:t>/</a:t>
                      </a:r>
                      <a:r>
                        <a:rPr lang="en-US" sz="1400" spc="-10">
                          <a:effectLst/>
                        </a:rPr>
                        <a:t>20</a:t>
                      </a:r>
                      <a:r>
                        <a:rPr lang="en-US" sz="1400" spc="5">
                          <a:effectLst/>
                        </a:rPr>
                        <a:t>0</a:t>
                      </a: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0" marR="0" algn="ctr">
                        <a:lnSpc>
                          <a:spcPts val="1300"/>
                        </a:lnSpc>
                        <a:spcBef>
                          <a:spcPts val="0"/>
                        </a:spcBef>
                        <a:spcAft>
                          <a:spcPts val="0"/>
                        </a:spcAft>
                      </a:pPr>
                      <a:r>
                        <a:rPr lang="en-US" sz="1400" spc="5">
                          <a:effectLst/>
                        </a:rPr>
                        <a:t>0,095t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676936">
                <a:tc>
                  <a:txBody>
                    <a:bodyPr/>
                    <a:lstStyle/>
                    <a:p>
                      <a:pPr marL="64770" marR="0">
                        <a:lnSpc>
                          <a:spcPts val="1300"/>
                        </a:lnSpc>
                        <a:spcBef>
                          <a:spcPts val="0"/>
                        </a:spcBef>
                        <a:spcAft>
                          <a:spcPts val="0"/>
                        </a:spcAft>
                      </a:pPr>
                      <a:r>
                        <a:rPr lang="en-US" sz="1400" spc="5">
                          <a:effectLst/>
                        </a:rPr>
                        <a:t> </a:t>
                      </a:r>
                      <a:endParaRPr lang="en-US" sz="1400">
                        <a:effectLst/>
                      </a:endParaRPr>
                    </a:p>
                    <a:p>
                      <a:pPr marL="64770" marR="0">
                        <a:lnSpc>
                          <a:spcPts val="1300"/>
                        </a:lnSpc>
                        <a:spcBef>
                          <a:spcPts val="0"/>
                        </a:spcBef>
                        <a:spcAft>
                          <a:spcPts val="0"/>
                        </a:spcAft>
                      </a:pPr>
                      <a:r>
                        <a:rPr lang="en-US" sz="1400" spc="5">
                          <a:effectLst/>
                        </a:rPr>
                        <a:t>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p>
                    <a:p>
                      <a:pPr marL="64770" marR="0">
                        <a:lnSpc>
                          <a:spcPts val="1300"/>
                        </a:lnSpc>
                        <a:spcBef>
                          <a:spcPts val="0"/>
                        </a:spcBef>
                        <a:spcAft>
                          <a:spcPts val="0"/>
                        </a:spcAft>
                      </a:pPr>
                      <a:r>
                        <a:rPr lang="en-US" sz="1400">
                          <a:effectLst/>
                        </a:rPr>
                        <a:t>Acetilen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a:effectLst/>
                        </a:rPr>
                        <a:t>  74-86-2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p>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Zap.gas 1,H220</a:t>
                      </a:r>
                    </a:p>
                    <a:p>
                      <a:pPr marL="64770" marR="0">
                        <a:lnSpc>
                          <a:spcPts val="1300"/>
                        </a:lnSpc>
                        <a:spcBef>
                          <a:spcPts val="0"/>
                        </a:spcBef>
                        <a:spcAft>
                          <a:spcPts val="0"/>
                        </a:spcAft>
                      </a:pPr>
                      <a:r>
                        <a:rPr lang="en-US" sz="1400">
                          <a:effectLst/>
                        </a:rPr>
                        <a:t>Gas pod pritiskom, H280, EUH006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effectLst/>
                        </a:rPr>
                        <a:t> </a:t>
                      </a:r>
                    </a:p>
                    <a:p>
                      <a:pPr marL="64770" marR="0" algn="ctr">
                        <a:lnSpc>
                          <a:spcPts val="1300"/>
                        </a:lnSpc>
                        <a:spcBef>
                          <a:spcPts val="0"/>
                        </a:spcBef>
                        <a:spcAft>
                          <a:spcPts val="0"/>
                        </a:spcAft>
                      </a:pPr>
                      <a:r>
                        <a:rPr lang="en-US" sz="1400">
                          <a:effectLst/>
                        </a:rPr>
                        <a:t>Imenovana</a:t>
                      </a:r>
                    </a:p>
                    <a:p>
                      <a:pPr marL="64770" marR="0" algn="ctr">
                        <a:lnSpc>
                          <a:spcPts val="1300"/>
                        </a:lnSpc>
                        <a:spcBef>
                          <a:spcPts val="0"/>
                        </a:spcBef>
                        <a:spcAft>
                          <a:spcPts val="0"/>
                        </a:spcAft>
                      </a:pPr>
                      <a:r>
                        <a:rPr lang="en-US" sz="1400">
                          <a:effectLst/>
                        </a:rPr>
                        <a:t>br.19(5/50)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gn="ctr">
                        <a:lnSpc>
                          <a:spcPts val="1300"/>
                        </a:lnSpc>
                        <a:spcBef>
                          <a:spcPts val="0"/>
                        </a:spcBef>
                        <a:spcAft>
                          <a:spcPts val="0"/>
                        </a:spcAft>
                      </a:pPr>
                      <a:r>
                        <a:rPr lang="en-US" sz="1400" spc="5">
                          <a:effectLst/>
                        </a:rPr>
                        <a:t>0,036t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1643513">
                <a:tc>
                  <a:txBody>
                    <a:bodyPr/>
                    <a:lstStyle/>
                    <a:p>
                      <a:pPr marL="64770" marR="0">
                        <a:lnSpc>
                          <a:spcPts val="1300"/>
                        </a:lnSpc>
                        <a:spcBef>
                          <a:spcPts val="0"/>
                        </a:spcBef>
                        <a:spcAft>
                          <a:spcPts val="0"/>
                        </a:spcAft>
                      </a:pPr>
                      <a:r>
                        <a:rPr lang="en-US" sz="1400" spc="5">
                          <a:effectLst/>
                        </a:rPr>
                        <a:t> </a:t>
                      </a:r>
                      <a:endParaRPr lang="en-US" sz="1400">
                        <a:effectLst/>
                      </a:endParaRPr>
                    </a:p>
                    <a:p>
                      <a:pPr marL="64770" marR="0">
                        <a:lnSpc>
                          <a:spcPts val="1300"/>
                        </a:lnSpc>
                        <a:spcBef>
                          <a:spcPts val="0"/>
                        </a:spcBef>
                        <a:spcAft>
                          <a:spcPts val="0"/>
                        </a:spcAft>
                      </a:pPr>
                      <a:r>
                        <a:rPr lang="en-US" sz="1400" spc="5">
                          <a:effectLst/>
                        </a:rPr>
                        <a:t>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p>
                    <a:p>
                      <a:pPr marL="0" marR="0">
                        <a:spcBef>
                          <a:spcPts val="0"/>
                        </a:spcBef>
                        <a:spcAft>
                          <a:spcPts val="0"/>
                        </a:spcAft>
                      </a:pPr>
                      <a:r>
                        <a:rPr lang="en-US" sz="1400">
                          <a:effectLst/>
                        </a:rPr>
                        <a:t> Propan   Butan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endParaRPr lang="sr-Latn-ME" sz="1400" spc="5">
                        <a:effectLst/>
                      </a:endParaRPr>
                    </a:p>
                    <a:p>
                      <a:pPr marL="63500" marR="0">
                        <a:lnSpc>
                          <a:spcPts val="1300"/>
                        </a:lnSpc>
                        <a:spcBef>
                          <a:spcPts val="0"/>
                        </a:spcBef>
                        <a:spcAft>
                          <a:spcPts val="0"/>
                        </a:spcAft>
                      </a:pPr>
                      <a:r>
                        <a:rPr lang="en-US" sz="1400" spc="5">
                          <a:effectLst/>
                        </a:rPr>
                        <a:t>74-98-6/</a:t>
                      </a:r>
                      <a:endParaRPr lang="en-US" sz="1400">
                        <a:effectLst/>
                      </a:endParaRPr>
                    </a:p>
                    <a:p>
                      <a:pPr marL="63500" marR="0">
                        <a:lnSpc>
                          <a:spcPts val="1300"/>
                        </a:lnSpc>
                        <a:spcBef>
                          <a:spcPts val="0"/>
                        </a:spcBef>
                        <a:spcAft>
                          <a:spcPts val="0"/>
                        </a:spcAft>
                      </a:pPr>
                      <a:r>
                        <a:rPr lang="en-US" sz="1400" spc="5">
                          <a:effectLst/>
                        </a:rPr>
                        <a:t>200-827-9/</a:t>
                      </a:r>
                      <a:endParaRPr lang="en-US" sz="1400">
                        <a:effectLst/>
                      </a:endParaRPr>
                    </a:p>
                    <a:p>
                      <a:pPr marL="63500" marR="0">
                        <a:lnSpc>
                          <a:spcPts val="1300"/>
                        </a:lnSpc>
                        <a:spcBef>
                          <a:spcPts val="0"/>
                        </a:spcBef>
                        <a:spcAft>
                          <a:spcPts val="0"/>
                        </a:spcAft>
                      </a:pPr>
                      <a:r>
                        <a:rPr lang="en-US" sz="1400" spc="5">
                          <a:effectLst/>
                        </a:rPr>
                        <a:t>601-003-00-5 </a:t>
                      </a:r>
                      <a:endParaRPr lang="en-US" sz="1400">
                        <a:effectLst/>
                      </a:endParaRPr>
                    </a:p>
                    <a:p>
                      <a:pPr marL="63500" marR="0">
                        <a:lnSpc>
                          <a:spcPts val="1300"/>
                        </a:lnSpc>
                        <a:spcBef>
                          <a:spcPts val="0"/>
                        </a:spcBef>
                        <a:spcAft>
                          <a:spcPts val="0"/>
                        </a:spcAft>
                      </a:pPr>
                      <a:r>
                        <a:rPr lang="en-US" sz="1400" spc="5">
                          <a:effectLst/>
                        </a:rPr>
                        <a:t>106-97-8;  </a:t>
                      </a:r>
                      <a:endParaRPr lang="en-US" sz="1400">
                        <a:effectLst/>
                      </a:endParaRPr>
                    </a:p>
                    <a:p>
                      <a:pPr marL="63500" marR="0">
                        <a:lnSpc>
                          <a:spcPts val="1300"/>
                        </a:lnSpc>
                        <a:spcBef>
                          <a:spcPts val="0"/>
                        </a:spcBef>
                        <a:spcAft>
                          <a:spcPts val="0"/>
                        </a:spcAft>
                      </a:pPr>
                      <a:r>
                        <a:rPr lang="en-US" sz="1400" spc="5">
                          <a:effectLst/>
                        </a:rPr>
                        <a:t>75-28-5/</a:t>
                      </a:r>
                      <a:endParaRPr lang="en-US" sz="1400">
                        <a:effectLst/>
                      </a:endParaRPr>
                    </a:p>
                    <a:p>
                      <a:pPr marL="63500" marR="0">
                        <a:lnSpc>
                          <a:spcPts val="1300"/>
                        </a:lnSpc>
                        <a:spcBef>
                          <a:spcPts val="0"/>
                        </a:spcBef>
                        <a:spcAft>
                          <a:spcPts val="0"/>
                        </a:spcAft>
                      </a:pPr>
                      <a:r>
                        <a:rPr lang="en-US" sz="1400" spc="5">
                          <a:effectLst/>
                        </a:rPr>
                        <a:t>203-448-7;</a:t>
                      </a:r>
                      <a:endParaRPr lang="en-US" sz="1400">
                        <a:effectLst/>
                      </a:endParaRPr>
                    </a:p>
                    <a:p>
                      <a:pPr marL="63500" marR="0">
                        <a:lnSpc>
                          <a:spcPts val="1300"/>
                        </a:lnSpc>
                        <a:spcBef>
                          <a:spcPts val="0"/>
                        </a:spcBef>
                        <a:spcAft>
                          <a:spcPts val="0"/>
                        </a:spcAft>
                      </a:pPr>
                      <a:r>
                        <a:rPr lang="en-US" sz="1400" spc="5">
                          <a:effectLst/>
                        </a:rPr>
                        <a:t>200-857-2/</a:t>
                      </a:r>
                      <a:endParaRPr lang="en-US" sz="1400">
                        <a:effectLst/>
                      </a:endParaRPr>
                    </a:p>
                    <a:p>
                      <a:pPr marL="63500" marR="0">
                        <a:lnSpc>
                          <a:spcPts val="1300"/>
                        </a:lnSpc>
                        <a:spcBef>
                          <a:spcPts val="0"/>
                        </a:spcBef>
                        <a:spcAft>
                          <a:spcPts val="0"/>
                        </a:spcAft>
                      </a:pPr>
                      <a:r>
                        <a:rPr lang="en-US" sz="1400" spc="5">
                          <a:effectLst/>
                        </a:rPr>
                        <a:t>601-004-00-0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spc="-5">
                          <a:effectLst/>
                        </a:rPr>
                        <a:t> </a:t>
                      </a:r>
                      <a:endParaRPr lang="en-US" sz="1400">
                        <a:effectLst/>
                      </a:endParaRPr>
                    </a:p>
                    <a:p>
                      <a:pPr marL="0" marR="0">
                        <a:spcBef>
                          <a:spcPts val="0"/>
                        </a:spcBef>
                        <a:spcAft>
                          <a:spcPts val="0"/>
                        </a:spcAft>
                      </a:pPr>
                      <a:r>
                        <a:rPr lang="en-US" sz="1400">
                          <a:effectLst/>
                        </a:rPr>
                        <a:t>  Zap. gas 1, H220</a:t>
                      </a:r>
                    </a:p>
                    <a:p>
                      <a:pPr marL="0" marR="0">
                        <a:spcBef>
                          <a:spcPts val="0"/>
                        </a:spcBef>
                        <a:spcAft>
                          <a:spcPts val="0"/>
                        </a:spcAft>
                      </a:pPr>
                      <a:r>
                        <a:rPr lang="en-US" sz="1400">
                          <a:effectLst/>
                        </a:rPr>
                        <a:t> </a:t>
                      </a:r>
                    </a:p>
                    <a:p>
                      <a:pPr marL="0" marR="0">
                        <a:spcBef>
                          <a:spcPts val="0"/>
                        </a:spcBef>
                        <a:spcAft>
                          <a:spcPts val="0"/>
                        </a:spcAft>
                      </a:pPr>
                      <a:r>
                        <a:rPr lang="en-US" sz="1400">
                          <a:effectLst/>
                        </a:rPr>
                        <a:t> Gas pod pritiskom H280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effectLst/>
                        </a:rPr>
                        <a:t> </a:t>
                      </a:r>
                    </a:p>
                    <a:p>
                      <a:pPr marL="64770" marR="0" algn="ctr">
                        <a:lnSpc>
                          <a:spcPts val="1300"/>
                        </a:lnSpc>
                        <a:spcBef>
                          <a:spcPts val="0"/>
                        </a:spcBef>
                        <a:spcAft>
                          <a:spcPts val="0"/>
                        </a:spcAft>
                      </a:pPr>
                      <a:r>
                        <a:rPr lang="en-US" sz="1400">
                          <a:effectLst/>
                        </a:rPr>
                        <a:t>Imenovana br.18</a:t>
                      </a:r>
                    </a:p>
                    <a:p>
                      <a:pPr marL="64770" marR="0" algn="ctr">
                        <a:lnSpc>
                          <a:spcPts val="1300"/>
                        </a:lnSpc>
                        <a:spcBef>
                          <a:spcPts val="0"/>
                        </a:spcBef>
                        <a:spcAft>
                          <a:spcPts val="0"/>
                        </a:spcAft>
                      </a:pPr>
                      <a:r>
                        <a:rPr lang="en-US" sz="1400">
                          <a:effectLst/>
                        </a:rPr>
                        <a:t>50/200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ts val="1300"/>
                        </a:lnSpc>
                        <a:spcBef>
                          <a:spcPts val="0"/>
                        </a:spcBef>
                        <a:spcAft>
                          <a:spcPts val="0"/>
                        </a:spcAft>
                      </a:pPr>
                      <a:r>
                        <a:rPr lang="en-US" sz="1400" spc="5">
                          <a:effectLst/>
                        </a:rPr>
                        <a:t> </a:t>
                      </a:r>
                      <a:endParaRPr lang="en-US" sz="1400">
                        <a:effectLst/>
                      </a:endParaRPr>
                    </a:p>
                    <a:p>
                      <a:pPr marL="0" marR="0" algn="ctr">
                        <a:lnSpc>
                          <a:spcPts val="1300"/>
                        </a:lnSpc>
                        <a:spcBef>
                          <a:spcPts val="0"/>
                        </a:spcBef>
                        <a:spcAft>
                          <a:spcPts val="0"/>
                        </a:spcAft>
                      </a:pPr>
                      <a:r>
                        <a:rPr lang="en-US" sz="1400" spc="5">
                          <a:effectLst/>
                        </a:rPr>
                        <a:t>0.08t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5038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009934"/>
          </a:xfrm>
        </p:spPr>
        <p:txBody>
          <a:bodyPr>
            <a:noAutofit/>
          </a:bodyPr>
          <a:lstStyle/>
          <a:p>
            <a:r>
              <a:rPr lang="pl-PL" sz="3200">
                <a:solidFill>
                  <a:srgbClr val="FFC000"/>
                </a:solidFill>
              </a:rPr>
              <a:t>PROCJENA RIZIKA OD UDESA NA PRIMJERU HEMIKALIJE „NALCO 7330“</a:t>
            </a:r>
            <a:endParaRPr lang="en-US" sz="3200">
              <a:solidFill>
                <a:srgbClr val="FFC000"/>
              </a:solidFill>
            </a:endParaRPr>
          </a:p>
        </p:txBody>
      </p:sp>
      <p:sp>
        <p:nvSpPr>
          <p:cNvPr id="3" name="Subtitle 2"/>
          <p:cNvSpPr>
            <a:spLocks noGrp="1"/>
          </p:cNvSpPr>
          <p:nvPr>
            <p:ph type="subTitle" idx="1"/>
          </p:nvPr>
        </p:nvSpPr>
        <p:spPr>
          <a:xfrm>
            <a:off x="0" y="1029216"/>
            <a:ext cx="12192000" cy="5828783"/>
          </a:xfrm>
        </p:spPr>
        <p:txBody>
          <a:bodyPr>
            <a:noAutofit/>
          </a:bodyPr>
          <a:lstStyle/>
          <a:p>
            <a:r>
              <a:rPr lang="sr-Latn-ME" sz="1600"/>
              <a:t>                                   </a:t>
            </a:r>
            <a:r>
              <a:rPr lang="sr-Latn-ME" sz="1600">
                <a:solidFill>
                  <a:srgbClr val="FFC000"/>
                </a:solidFill>
              </a:rPr>
              <a:t>      </a:t>
            </a:r>
            <a:r>
              <a:rPr lang="sr-Latn-ME" sz="2000">
                <a:solidFill>
                  <a:srgbClr val="FFC000"/>
                </a:solidFill>
              </a:rPr>
              <a:t>  </a:t>
            </a:r>
            <a:r>
              <a:rPr lang="en-US" sz="2000" b="1">
                <a:solidFill>
                  <a:srgbClr val="FFC000"/>
                </a:solidFill>
              </a:rPr>
              <a:t>I</a:t>
            </a:r>
            <a:r>
              <a:rPr lang="en-US" sz="2000">
                <a:solidFill>
                  <a:srgbClr val="FFC000"/>
                </a:solidFill>
              </a:rPr>
              <a:t>dentifikacija kritičnih tačaka tokom upotrebe hemikalije „Nalco 7330“</a:t>
            </a:r>
            <a:endParaRPr lang="sr-Latn-ME" sz="2000">
              <a:solidFill>
                <a:srgbClr val="FFC000"/>
              </a:solidFill>
            </a:endParaRPr>
          </a:p>
          <a:p>
            <a:endParaRPr lang="en-US" sz="2000">
              <a:solidFill>
                <a:srgbClr val="FFC000"/>
              </a:solidFill>
            </a:endParaRPr>
          </a:p>
          <a:p>
            <a:pPr algn="just"/>
            <a:r>
              <a:rPr lang="sr-Latn-ME" sz="1600"/>
              <a:t>                                                               </a:t>
            </a:r>
            <a:r>
              <a:rPr lang="en-US" sz="1600"/>
              <a:t>Nalco 7330 je uskladišten u magacinu hemikalija (</a:t>
            </a:r>
            <a:r>
              <a:rPr lang="sr-Latn-ME" sz="1600"/>
              <a:t>na donjoj slici</a:t>
            </a:r>
            <a:r>
              <a:rPr lang="en-US" sz="1600"/>
              <a:t>) iz kojeg se transportuje</a:t>
            </a:r>
            <a:endParaRPr lang="sr-Latn-ME" sz="1600"/>
          </a:p>
          <a:p>
            <a:pPr algn="just"/>
            <a:r>
              <a:rPr lang="sr-Latn-ME" sz="1600"/>
              <a:t>                                                               </a:t>
            </a:r>
            <a:r>
              <a:rPr lang="en-US" sz="1600"/>
              <a:t>viljuškarom do cirk stanice gdje se dozira preko sistema plastičnih cije</a:t>
            </a:r>
            <a:r>
              <a:rPr lang="sr-Latn-ME" sz="1600"/>
              <a:t>v </a:t>
            </a:r>
            <a:r>
              <a:rPr lang="en-US" sz="1600"/>
              <a:t>(</a:t>
            </a:r>
            <a:r>
              <a:rPr lang="sr-Latn-ME" sz="1600"/>
              <a:t>na gornjoj slici</a:t>
            </a:r>
            <a:r>
              <a:rPr lang="en-US" sz="1600"/>
              <a:t>), </a:t>
            </a:r>
            <a:endParaRPr lang="sr-Latn-ME" sz="1600"/>
          </a:p>
          <a:p>
            <a:pPr algn="just"/>
            <a:r>
              <a:rPr lang="sr-Latn-ME" sz="1600"/>
              <a:t>                                                               </a:t>
            </a:r>
            <a:r>
              <a:rPr lang="en-US" sz="1600"/>
              <a:t>a slobodan pad se obezbjeđuje podizanjem rezervoara na optimalnu vis</a:t>
            </a:r>
            <a:r>
              <a:rPr lang="sr-Latn-ME" sz="1600"/>
              <a:t>inu </a:t>
            </a:r>
            <a:r>
              <a:rPr lang="en-US" sz="1600"/>
              <a:t>viljuškarom</a:t>
            </a:r>
            <a:r>
              <a:rPr lang="sr-Latn-ME" sz="1600"/>
              <a:t>.</a:t>
            </a:r>
          </a:p>
          <a:p>
            <a:pPr algn="just"/>
            <a:r>
              <a:rPr lang="sr-Latn-ME" sz="1600"/>
              <a:t>                                                               </a:t>
            </a:r>
            <a:r>
              <a:rPr lang="en-US" sz="1600"/>
              <a:t>Doziranje se vrši u rashladnom tornju, uglavnom tokom ljeta i proljeća, kada je izražen rast</a:t>
            </a:r>
            <a:endParaRPr lang="sr-Latn-ME" sz="1600"/>
          </a:p>
          <a:p>
            <a:pPr algn="just"/>
            <a:r>
              <a:rPr lang="sr-Latn-ME" sz="1600"/>
              <a:t>                                                               mikroorganizama.</a:t>
            </a:r>
          </a:p>
          <a:p>
            <a:pPr algn="just"/>
            <a:r>
              <a:rPr lang="sr-Latn-ME" sz="1600"/>
              <a:t>                              </a:t>
            </a:r>
            <a:r>
              <a:rPr lang="en-US" sz="1600"/>
              <a:t> mikroorganizama</a:t>
            </a:r>
            <a:r>
              <a:rPr lang="sr-Latn-ME" sz="1600"/>
              <a:t>     </a:t>
            </a:r>
            <a:r>
              <a:rPr lang="en-US" sz="1600"/>
              <a:t>Obično se ubacuje oko 450 kg hemikalije u vremenskom periodu od 40 minuta i taj proces se</a:t>
            </a:r>
            <a:endParaRPr lang="sr-Latn-ME" sz="1600"/>
          </a:p>
          <a:p>
            <a:pPr algn="just"/>
            <a:r>
              <a:rPr lang="sr-Latn-ME" sz="1600"/>
              <a:t>                                                              </a:t>
            </a:r>
            <a:r>
              <a:rPr lang="en-US" sz="1600"/>
              <a:t> naziva „Doziranje u šoku“. </a:t>
            </a:r>
            <a:endParaRPr lang="sr-Latn-ME" sz="1600"/>
          </a:p>
          <a:p>
            <a:pPr algn="just"/>
            <a:r>
              <a:rPr lang="sr-Latn-ME" sz="1600"/>
              <a:t>                                                               </a:t>
            </a:r>
            <a:r>
              <a:rPr lang="en-US" sz="1600"/>
              <a:t>U toku upotrebe Nalco 7330, u svrhu uništavanja mikroorganizama, identifikovane su 3</a:t>
            </a:r>
            <a:endParaRPr lang="sr-Latn-ME" sz="1600"/>
          </a:p>
          <a:p>
            <a:pPr algn="just"/>
            <a:r>
              <a:rPr lang="sr-Latn-ME" sz="1600"/>
              <a:t>                                                              </a:t>
            </a:r>
            <a:r>
              <a:rPr lang="en-US" sz="1600"/>
              <a:t> kritične tačke i to su:</a:t>
            </a:r>
          </a:p>
          <a:p>
            <a:pPr algn="just"/>
            <a:r>
              <a:rPr lang="en-US" sz="1600"/>
              <a:t>-</a:t>
            </a:r>
            <a:r>
              <a:rPr lang="sr-Latn-ME" sz="1600"/>
              <a:t>                                                              </a:t>
            </a:r>
            <a:r>
              <a:rPr lang="sr-Latn-ME" sz="1600">
                <a:solidFill>
                  <a:srgbClr val="FFC000"/>
                </a:solidFill>
              </a:rPr>
              <a:t>- </a:t>
            </a:r>
            <a:r>
              <a:rPr lang="en-US" sz="1600">
                <a:solidFill>
                  <a:srgbClr val="FFC000"/>
                </a:solidFill>
              </a:rPr>
              <a:t>istovar rezervoara u magacinu hemikalija</a:t>
            </a:r>
            <a:r>
              <a:rPr lang="sr-Latn-ME" sz="1600">
                <a:solidFill>
                  <a:srgbClr val="FFC000"/>
                </a:solidFill>
              </a:rPr>
              <a:t> </a:t>
            </a:r>
          </a:p>
          <a:p>
            <a:pPr algn="just"/>
            <a:r>
              <a:rPr lang="sr-Latn-ME" sz="1600">
                <a:solidFill>
                  <a:srgbClr val="FFC000"/>
                </a:solidFill>
              </a:rPr>
              <a:t>                                                               - </a:t>
            </a:r>
            <a:r>
              <a:rPr lang="en-US" sz="1600">
                <a:solidFill>
                  <a:srgbClr val="FFC000"/>
                </a:solidFill>
              </a:rPr>
              <a:t>doprema rezervoara do cirk stanice, viljuškarom</a:t>
            </a:r>
            <a:r>
              <a:rPr lang="sr-Latn-ME" sz="1600">
                <a:solidFill>
                  <a:srgbClr val="FFC000"/>
                </a:solidFill>
              </a:rPr>
              <a:t> i</a:t>
            </a:r>
            <a:endParaRPr lang="en-US" sz="1600">
              <a:solidFill>
                <a:srgbClr val="FFC000"/>
              </a:solidFill>
            </a:endParaRPr>
          </a:p>
          <a:p>
            <a:pPr algn="just"/>
            <a:r>
              <a:rPr lang="sr-Latn-ME" sz="1600">
                <a:solidFill>
                  <a:srgbClr val="FFC000"/>
                </a:solidFill>
              </a:rPr>
              <a:t>                                                               - </a:t>
            </a:r>
            <a:r>
              <a:rPr lang="en-US" sz="1600">
                <a:solidFill>
                  <a:srgbClr val="FFC000"/>
                </a:solidFill>
              </a:rPr>
              <a:t>doziranje hemikalije u šahtu</a:t>
            </a:r>
          </a:p>
          <a:p>
            <a:pPr algn="just"/>
            <a:endParaRPr lang="sr-Latn-ME" sz="1600"/>
          </a:p>
          <a:p>
            <a:pPr algn="just"/>
            <a:endParaRPr lang="en-US" sz="1600"/>
          </a:p>
          <a:p>
            <a:endParaRPr lang="en-US" sz="1600"/>
          </a:p>
          <a:p>
            <a:endParaRPr lang="en-US" sz="1600"/>
          </a:p>
          <a:p>
            <a:r>
              <a:rPr lang="en-US" sz="1600"/>
              <a:t>	</a:t>
            </a:r>
            <a:endParaRPr lang="sr-Latn-ME" sz="1600"/>
          </a:p>
          <a:p>
            <a:endParaRPr lang="sr-Latn-ME" sz="1600"/>
          </a:p>
        </p:txBody>
      </p:sp>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559"/>
            <a:ext cx="3425588" cy="297389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2734"/>
            <a:ext cx="3405799" cy="33052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0" y="955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0" y="35334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134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842" y="95534"/>
            <a:ext cx="11245754" cy="6223379"/>
          </a:xfrm>
        </p:spPr>
        <p:txBody>
          <a:bodyPr>
            <a:noAutofit/>
          </a:bodyPr>
          <a:lstStyle/>
          <a:p>
            <a:pPr marL="595630" marR="0">
              <a:spcBef>
                <a:spcPts val="0"/>
              </a:spcBef>
              <a:spcAft>
                <a:spcPts val="0"/>
              </a:spcAft>
            </a:pPr>
            <a:r>
              <a:rPr lang="en-US" sz="1800">
                <a:solidFill>
                  <a:srgbClr val="FFC000"/>
                </a:solidFill>
                <a:latin typeface="Arial" panose="020B0604020202020204" pitchFamily="34" charset="0"/>
                <a:ea typeface="Times New Roman" panose="02020603050405020304" pitchFamily="18" charset="0"/>
              </a:rPr>
              <a:t> </a:t>
            </a:r>
            <a:r>
              <a:rPr lang="en-US" sz="1800" b="1" spc="-5">
                <a:solidFill>
                  <a:srgbClr val="FFC000"/>
                </a:solidFill>
                <a:latin typeface="Arial" panose="020B0604020202020204" pitchFamily="34" charset="0"/>
                <a:ea typeface="Arial" panose="020B0604020202020204" pitchFamily="34" charset="0"/>
              </a:rPr>
              <a:t>Istovar rezervoara u magacinu hemikalij</a:t>
            </a:r>
            <a:r>
              <a:rPr lang="sr-Latn-ME" sz="1800" b="1" spc="-5">
                <a:solidFill>
                  <a:srgbClr val="FFC000"/>
                </a:solidFill>
                <a:latin typeface="Arial" panose="020B0604020202020204" pitchFamily="34" charset="0"/>
                <a:ea typeface="Arial" panose="020B0604020202020204" pitchFamily="34" charset="0"/>
              </a:rPr>
              <a:t>a</a:t>
            </a:r>
          </a:p>
          <a:p>
            <a:pPr marL="595630" marR="0">
              <a:spcBef>
                <a:spcPts val="0"/>
              </a:spcBef>
              <a:spcAft>
                <a:spcPts val="0"/>
              </a:spcAft>
            </a:pPr>
            <a:r>
              <a:rPr lang="sr-Latn-ME" sz="1800">
                <a:latin typeface="Arial" panose="020B0604020202020204" pitchFamily="34" charset="0"/>
                <a:ea typeface="Times New Roman" panose="02020603050405020304" pitchFamily="18" charset="0"/>
              </a:rPr>
              <a:t>Do izlivanja može doći usled:</a:t>
            </a:r>
            <a:endParaRPr lang="en-US" sz="1800">
              <a:latin typeface="Times New Roman" panose="02020603050405020304" pitchFamily="18" charset="0"/>
              <a:ea typeface="Times New Roman" panose="02020603050405020304" pitchFamily="18"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oštećenja rezervoara prilikom manipulacije</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kvara na viljuškaru</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grube greške zaposlenog</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namjernog izlivanja ili diverzije.</a:t>
            </a:r>
            <a:endParaRPr lang="en-US" sz="1800">
              <a:latin typeface="Times New Roman" panose="02020603050405020304" pitchFamily="18" charset="0"/>
              <a:ea typeface="Arial" panose="020B0604020202020204" pitchFamily="34" charset="0"/>
            </a:endParaRPr>
          </a:p>
          <a:p>
            <a:pPr algn="just">
              <a:spcBef>
                <a:spcPts val="0"/>
              </a:spcBef>
            </a:pPr>
            <a:r>
              <a:rPr lang="en-US" sz="1800">
                <a:latin typeface="Arial" panose="020B0604020202020204" pitchFamily="34" charset="0"/>
                <a:ea typeface="Times New Roman" panose="02020603050405020304" pitchFamily="18" charset="0"/>
              </a:rPr>
              <a:t>Povrediva zona može biti pretovarni prostor ispred skladišta hemikalija i prostor unutar skladišta hemikalija.</a:t>
            </a:r>
            <a:endParaRPr lang="en-US" sz="1800">
              <a:latin typeface="Times New Roman" panose="02020603050405020304" pitchFamily="18" charset="0"/>
              <a:ea typeface="Times New Roman" panose="02020603050405020304" pitchFamily="18" charset="0"/>
            </a:endParaRPr>
          </a:p>
          <a:p>
            <a:pPr>
              <a:spcBef>
                <a:spcPts val="0"/>
              </a:spcBef>
            </a:pPr>
            <a:r>
              <a:rPr lang="en-US" sz="1800">
                <a:latin typeface="Arial" panose="020B0604020202020204" pitchFamily="34" charset="0"/>
                <a:ea typeface="Times New Roman" panose="02020603050405020304" pitchFamily="18" charset="0"/>
              </a:rPr>
              <a:t> </a:t>
            </a:r>
            <a:endParaRPr lang="en-US" sz="1800">
              <a:latin typeface="Times New Roman" panose="02020603050405020304" pitchFamily="18" charset="0"/>
              <a:ea typeface="Times New Roman" panose="02020603050405020304" pitchFamily="18" charset="0"/>
            </a:endParaRPr>
          </a:p>
          <a:p>
            <a:pPr lvl="0">
              <a:spcBef>
                <a:spcPts val="0"/>
              </a:spcBef>
              <a:buSzPts val="1000"/>
            </a:pPr>
            <a:r>
              <a:rPr lang="en-US" sz="1800" b="1" spc="-5">
                <a:solidFill>
                  <a:srgbClr val="FFC000"/>
                </a:solidFill>
                <a:latin typeface="Arial" panose="020B0604020202020204" pitchFamily="34" charset="0"/>
                <a:ea typeface="Arial" panose="020B0604020202020204" pitchFamily="34" charset="0"/>
              </a:rPr>
              <a:t>Doprema rezervoara do cirk stanice</a:t>
            </a:r>
            <a:endParaRPr lang="en-US" sz="1800" spc="-5">
              <a:solidFill>
                <a:srgbClr val="FFC000"/>
              </a:solidFill>
              <a:latin typeface="Times New Roman" panose="02020603050405020304" pitchFamily="18" charset="0"/>
              <a:ea typeface="Arial" panose="020B0604020202020204" pitchFamily="34" charset="0"/>
            </a:endParaRPr>
          </a:p>
          <a:p>
            <a:pPr>
              <a:spcBef>
                <a:spcPts val="0"/>
              </a:spcBef>
            </a:pPr>
            <a:r>
              <a:rPr lang="en-US" sz="1800" b="1">
                <a:latin typeface="Arial" panose="020B0604020202020204" pitchFamily="34" charset="0"/>
                <a:ea typeface="Times New Roman" panose="02020603050405020304" pitchFamily="18" charset="0"/>
              </a:rPr>
              <a:t> </a:t>
            </a:r>
            <a:r>
              <a:rPr lang="en-US" sz="1800">
                <a:latin typeface="Arial" panose="020B0604020202020204" pitchFamily="34" charset="0"/>
                <a:ea typeface="Times New Roman" panose="02020603050405020304" pitchFamily="18" charset="0"/>
              </a:rPr>
              <a:t>Prilikom dopremanja hemikalije, viljuškarom, iz Magacina hemikalija do cirk stanice</a:t>
            </a:r>
            <a:r>
              <a:rPr lang="sr-Latn-ME" sz="1800">
                <a:latin typeface="Arial" panose="020B0604020202020204" pitchFamily="34" charset="0"/>
                <a:ea typeface="Times New Roman" panose="02020603050405020304" pitchFamily="18" charset="0"/>
              </a:rPr>
              <a:t>,</a:t>
            </a:r>
            <a:r>
              <a:rPr lang="en-US" sz="1800">
                <a:latin typeface="Arial" panose="020B0604020202020204" pitchFamily="34" charset="0"/>
                <a:ea typeface="Times New Roman" panose="02020603050405020304" pitchFamily="18" charset="0"/>
              </a:rPr>
              <a:t> može doći do izlivanja hemikalije usled:</a:t>
            </a:r>
            <a:endParaRPr lang="en-US" sz="1800">
              <a:latin typeface="Times New Roman" panose="02020603050405020304" pitchFamily="18" charset="0"/>
              <a:ea typeface="Times New Roman" panose="02020603050405020304" pitchFamily="18"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oštećenja rezervoara prilikom manipulacije</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kvara na viljuškaru</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grube greške zaposlenog</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namjernog izlivanja ili diverzije.</a:t>
            </a:r>
            <a:endParaRPr lang="en-US" sz="1800">
              <a:latin typeface="Times New Roman" panose="02020603050405020304" pitchFamily="18" charset="0"/>
              <a:ea typeface="Arial" panose="020B0604020202020204" pitchFamily="34" charset="0"/>
            </a:endParaRPr>
          </a:p>
          <a:p>
            <a:pPr algn="just">
              <a:spcBef>
                <a:spcPts val="0"/>
              </a:spcBef>
            </a:pPr>
            <a:r>
              <a:rPr lang="en-US" sz="1800">
                <a:latin typeface="Arial" panose="020B0604020202020204" pitchFamily="34" charset="0"/>
                <a:ea typeface="Times New Roman" panose="02020603050405020304" pitchFamily="18" charset="0"/>
              </a:rPr>
              <a:t>Povrediva zona je cijeli put kojim se hemikalija viljuškarom transportuje od magacina do cirk stanice.</a:t>
            </a:r>
            <a:endParaRPr lang="en-US" sz="1800">
              <a:latin typeface="Times New Roman" panose="02020603050405020304" pitchFamily="18" charset="0"/>
              <a:ea typeface="Times New Roman" panose="02020603050405020304" pitchFamily="18" charset="0"/>
            </a:endParaRPr>
          </a:p>
          <a:p>
            <a:pPr algn="just">
              <a:spcBef>
                <a:spcPts val="0"/>
              </a:spcBef>
            </a:pPr>
            <a:r>
              <a:rPr lang="en-US" sz="1800">
                <a:latin typeface="Arial" panose="020B0604020202020204" pitchFamily="34" charset="0"/>
                <a:ea typeface="Times New Roman" panose="02020603050405020304" pitchFamily="18" charset="0"/>
              </a:rPr>
              <a:t> </a:t>
            </a:r>
            <a:endParaRPr lang="en-US" sz="1800">
              <a:latin typeface="Times New Roman" panose="02020603050405020304" pitchFamily="18" charset="0"/>
              <a:ea typeface="Times New Roman" panose="02020603050405020304" pitchFamily="18" charset="0"/>
            </a:endParaRPr>
          </a:p>
          <a:p>
            <a:pPr lvl="0">
              <a:spcBef>
                <a:spcPts val="0"/>
              </a:spcBef>
              <a:buSzPts val="1000"/>
            </a:pPr>
            <a:r>
              <a:rPr lang="en-US" sz="1800" b="1" spc="-5">
                <a:solidFill>
                  <a:srgbClr val="FFC000"/>
                </a:solidFill>
                <a:latin typeface="Arial" panose="020B0604020202020204" pitchFamily="34" charset="0"/>
                <a:ea typeface="Arial" panose="020B0604020202020204" pitchFamily="34" charset="0"/>
              </a:rPr>
              <a:t>Doziranje hemikalije u šahtu</a:t>
            </a:r>
            <a:endParaRPr lang="en-US" sz="1800" spc="-5">
              <a:solidFill>
                <a:srgbClr val="FFC000"/>
              </a:solidFill>
              <a:latin typeface="Times New Roman" panose="02020603050405020304" pitchFamily="18" charset="0"/>
              <a:ea typeface="Arial" panose="020B0604020202020204" pitchFamily="34" charset="0"/>
            </a:endParaRPr>
          </a:p>
          <a:p>
            <a:pPr>
              <a:spcBef>
                <a:spcPts val="0"/>
              </a:spcBef>
            </a:pPr>
            <a:r>
              <a:rPr lang="en-US" sz="1800" b="1">
                <a:latin typeface="Arial" panose="020B0604020202020204" pitchFamily="34" charset="0"/>
                <a:ea typeface="Times New Roman" panose="02020603050405020304" pitchFamily="18" charset="0"/>
              </a:rPr>
              <a:t> </a:t>
            </a:r>
            <a:r>
              <a:rPr lang="en-US" sz="1800">
                <a:latin typeface="Arial" panose="020B0604020202020204" pitchFamily="34" charset="0"/>
                <a:ea typeface="Times New Roman" panose="02020603050405020304" pitchFamily="18" charset="0"/>
              </a:rPr>
              <a:t>Prilikom doziranja hemikalije u šahtu, koja se nalazi kod cirk stanice, može doći do izlivanja hemikalije usled:</a:t>
            </a:r>
            <a:endParaRPr lang="en-US" sz="1800">
              <a:latin typeface="Times New Roman" panose="02020603050405020304" pitchFamily="18" charset="0"/>
              <a:ea typeface="Times New Roman" panose="02020603050405020304" pitchFamily="18"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oštećenja rezervoara prilikom manipulacije</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kvara na viljuškaru</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oštećenja na sistemu plastičnih cijevi</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kvara na ventilu rezervoara</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grube greške zaposlenog</a:t>
            </a:r>
            <a:r>
              <a:rPr lang="sr-Latn-ME" sz="1800">
                <a:latin typeface="Arial" panose="020B0604020202020204" pitchFamily="34" charset="0"/>
                <a:ea typeface="Arial" panose="020B0604020202020204" pitchFamily="34" charset="0"/>
              </a:rPr>
              <a:t>,</a:t>
            </a:r>
            <a:endParaRPr lang="en-US" sz="1800">
              <a:latin typeface="Times New Roman" panose="02020603050405020304" pitchFamily="18" charset="0"/>
              <a:ea typeface="Arial" panose="020B0604020202020204" pitchFamily="34" charset="0"/>
            </a:endParaRPr>
          </a:p>
          <a:p>
            <a:pPr marL="342900" lvl="0" indent="-342900" algn="just">
              <a:spcBef>
                <a:spcPts val="0"/>
              </a:spcBef>
              <a:buSzPts val="1000"/>
              <a:buFont typeface="Arial" panose="020B0604020202020204" pitchFamily="34" charset="0"/>
              <a:buChar char="-"/>
            </a:pPr>
            <a:r>
              <a:rPr lang="en-US" sz="1800">
                <a:latin typeface="Arial" panose="020B0604020202020204" pitchFamily="34" charset="0"/>
                <a:ea typeface="Arial" panose="020B0604020202020204" pitchFamily="34" charset="0"/>
              </a:rPr>
              <a:t>namjernog izlivanja ili diverzije.</a:t>
            </a:r>
            <a:endParaRPr lang="en-US" sz="180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96430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9433"/>
            <a:ext cx="11859904" cy="6346209"/>
          </a:xfrm>
        </p:spPr>
        <p:txBody>
          <a:bodyPr>
            <a:normAutofit/>
          </a:bodyPr>
          <a:lstStyle/>
          <a:p>
            <a:r>
              <a:rPr lang="sr-Latn-ME" sz="3600">
                <a:solidFill>
                  <a:srgbClr val="FFC000"/>
                </a:solidFill>
              </a:rPr>
              <a:t>OPIS MOGUĆEG UDESA</a:t>
            </a:r>
            <a:endParaRPr lang="en-US" sz="3600">
              <a:solidFill>
                <a:srgbClr val="FFC000"/>
              </a:solidFill>
            </a:endParaRPr>
          </a:p>
          <a:p>
            <a:pPr algn="just"/>
            <a:r>
              <a:rPr lang="en-US" sz="2000"/>
              <a:t>Hemikalija je stabilna pri normalnim uslovima. Treba izbjegavati uslove smrzavanja. Ne očekuje se da gori. U slučaju isticanje hemikalije povrediva zona je prostor oko cirk stanice gdje se vrši doziranje. Udes može nastati samo u slučaju izlivanja hemikalije a mjesta koja mogu biti zahvaćena udesom su:</a:t>
            </a:r>
            <a:endParaRPr lang="sr-Latn-ME" sz="2000"/>
          </a:p>
          <a:p>
            <a:pPr algn="just"/>
            <a:r>
              <a:rPr lang="sr-Latn-ME" sz="2000"/>
              <a:t>-    </a:t>
            </a:r>
            <a:r>
              <a:rPr lang="en-US" sz="2000"/>
              <a:t>pretovarni prostor ispred skladišta hemikalija</a:t>
            </a:r>
            <a:r>
              <a:rPr lang="sr-Latn-ME" sz="2000"/>
              <a:t>,</a:t>
            </a:r>
          </a:p>
          <a:p>
            <a:pPr marL="342900" indent="-342900" algn="just">
              <a:buFontTx/>
              <a:buChar char="-"/>
            </a:pPr>
            <a:r>
              <a:rPr lang="en-US" sz="2000"/>
              <a:t>skladište hemikalija,</a:t>
            </a:r>
            <a:endParaRPr lang="sr-Latn-ME" sz="2000"/>
          </a:p>
          <a:p>
            <a:pPr marL="342900" indent="-342900" algn="just">
              <a:buFontTx/>
              <a:buChar char="-"/>
            </a:pPr>
            <a:r>
              <a:rPr lang="en-US" sz="2000"/>
              <a:t>put od skladišta do cirk stanice i </a:t>
            </a:r>
            <a:endParaRPr lang="sr-Latn-ME" sz="2000"/>
          </a:p>
          <a:p>
            <a:pPr marL="342900" indent="-342900" algn="just">
              <a:buFontTx/>
              <a:buChar char="-"/>
            </a:pPr>
            <a:r>
              <a:rPr lang="en-US" sz="2000"/>
              <a:t>prostor kod cirk stanice gdje se vrši doziranje hemikalija.</a:t>
            </a:r>
            <a:r>
              <a:rPr lang="sr-Latn-ME" sz="2000"/>
              <a:t> </a:t>
            </a:r>
          </a:p>
          <a:p>
            <a:pPr algn="just"/>
            <a:r>
              <a:rPr lang="sr-Latn-ME" sz="2000"/>
              <a:t>Tabela IV – </a:t>
            </a:r>
            <a:r>
              <a:rPr lang="sr-Latn-ME" sz="2000">
                <a:solidFill>
                  <a:srgbClr val="FFFF00"/>
                </a:solidFill>
              </a:rPr>
              <a:t>Moguće posledice udesa</a:t>
            </a:r>
          </a:p>
          <a:p>
            <a:pPr algn="just"/>
            <a:endParaRPr lang="sr-Latn-ME"/>
          </a:p>
          <a:p>
            <a:pPr algn="just"/>
            <a:endParaRPr lang="sr-Latn-ME"/>
          </a:p>
          <a:p>
            <a:pPr algn="just"/>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20088739"/>
              </p:ext>
            </p:extLst>
          </p:nvPr>
        </p:nvGraphicFramePr>
        <p:xfrm>
          <a:off x="228601" y="4006454"/>
          <a:ext cx="9172574" cy="2308621"/>
        </p:xfrm>
        <a:graphic>
          <a:graphicData uri="http://schemas.openxmlformats.org/drawingml/2006/table">
            <a:tbl>
              <a:tblPr firstRow="1" firstCol="1" lastRow="1" lastCol="1" bandRow="1" bandCol="1">
                <a:tableStyleId>{5C22544A-7EE6-4342-B048-85BDC9FD1C3A}</a:tableStyleId>
              </a:tblPr>
              <a:tblGrid>
                <a:gridCol w="2386543">
                  <a:extLst>
                    <a:ext uri="{9D8B030D-6E8A-4147-A177-3AD203B41FA5}">
                      <a16:colId xmlns:a16="http://schemas.microsoft.com/office/drawing/2014/main" val="20000"/>
                    </a:ext>
                  </a:extLst>
                </a:gridCol>
                <a:gridCol w="2388618">
                  <a:extLst>
                    <a:ext uri="{9D8B030D-6E8A-4147-A177-3AD203B41FA5}">
                      <a16:colId xmlns:a16="http://schemas.microsoft.com/office/drawing/2014/main" val="20001"/>
                    </a:ext>
                  </a:extLst>
                </a:gridCol>
                <a:gridCol w="4397413">
                  <a:extLst>
                    <a:ext uri="{9D8B030D-6E8A-4147-A177-3AD203B41FA5}">
                      <a16:colId xmlns:a16="http://schemas.microsoft.com/office/drawing/2014/main" val="20002"/>
                    </a:ext>
                  </a:extLst>
                </a:gridCol>
              </a:tblGrid>
              <a:tr h="937021">
                <a:tc>
                  <a:txBody>
                    <a:bodyPr/>
                    <a:lstStyle/>
                    <a:p>
                      <a:pPr marL="0" marR="0">
                        <a:spcBef>
                          <a:spcPts val="0"/>
                        </a:spcBef>
                        <a:spcAft>
                          <a:spcPts val="0"/>
                        </a:spcAft>
                      </a:pPr>
                      <a:r>
                        <a:rPr lang="en-US" sz="1800">
                          <a:effectLst/>
                        </a:rPr>
                        <a:t>Opasnost po životnu sredinu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Opasnost po zdravlje ljudi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Simptomi kod neadekvatne upotrebe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163241">
                <a:tc>
                  <a:txBody>
                    <a:bodyPr/>
                    <a:lstStyle/>
                    <a:p>
                      <a:pPr marL="0" marR="0">
                        <a:spcBef>
                          <a:spcPts val="0"/>
                        </a:spcBef>
                        <a:spcAft>
                          <a:spcPts val="0"/>
                        </a:spcAft>
                      </a:pPr>
                      <a:r>
                        <a:rPr lang="en-US" sz="1800" b="0">
                          <a:effectLst/>
                        </a:rPr>
                        <a:t>Akutna i hronična opasnost po vodenu životnu sredinu.</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0">
                          <a:effectLst/>
                        </a:rPr>
                        <a:t>Izaziva korozivna oštećenja odnosno iritaciju kože.</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0">
                          <a:effectLst/>
                        </a:rPr>
                        <a:t>Teške opekotine i alergijske reakcije na koži.</a:t>
                      </a:r>
                    </a:p>
                    <a:p>
                      <a:pPr marL="0" marR="0">
                        <a:spcBef>
                          <a:spcPts val="0"/>
                        </a:spcBef>
                        <a:spcAft>
                          <a:spcPts val="0"/>
                        </a:spcAft>
                      </a:pPr>
                      <a:r>
                        <a:rPr lang="en-US" sz="1800" b="0">
                          <a:effectLst/>
                        </a:rPr>
                        <a:t>Ozbiljno nadraž</a:t>
                      </a:r>
                      <a:r>
                        <a:rPr lang="sr-Latn-ME" sz="1800" b="0">
                          <a:effectLst/>
                        </a:rPr>
                        <a:t>ivanje</a:t>
                      </a:r>
                      <a:r>
                        <a:rPr lang="en-US" sz="1800" b="0">
                          <a:effectLst/>
                        </a:rPr>
                        <a:t> oči.</a:t>
                      </a:r>
                    </a:p>
                    <a:p>
                      <a:pPr marL="0" marR="0">
                        <a:spcBef>
                          <a:spcPts val="0"/>
                        </a:spcBef>
                        <a:spcAft>
                          <a:spcPts val="0"/>
                        </a:spcAft>
                      </a:pPr>
                      <a:r>
                        <a:rPr lang="en-US" sz="1800" b="0">
                          <a:effectLst/>
                        </a:rPr>
                        <a:t>U slučaju udisanja je veoma otrovno a u slučaju gutanja veoma štetno.</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440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830" y="95535"/>
            <a:ext cx="12069169" cy="6605516"/>
          </a:xfrm>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2849592"/>
              </p:ext>
            </p:extLst>
          </p:nvPr>
        </p:nvGraphicFramePr>
        <p:xfrm>
          <a:off x="-3" y="-3"/>
          <a:ext cx="12192003" cy="6858002"/>
        </p:xfrm>
        <a:graphic>
          <a:graphicData uri="http://schemas.openxmlformats.org/drawingml/2006/table">
            <a:tbl>
              <a:tblPr firstRow="1" firstCol="1" lastRow="1" lastCol="1" bandRow="1" bandCol="1">
                <a:tableStyleId>{5C22544A-7EE6-4342-B048-85BDC9FD1C3A}</a:tableStyleId>
              </a:tblPr>
              <a:tblGrid>
                <a:gridCol w="483080">
                  <a:extLst>
                    <a:ext uri="{9D8B030D-6E8A-4147-A177-3AD203B41FA5}">
                      <a16:colId xmlns:a16="http://schemas.microsoft.com/office/drawing/2014/main" val="20000"/>
                    </a:ext>
                  </a:extLst>
                </a:gridCol>
                <a:gridCol w="1560036">
                  <a:extLst>
                    <a:ext uri="{9D8B030D-6E8A-4147-A177-3AD203B41FA5}">
                      <a16:colId xmlns:a16="http://schemas.microsoft.com/office/drawing/2014/main" val="20001"/>
                    </a:ext>
                  </a:extLst>
                </a:gridCol>
                <a:gridCol w="814387">
                  <a:extLst>
                    <a:ext uri="{9D8B030D-6E8A-4147-A177-3AD203B41FA5}">
                      <a16:colId xmlns:a16="http://schemas.microsoft.com/office/drawing/2014/main" val="20002"/>
                    </a:ext>
                  </a:extLst>
                </a:gridCol>
                <a:gridCol w="1874772">
                  <a:extLst>
                    <a:ext uri="{9D8B030D-6E8A-4147-A177-3AD203B41FA5}">
                      <a16:colId xmlns:a16="http://schemas.microsoft.com/office/drawing/2014/main" val="20003"/>
                    </a:ext>
                  </a:extLst>
                </a:gridCol>
                <a:gridCol w="1363905">
                  <a:extLst>
                    <a:ext uri="{9D8B030D-6E8A-4147-A177-3AD203B41FA5}">
                      <a16:colId xmlns:a16="http://schemas.microsoft.com/office/drawing/2014/main" val="20004"/>
                    </a:ext>
                  </a:extLst>
                </a:gridCol>
                <a:gridCol w="375769">
                  <a:extLst>
                    <a:ext uri="{9D8B030D-6E8A-4147-A177-3AD203B41FA5}">
                      <a16:colId xmlns:a16="http://schemas.microsoft.com/office/drawing/2014/main" val="20005"/>
                    </a:ext>
                  </a:extLst>
                </a:gridCol>
                <a:gridCol w="389687">
                  <a:extLst>
                    <a:ext uri="{9D8B030D-6E8A-4147-A177-3AD203B41FA5}">
                      <a16:colId xmlns:a16="http://schemas.microsoft.com/office/drawing/2014/main" val="20006"/>
                    </a:ext>
                  </a:extLst>
                </a:gridCol>
                <a:gridCol w="556698">
                  <a:extLst>
                    <a:ext uri="{9D8B030D-6E8A-4147-A177-3AD203B41FA5}">
                      <a16:colId xmlns:a16="http://schemas.microsoft.com/office/drawing/2014/main" val="20007"/>
                    </a:ext>
                  </a:extLst>
                </a:gridCol>
                <a:gridCol w="542777">
                  <a:extLst>
                    <a:ext uri="{9D8B030D-6E8A-4147-A177-3AD203B41FA5}">
                      <a16:colId xmlns:a16="http://schemas.microsoft.com/office/drawing/2014/main" val="20008"/>
                    </a:ext>
                  </a:extLst>
                </a:gridCol>
                <a:gridCol w="1054305">
                  <a:extLst>
                    <a:ext uri="{9D8B030D-6E8A-4147-A177-3AD203B41FA5}">
                      <a16:colId xmlns:a16="http://schemas.microsoft.com/office/drawing/2014/main" val="20009"/>
                    </a:ext>
                  </a:extLst>
                </a:gridCol>
                <a:gridCol w="985838">
                  <a:extLst>
                    <a:ext uri="{9D8B030D-6E8A-4147-A177-3AD203B41FA5}">
                      <a16:colId xmlns:a16="http://schemas.microsoft.com/office/drawing/2014/main" val="20010"/>
                    </a:ext>
                  </a:extLst>
                </a:gridCol>
                <a:gridCol w="2190749">
                  <a:extLst>
                    <a:ext uri="{9D8B030D-6E8A-4147-A177-3AD203B41FA5}">
                      <a16:colId xmlns:a16="http://schemas.microsoft.com/office/drawing/2014/main" val="20011"/>
                    </a:ext>
                  </a:extLst>
                </a:gridCol>
              </a:tblGrid>
              <a:tr h="206129">
                <a:tc gridSpan="12">
                  <a:txBody>
                    <a:bodyPr/>
                    <a:lstStyle/>
                    <a:p>
                      <a:pPr marL="0" marR="0">
                        <a:spcBef>
                          <a:spcPts val="0"/>
                        </a:spcBef>
                        <a:spcAft>
                          <a:spcPts val="0"/>
                        </a:spcAft>
                      </a:pPr>
                      <a:r>
                        <a:rPr lang="en-US" sz="1200">
                          <a:effectLst/>
                        </a:rPr>
                        <a:t>NALCO 7330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4515">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Rb.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Kritična tačka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Hazard</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Povrediva zona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Potencijalni uzroci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Vjerovatnoća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solidFill>
                      <a:schemeClr val="accent4">
                        <a:lumMod val="40000"/>
                        <a:lumOff val="60000"/>
                      </a:schemeClr>
                    </a:solidFill>
                  </a:tcPr>
                </a:tc>
                <a:tc>
                  <a:txBody>
                    <a:bodyPr/>
                    <a:lstStyle/>
                    <a:p>
                      <a:pPr marL="0" marR="0" algn="ctr">
                        <a:spcBef>
                          <a:spcPts val="0"/>
                        </a:spcBef>
                        <a:spcAft>
                          <a:spcPts val="0"/>
                        </a:spcAft>
                      </a:pPr>
                      <a:r>
                        <a:rPr lang="en-US" sz="1200">
                          <a:solidFill>
                            <a:schemeClr val="tx1"/>
                          </a:solidFill>
                          <a:effectLst/>
                        </a:rPr>
                        <a:t>Šteta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solidFill>
                      <a:schemeClr val="accent4">
                        <a:lumMod val="20000"/>
                        <a:lumOff val="80000"/>
                      </a:schemeClr>
                    </a:solidFill>
                  </a:tcPr>
                </a:tc>
                <a:tc>
                  <a:txBody>
                    <a:bodyPr/>
                    <a:lstStyle/>
                    <a:p>
                      <a:pPr marL="0" marR="0" algn="ctr">
                        <a:spcBef>
                          <a:spcPts val="0"/>
                        </a:spcBef>
                        <a:spcAft>
                          <a:spcPts val="0"/>
                        </a:spcAft>
                      </a:pPr>
                      <a:r>
                        <a:rPr lang="en-US" sz="1200">
                          <a:solidFill>
                            <a:schemeClr val="tx1"/>
                          </a:solidFill>
                          <a:effectLst/>
                        </a:rPr>
                        <a:t>Rizik</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solidFill>
                      <a:schemeClr val="accent6">
                        <a:lumMod val="40000"/>
                        <a:lumOff val="60000"/>
                      </a:schemeClr>
                    </a:solidFill>
                  </a:tcPr>
                </a:tc>
                <a:tc>
                  <a:txBody>
                    <a:bodyPr/>
                    <a:lstStyle/>
                    <a:p>
                      <a:pPr marL="0" marR="0" algn="ctr">
                        <a:spcBef>
                          <a:spcPts val="0"/>
                        </a:spcBef>
                        <a:spcAft>
                          <a:spcPts val="0"/>
                        </a:spcAft>
                      </a:pPr>
                      <a:r>
                        <a:rPr lang="en-US" sz="1200">
                          <a:solidFill>
                            <a:schemeClr val="tx1"/>
                          </a:solidFill>
                          <a:effectLst/>
                        </a:rPr>
                        <a:t>Nivo rizika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solidFill>
                      <a:schemeClr val="accent6">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Klasifikacija rizika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Karakterizacija rizika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endParaRPr lang="sr-Latn-ME" sz="1200">
                        <a:solidFill>
                          <a:schemeClr val="tx1"/>
                        </a:solidFill>
                        <a:effectLst/>
                      </a:endParaRPr>
                    </a:p>
                    <a:p>
                      <a:pPr marL="0" marR="0" algn="ctr">
                        <a:spcBef>
                          <a:spcPts val="0"/>
                        </a:spcBef>
                        <a:spcAft>
                          <a:spcPts val="0"/>
                        </a:spcAft>
                      </a:pPr>
                      <a:r>
                        <a:rPr lang="en-US" sz="1200">
                          <a:solidFill>
                            <a:schemeClr val="tx1"/>
                          </a:solidFill>
                          <a:effectLst/>
                        </a:rPr>
                        <a:t>Opis klasifikacije nivoa rizika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573325">
                <a:tc rowSpan="4">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Istovar rezervoara u magacinu hemikalija - viljuškarom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endParaRPr lang="en-US" sz="1200">
                        <a:effectLst/>
                      </a:endParaRPr>
                    </a:p>
                    <a:p>
                      <a:pPr marL="0" marR="0" algn="ctr">
                        <a:spcBef>
                          <a:spcPts val="0"/>
                        </a:spcBef>
                        <a:spcAft>
                          <a:spcPts val="0"/>
                        </a:spcAft>
                      </a:pPr>
                      <a:r>
                        <a:rPr lang="en-US" sz="1200">
                          <a:effectLst/>
                        </a:rPr>
                        <a:t>Izlivanje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Pretovarni prostor ispred skladišta hemikalija</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Skladište hemikalija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Oštećenje rezervoara prilikom manipulacije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Zanemarljivo mali rizik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Prihvatljiv rizik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Posledice udesa se ne očekuju izvan postrojenja</a:t>
                      </a:r>
                    </a:p>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373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Kvar na viljuškaru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22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Gruba greška zaposlenog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822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Namjerno izlivanje - diverzija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73325">
                <a:tc rowSpan="4">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Doprema rezervoara do cirk stanice – viljuškarom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endParaRPr lang="sr-Latn-ME" sz="1200">
                        <a:effectLst/>
                      </a:endParaRPr>
                    </a:p>
                    <a:p>
                      <a:pPr marL="0" marR="0" algn="ctr">
                        <a:spcBef>
                          <a:spcPts val="0"/>
                        </a:spcBef>
                        <a:spcAft>
                          <a:spcPts val="0"/>
                        </a:spcAft>
                      </a:pPr>
                      <a:endParaRPr lang="en-US" sz="1200">
                        <a:effectLst/>
                      </a:endParaRPr>
                    </a:p>
                    <a:p>
                      <a:pPr marL="0" marR="0" algn="ctr">
                        <a:spcBef>
                          <a:spcPts val="0"/>
                        </a:spcBef>
                        <a:spcAft>
                          <a:spcPts val="0"/>
                        </a:spcAft>
                      </a:pPr>
                      <a:r>
                        <a:rPr lang="en-US" sz="1200">
                          <a:effectLst/>
                        </a:rPr>
                        <a:t>Izlivanje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Put hemikalije od skladišta hemikalija do cirk stanice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Oštećenje rezervoara prilikom manipulacije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Zanemarljivo mali rizik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Prihvatljiv rizik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4">
                  <a:txBody>
                    <a:bodyPr/>
                    <a:lstStyle/>
                    <a:p>
                      <a:pPr marL="0" marR="0" algn="ctr">
                        <a:spcBef>
                          <a:spcPts val="0"/>
                        </a:spcBef>
                        <a:spcAft>
                          <a:spcPts val="0"/>
                        </a:spcAft>
                      </a:pPr>
                      <a:r>
                        <a:rPr lang="sr-Latn-ME" sz="1200">
                          <a:effectLst/>
                        </a:rPr>
                        <a:t>   </a:t>
                      </a:r>
                    </a:p>
                    <a:p>
                      <a:pPr marL="0" marR="0" algn="ctr">
                        <a:spcBef>
                          <a:spcPts val="0"/>
                        </a:spcBef>
                        <a:spcAft>
                          <a:spcPts val="0"/>
                        </a:spcAft>
                      </a:pPr>
                      <a:endParaRPr lang="sr-Latn-ME" sz="1200">
                        <a:effectLst/>
                      </a:endParaRPr>
                    </a:p>
                    <a:p>
                      <a:pPr marL="0" marR="0" algn="ctr">
                        <a:spcBef>
                          <a:spcPts val="0"/>
                        </a:spcBef>
                        <a:spcAft>
                          <a:spcPts val="0"/>
                        </a:spcAft>
                      </a:pPr>
                      <a:endParaRPr lang="sr-Latn-ME" sz="1200">
                        <a:effectLst/>
                      </a:endParaRPr>
                    </a:p>
                    <a:p>
                      <a:pPr marL="0" marR="0" algn="ctr">
                        <a:spcBef>
                          <a:spcPts val="0"/>
                        </a:spcBef>
                        <a:spcAft>
                          <a:spcPts val="0"/>
                        </a:spcAft>
                      </a:pPr>
                      <a:r>
                        <a:rPr lang="en-US" sz="1200">
                          <a:effectLst/>
                        </a:rPr>
                        <a:t>Posledice udesa se ne očekuju izvan postrojenja</a:t>
                      </a:r>
                    </a:p>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223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Kvar na viljuškaru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822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Gruba greška zaposlenog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183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Namjerno izlivanje - diverzija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endParaRPr lang="en-US" sz="1200">
                        <a:effectLst/>
                      </a:endParaRP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endParaRPr lang="en-US" sz="1200">
                        <a:effectLst/>
                      </a:endParaRP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endParaRPr lang="en-US" sz="1200">
                        <a:effectLst/>
                      </a:endParaRPr>
                    </a:p>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endParaRPr lang="en-US" sz="1200">
                        <a:effectLst/>
                      </a:endParaRPr>
                    </a:p>
                    <a:p>
                      <a:pPr marL="0" marR="0" algn="ctr">
                        <a:spcBef>
                          <a:spcPts val="0"/>
                        </a:spcBef>
                        <a:spcAft>
                          <a:spcPts val="0"/>
                        </a:spcAft>
                      </a:pPr>
                      <a:r>
                        <a:rPr lang="en-US" sz="1200">
                          <a:effectLst/>
                        </a:rPr>
                        <a:t>R1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573325">
                <a:tc rowSpan="6">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endParaRPr lang="en-US" sz="1200">
                        <a:effectLst/>
                      </a:endParaRPr>
                    </a:p>
                    <a:p>
                      <a:pPr marL="0" marR="0">
                        <a:spcBef>
                          <a:spcPts val="0"/>
                        </a:spcBef>
                        <a:spcAft>
                          <a:spcPts val="0"/>
                        </a:spcAft>
                      </a:pPr>
                      <a:r>
                        <a:rPr lang="en-US" sz="1200">
                          <a:effectLst/>
                        </a:rPr>
                        <a:t> </a:t>
                      </a:r>
                    </a:p>
                    <a:p>
                      <a:pPr marL="0" marR="0">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Doziranje hemikalije u šahtu slobodnim padom preko sistema plastičnih cijevi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endParaRPr lang="sr-Latn-ME" sz="1200">
                        <a:solidFill>
                          <a:schemeClr val="tx1"/>
                        </a:solidFill>
                        <a:effectLst/>
                      </a:endParaRPr>
                    </a:p>
                    <a:p>
                      <a:pPr marL="0" marR="0" algn="ctr">
                        <a:spcBef>
                          <a:spcPts val="0"/>
                        </a:spcBef>
                        <a:spcAft>
                          <a:spcPts val="0"/>
                        </a:spcAft>
                      </a:pPr>
                      <a:endParaRPr lang="en-US" sz="1200">
                        <a:solidFill>
                          <a:schemeClr val="tx1"/>
                        </a:solidFill>
                        <a:effectLst/>
                      </a:endParaRPr>
                    </a:p>
                    <a:p>
                      <a:pPr marL="0" marR="0" algn="ctr">
                        <a:spcBef>
                          <a:spcPts val="0"/>
                        </a:spcBef>
                        <a:spcAft>
                          <a:spcPts val="0"/>
                        </a:spcAft>
                      </a:pPr>
                      <a:r>
                        <a:rPr lang="en-US" sz="1200">
                          <a:solidFill>
                            <a:schemeClr val="tx1"/>
                          </a:solidFill>
                          <a:effectLst/>
                        </a:rPr>
                        <a:t>Izlivanje</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Prostor kod cirk stanice gdje se vrši doziranje</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Oštećenje rezervoara prilikom manipulacije</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R1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endParaRPr lang="en-US" sz="1200">
                        <a:solidFill>
                          <a:schemeClr val="tx1"/>
                        </a:solidFill>
                        <a:effectLst/>
                      </a:endParaRPr>
                    </a:p>
                    <a:p>
                      <a:pPr marL="0" marR="0" algn="ctr">
                        <a:spcBef>
                          <a:spcPts val="0"/>
                        </a:spcBef>
                        <a:spcAft>
                          <a:spcPts val="0"/>
                        </a:spcAft>
                      </a:pPr>
                      <a:r>
                        <a:rPr lang="en-US" sz="1200">
                          <a:solidFill>
                            <a:schemeClr val="tx1"/>
                          </a:solidFill>
                          <a:effectLst/>
                        </a:rPr>
                        <a:t>Zanemarljivo mali rizik</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Prihvatljiv rizik</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6">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bg1"/>
                          </a:solidFill>
                          <a:effectLst/>
                        </a:rPr>
                        <a:t>Posledice udesa se ne očekuju izvan postrojenja</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0010"/>
                  </a:ext>
                </a:extLst>
              </a:tr>
              <a:tr h="1911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solidFill>
                            <a:schemeClr val="tx1"/>
                          </a:solidFill>
                          <a:effectLst/>
                        </a:rPr>
                        <a:t>Kvar na viljuškaru</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solidFill>
                            <a:schemeClr val="tx1"/>
                          </a:solidFill>
                          <a:effectLst/>
                        </a:rPr>
                        <a:t>R1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5733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solidFill>
                            <a:schemeClr val="tx1"/>
                          </a:solidFill>
                          <a:effectLst/>
                        </a:rPr>
                        <a:t>Oštećenje na sistemu plastičnih cijevi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R1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822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solidFill>
                            <a:schemeClr val="tx1"/>
                          </a:solidFill>
                          <a:effectLst/>
                        </a:rPr>
                        <a:t>Kvar na ventilu rezervoara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a:solidFill>
                            <a:schemeClr val="tx1"/>
                          </a:solidFill>
                          <a:effectLst/>
                        </a:rPr>
                        <a:t> </a:t>
                      </a:r>
                    </a:p>
                    <a:p>
                      <a:pPr marL="0" marR="0" algn="ctr">
                        <a:spcBef>
                          <a:spcPts val="0"/>
                        </a:spcBef>
                        <a:spcAft>
                          <a:spcPts val="0"/>
                        </a:spcAft>
                      </a:pPr>
                      <a:r>
                        <a:rPr lang="en-US" sz="1200">
                          <a:solidFill>
                            <a:schemeClr val="tx1"/>
                          </a:solidFill>
                          <a:effectLst/>
                        </a:rPr>
                        <a:t>R1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822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0">
                          <a:solidFill>
                            <a:schemeClr val="tx1"/>
                          </a:solidFill>
                          <a:effectLst/>
                        </a:rPr>
                        <a:t>Gruba greška zaposlenog</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b="0">
                          <a:solidFill>
                            <a:schemeClr val="tx1"/>
                          </a:solidFill>
                          <a:effectLst/>
                        </a:rPr>
                        <a:t> </a:t>
                      </a:r>
                    </a:p>
                    <a:p>
                      <a:pPr marL="0" marR="0" algn="ctr">
                        <a:spcBef>
                          <a:spcPts val="0"/>
                        </a:spcBef>
                        <a:spcAft>
                          <a:spcPts val="0"/>
                        </a:spcAft>
                      </a:pPr>
                      <a:r>
                        <a:rPr lang="en-US" sz="1200" b="0">
                          <a:solidFill>
                            <a:schemeClr val="tx1"/>
                          </a:solidFill>
                          <a:effectLst/>
                        </a:rPr>
                        <a:t>2</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b="0">
                          <a:solidFill>
                            <a:schemeClr val="tx1"/>
                          </a:solidFill>
                          <a:effectLst/>
                        </a:rPr>
                        <a:t> </a:t>
                      </a:r>
                    </a:p>
                    <a:p>
                      <a:pPr marL="0" marR="0" algn="ctr">
                        <a:spcBef>
                          <a:spcPts val="0"/>
                        </a:spcBef>
                        <a:spcAft>
                          <a:spcPts val="0"/>
                        </a:spcAft>
                      </a:pPr>
                      <a:r>
                        <a:rPr lang="en-US" sz="1200" b="0">
                          <a:solidFill>
                            <a:schemeClr val="tx1"/>
                          </a:solidFill>
                          <a:effectLst/>
                        </a:rPr>
                        <a:t>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b="0">
                          <a:solidFill>
                            <a:schemeClr val="tx1"/>
                          </a:solidFill>
                          <a:effectLst/>
                        </a:rPr>
                        <a:t> </a:t>
                      </a:r>
                    </a:p>
                    <a:p>
                      <a:pPr marL="0" marR="0" algn="ctr">
                        <a:spcBef>
                          <a:spcPts val="0"/>
                        </a:spcBef>
                        <a:spcAft>
                          <a:spcPts val="0"/>
                        </a:spcAft>
                      </a:pPr>
                      <a:r>
                        <a:rPr lang="en-US" sz="1200" b="0">
                          <a:solidFill>
                            <a:schemeClr val="tx1"/>
                          </a:solidFill>
                          <a:effectLst/>
                        </a:rPr>
                        <a:t>2</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b="0">
                          <a:solidFill>
                            <a:schemeClr val="tx1"/>
                          </a:solidFill>
                          <a:effectLst/>
                        </a:rPr>
                        <a:t> </a:t>
                      </a:r>
                    </a:p>
                    <a:p>
                      <a:pPr marL="0" marR="0" algn="ctr">
                        <a:spcBef>
                          <a:spcPts val="0"/>
                        </a:spcBef>
                        <a:spcAft>
                          <a:spcPts val="0"/>
                        </a:spcAft>
                      </a:pPr>
                      <a:r>
                        <a:rPr lang="en-US" sz="1200" b="0">
                          <a:solidFill>
                            <a:schemeClr val="tx1"/>
                          </a:solidFill>
                          <a:effectLst/>
                        </a:rPr>
                        <a:t>R1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5526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0">
                          <a:solidFill>
                            <a:schemeClr val="tx1"/>
                          </a:solidFill>
                          <a:effectLst/>
                        </a:rPr>
                        <a:t>Namjerno izlivanje - diverzija</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lgn="ctr">
                        <a:spcBef>
                          <a:spcPts val="0"/>
                        </a:spcBef>
                        <a:spcAft>
                          <a:spcPts val="0"/>
                        </a:spcAft>
                      </a:pPr>
                      <a:r>
                        <a:rPr lang="en-US" sz="1200" b="0">
                          <a:solidFill>
                            <a:schemeClr val="tx1"/>
                          </a:solidFill>
                          <a:effectLst/>
                        </a:rPr>
                        <a:t>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tc>
                  <a:txBody>
                    <a:bodyPr/>
                    <a:lstStyle/>
                    <a:p>
                      <a:pPr marL="0" marR="0" algn="ctr">
                        <a:spcBef>
                          <a:spcPts val="0"/>
                        </a:spcBef>
                        <a:spcAft>
                          <a:spcPts val="0"/>
                        </a:spcAft>
                      </a:pPr>
                      <a:r>
                        <a:rPr lang="en-US" sz="1200" b="0">
                          <a:solidFill>
                            <a:schemeClr val="tx1"/>
                          </a:solidFill>
                          <a:effectLst/>
                        </a:rPr>
                        <a:t>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0" marR="0" algn="ctr">
                        <a:spcBef>
                          <a:spcPts val="0"/>
                        </a:spcBef>
                        <a:spcAft>
                          <a:spcPts val="0"/>
                        </a:spcAft>
                      </a:pPr>
                      <a:r>
                        <a:rPr lang="en-US" sz="1200" b="0">
                          <a:solidFill>
                            <a:schemeClr val="tx1"/>
                          </a:solidFill>
                          <a:effectLst/>
                        </a:rPr>
                        <a:t>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tc>
                  <a:txBody>
                    <a:bodyPr/>
                    <a:lstStyle/>
                    <a:p>
                      <a:pPr marL="0" marR="0" algn="ctr">
                        <a:spcBef>
                          <a:spcPts val="0"/>
                        </a:spcBef>
                        <a:spcAft>
                          <a:spcPts val="0"/>
                        </a:spcAft>
                      </a:pPr>
                      <a:r>
                        <a:rPr lang="en-US" sz="1200" b="0">
                          <a:solidFill>
                            <a:schemeClr val="tx1"/>
                          </a:solidFill>
                          <a:effectLst/>
                        </a:rPr>
                        <a:t>R1</a:t>
                      </a:r>
                      <a:endParaRPr lang="en-US"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3777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285750"/>
            <a:ext cx="10887075" cy="4286250"/>
          </a:xfrm>
        </p:spPr>
        <p:txBody>
          <a:bodyPr>
            <a:normAutofit/>
          </a:bodyPr>
          <a:lstStyle/>
          <a:p>
            <a:r>
              <a:rPr lang="en-US" sz="3600">
                <a:solidFill>
                  <a:srgbClr val="FFC000"/>
                </a:solidFill>
              </a:rPr>
              <a:t> P</a:t>
            </a:r>
            <a:r>
              <a:rPr lang="sr-Latn-ME" sz="3600">
                <a:solidFill>
                  <a:srgbClr val="FFC000"/>
                </a:solidFill>
              </a:rPr>
              <a:t>REVENTIVNE MJERE</a:t>
            </a:r>
            <a:endParaRPr lang="en-US" sz="360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34226806"/>
              </p:ext>
            </p:extLst>
          </p:nvPr>
        </p:nvGraphicFramePr>
        <p:xfrm>
          <a:off x="685800" y="1100139"/>
          <a:ext cx="10401300" cy="4514849"/>
        </p:xfrm>
        <a:graphic>
          <a:graphicData uri="http://schemas.openxmlformats.org/drawingml/2006/table">
            <a:tbl>
              <a:tblPr firstRow="1" firstCol="1" lastRow="1" lastCol="1" bandRow="1" bandCol="1">
                <a:tableStyleId>{5C22544A-7EE6-4342-B048-85BDC9FD1C3A}</a:tableStyleId>
              </a:tblPr>
              <a:tblGrid>
                <a:gridCol w="5486400">
                  <a:extLst>
                    <a:ext uri="{9D8B030D-6E8A-4147-A177-3AD203B41FA5}">
                      <a16:colId xmlns:a16="http://schemas.microsoft.com/office/drawing/2014/main" val="20000"/>
                    </a:ext>
                  </a:extLst>
                </a:gridCol>
                <a:gridCol w="4914900">
                  <a:extLst>
                    <a:ext uri="{9D8B030D-6E8A-4147-A177-3AD203B41FA5}">
                      <a16:colId xmlns:a16="http://schemas.microsoft.com/office/drawing/2014/main" val="20001"/>
                    </a:ext>
                  </a:extLst>
                </a:gridCol>
              </a:tblGrid>
              <a:tr h="484066">
                <a:tc>
                  <a:txBody>
                    <a:bodyPr/>
                    <a:lstStyle/>
                    <a:p>
                      <a:pPr marL="0" marR="0" algn="ctr">
                        <a:spcBef>
                          <a:spcPts val="0"/>
                        </a:spcBef>
                        <a:spcAft>
                          <a:spcPts val="0"/>
                        </a:spcAft>
                      </a:pPr>
                      <a:r>
                        <a:rPr lang="en-US" sz="1600">
                          <a:effectLst/>
                        </a:rPr>
                        <a:t>Mjere-Životna sredina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600">
                          <a:effectLst/>
                        </a:rPr>
                        <a:t>Mjere-Ljudi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4030783">
                <a:tc>
                  <a:txBody>
                    <a:bodyPr/>
                    <a:lstStyle/>
                    <a:p>
                      <a:pPr marL="0" marR="0">
                        <a:spcBef>
                          <a:spcPts val="0"/>
                        </a:spcBef>
                        <a:spcAft>
                          <a:spcPts val="0"/>
                        </a:spcAft>
                      </a:pPr>
                      <a:r>
                        <a:rPr lang="en-US" sz="1600">
                          <a:effectLst/>
                        </a:rPr>
                        <a:t> </a:t>
                      </a:r>
                    </a:p>
                    <a:p>
                      <a:pPr marL="0" marR="0" lvl="0" indent="0">
                        <a:spcBef>
                          <a:spcPts val="0"/>
                        </a:spcBef>
                        <a:spcAft>
                          <a:spcPts val="0"/>
                        </a:spcAft>
                        <a:buSzPts val="1000"/>
                        <a:buFontTx/>
                        <a:buNone/>
                      </a:pPr>
                      <a:r>
                        <a:rPr lang="sr-Latn-ME" sz="1600">
                          <a:effectLst/>
                        </a:rPr>
                        <a:t>- P</a:t>
                      </a:r>
                      <a:r>
                        <a:rPr lang="en-US" sz="1600">
                          <a:effectLst/>
                        </a:rPr>
                        <a:t>ratiti tehničke standarde za čuvanje hemikalije kao </a:t>
                      </a:r>
                      <a:r>
                        <a:rPr lang="sr-Latn-ME" sz="1600">
                          <a:effectLst/>
                        </a:rPr>
                        <a:t>       </a:t>
                      </a:r>
                      <a:r>
                        <a:rPr lang="en-US" sz="1600">
                          <a:effectLst/>
                        </a:rPr>
                        <a:t>i za</a:t>
                      </a:r>
                      <a:r>
                        <a:rPr lang="sr-Latn-ME" sz="1600" baseline="0">
                          <a:effectLst/>
                        </a:rPr>
                        <a:t> </a:t>
                      </a:r>
                      <a:r>
                        <a:rPr lang="en-US" sz="1600">
                          <a:effectLst/>
                        </a:rPr>
                        <a:t>održavanje opreme koja se koristi za transport i doziranje</a:t>
                      </a:r>
                      <a:r>
                        <a:rPr lang="sr-Latn-ME" sz="1600" baseline="0">
                          <a:effectLst/>
                        </a:rPr>
                        <a:t> </a:t>
                      </a:r>
                      <a:r>
                        <a:rPr lang="en-US" sz="1600">
                          <a:effectLst/>
                        </a:rPr>
                        <a:t>hemikalije</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Č</a:t>
                      </a:r>
                      <a:r>
                        <a:rPr lang="en-US" sz="1600">
                          <a:effectLst/>
                        </a:rPr>
                        <a:t>uvati na dobro provjetrenom mjestu</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R</a:t>
                      </a:r>
                      <a:r>
                        <a:rPr lang="en-US" sz="1600">
                          <a:effectLst/>
                        </a:rPr>
                        <a:t>edovno kontrolisati rezervoare</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O</a:t>
                      </a:r>
                      <a:r>
                        <a:rPr lang="en-US" sz="1600">
                          <a:effectLst/>
                        </a:rPr>
                        <a:t>prezno otvarati zaptivene rezervoare</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Z</a:t>
                      </a:r>
                      <a:r>
                        <a:rPr lang="en-US" sz="1600">
                          <a:effectLst/>
                        </a:rPr>
                        <a:t>aštititi rezervoare od fizičkog oštećenja</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R</a:t>
                      </a:r>
                      <a:r>
                        <a:rPr lang="en-US" sz="1600">
                          <a:effectLst/>
                        </a:rPr>
                        <a:t>edovno pregledati viljuškar, crijeva za pretakanje i ventile i</a:t>
                      </a:r>
                      <a:r>
                        <a:rPr lang="sr-Latn-ME" sz="1600" baseline="0">
                          <a:effectLst/>
                        </a:rPr>
                        <a:t> </a:t>
                      </a:r>
                      <a:r>
                        <a:rPr lang="en-US" sz="1600">
                          <a:effectLst/>
                        </a:rPr>
                        <a:t>blagovremeno otkloniti kvarove ili oštećenja</a:t>
                      </a:r>
                      <a:r>
                        <a:rPr lang="sr-Latn-ME" sz="1600">
                          <a:effectLst/>
                        </a:rPr>
                        <a:t>;</a:t>
                      </a:r>
                      <a:endParaRPr lang="en-US" sz="1600">
                        <a:effectLst/>
                      </a:endParaRPr>
                    </a:p>
                    <a:p>
                      <a:pPr marL="0" marR="0" lvl="0" indent="0">
                        <a:spcBef>
                          <a:spcPts val="0"/>
                        </a:spcBef>
                        <a:spcAft>
                          <a:spcPts val="0"/>
                        </a:spcAft>
                        <a:buSzPts val="1000"/>
                        <a:buFont typeface="Arial" panose="020B0604020202020204" pitchFamily="34" charset="0"/>
                        <a:buNone/>
                      </a:pPr>
                      <a:r>
                        <a:rPr lang="sr-Latn-ME" sz="1600">
                          <a:effectLst/>
                        </a:rPr>
                        <a:t>- O</a:t>
                      </a:r>
                      <a:r>
                        <a:rPr lang="en-US" sz="1600">
                          <a:effectLst/>
                        </a:rPr>
                        <a:t>bučiti zaposlene za rukovanje sa hemikalijom</a:t>
                      </a:r>
                      <a:r>
                        <a:rPr lang="sr-Latn-ME" sz="1600">
                          <a:effectLst/>
                        </a:rPr>
                        <a:t>.</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indent="0">
                        <a:spcBef>
                          <a:spcPts val="0"/>
                        </a:spcBef>
                        <a:spcAft>
                          <a:spcPts val="0"/>
                        </a:spcAft>
                        <a:buFontTx/>
                        <a:buNone/>
                      </a:pPr>
                      <a:r>
                        <a:rPr lang="sr-Latn-ME" sz="1600">
                          <a:effectLst/>
                        </a:rPr>
                        <a:t>    -     </a:t>
                      </a:r>
                      <a:r>
                        <a:rPr lang="en-US" sz="1600">
                          <a:effectLst/>
                        </a:rPr>
                        <a:t>Obezbijediti lična zaštitna sredstva u skladu sa zahtjevima iz</a:t>
                      </a:r>
                      <a:r>
                        <a:rPr lang="sr-Latn-ME" sz="1600" baseline="0">
                          <a:effectLst/>
                        </a:rPr>
                        <a:t> </a:t>
                      </a:r>
                      <a:r>
                        <a:rPr lang="en-US" sz="1600">
                          <a:effectLst/>
                        </a:rPr>
                        <a:t> Lista bezbjednosti, Prilog D.</a:t>
                      </a:r>
                    </a:p>
                    <a:p>
                      <a:pPr marL="0" marR="0">
                        <a:spcBef>
                          <a:spcPts val="0"/>
                        </a:spcBef>
                        <a:spcAft>
                          <a:spcPts val="0"/>
                        </a:spcAft>
                      </a:pPr>
                      <a:r>
                        <a:rPr lang="en-US" sz="1600">
                          <a:effectLst/>
                        </a:rPr>
                        <a:t> </a:t>
                      </a:r>
                    </a:p>
                    <a:p>
                      <a:pPr marL="0" marR="0">
                        <a:spcBef>
                          <a:spcPts val="0"/>
                        </a:spcBef>
                        <a:spcAft>
                          <a:spcPts val="0"/>
                        </a:spcAft>
                      </a:pPr>
                      <a:r>
                        <a:rPr lang="en-US" sz="1600">
                          <a:effectLst/>
                        </a:rPr>
                        <a:t> </a:t>
                      </a:r>
                    </a:p>
                    <a:p>
                      <a:pPr marL="0" marR="0">
                        <a:spcBef>
                          <a:spcPts val="0"/>
                        </a:spcBef>
                        <a:spcAft>
                          <a:spcPts val="0"/>
                        </a:spcAft>
                      </a:pPr>
                      <a:r>
                        <a:rPr lang="sr-Latn-ME" sz="1600">
                          <a:effectLst/>
                        </a:rPr>
                        <a:t>     -    </a:t>
                      </a:r>
                      <a:r>
                        <a:rPr lang="en-US" sz="1600">
                          <a:effectLst/>
                        </a:rPr>
                        <a:t>Obezbijediti provjetravanje.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632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900113"/>
          </a:xfrm>
        </p:spPr>
        <p:txBody>
          <a:bodyPr/>
          <a:lstStyle/>
          <a:p>
            <a:r>
              <a:rPr lang="sr-Latn-ME">
                <a:solidFill>
                  <a:srgbClr val="FFC000"/>
                </a:solidFill>
              </a:rPr>
              <a:t>ZAKLJUČAK</a:t>
            </a:r>
            <a:endParaRPr lang="en-US">
              <a:solidFill>
                <a:srgbClr val="FFC000"/>
              </a:solidFill>
            </a:endParaRPr>
          </a:p>
        </p:txBody>
      </p:sp>
      <p:sp>
        <p:nvSpPr>
          <p:cNvPr id="3" name="Subtitle 2"/>
          <p:cNvSpPr>
            <a:spLocks noGrp="1"/>
          </p:cNvSpPr>
          <p:nvPr>
            <p:ph type="subTitle" idx="1"/>
          </p:nvPr>
        </p:nvSpPr>
        <p:spPr>
          <a:xfrm>
            <a:off x="428625" y="1143001"/>
            <a:ext cx="11229975" cy="4529138"/>
          </a:xfrm>
        </p:spPr>
        <p:txBody>
          <a:bodyPr>
            <a:normAutofit lnSpcReduction="10000"/>
          </a:bodyPr>
          <a:lstStyle/>
          <a:p>
            <a:pPr algn="just"/>
            <a:r>
              <a:rPr lang="en-US"/>
              <a:t>Udesi mogu zahvatiti prostor unutar kompleksa elektrana, proširiti se izvan granica kompleksa, zahvatiti teritoriju regiona ili se čak proširiti izvan granica Crne Gore. Da bi se zaštitili od udesa pravna lica koja koriste hemikalije, koje spadaju pod Seveso direktivu, imaju </a:t>
            </a:r>
            <a:r>
              <a:rPr lang="en-US">
                <a:solidFill>
                  <a:srgbClr val="FFFF00"/>
                </a:solidFill>
              </a:rPr>
              <a:t>obavezu izrade planova zaštite od udesa</a:t>
            </a:r>
            <a:r>
              <a:rPr lang="en-US"/>
              <a:t>.</a:t>
            </a:r>
          </a:p>
          <a:p>
            <a:pPr algn="just"/>
            <a:r>
              <a:rPr lang="en-US"/>
              <a:t>U cilju izrade planova prvo su definisani ciljevi i principi djelovanja operatera postrojenja gdje je obuhvaćen organizacioni aspekt firme i način realizacije fizičke i tehničke zaštite. Nakon toga je definisana metoda procjene rizika od udesa i status postrojenja sa stanovišta rizika od udesa.</a:t>
            </a:r>
          </a:p>
          <a:p>
            <a:pPr algn="just"/>
            <a:r>
              <a:rPr lang="en-US"/>
              <a:t>Na osnovu procjene rizika od udesa za TE“Pljevlja“, HE“Piva“ i HE“Perućica“, zaključujemo da se posledice udesa ne očekuju izvan granica kompleksa elektrana.</a:t>
            </a:r>
          </a:p>
          <a:p>
            <a:pPr algn="just"/>
            <a:r>
              <a:rPr lang="en-US"/>
              <a:t>Za slučaj da se udes proširi van granica kompleksa o nastalom udesu je, sem odgovornih lica u elektranama, potrebno obavijestiti i organe lokalne samouprave.</a:t>
            </a:r>
          </a:p>
          <a:p>
            <a:endParaRPr lang="en-US"/>
          </a:p>
        </p:txBody>
      </p:sp>
    </p:spTree>
    <p:extLst>
      <p:ext uri="{BB962C8B-B14F-4D97-AF65-F5344CB8AC3E}">
        <p14:creationId xmlns:p14="http://schemas.microsoft.com/office/powerpoint/2010/main" val="141609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49"/>
            <a:ext cx="9144000" cy="771525"/>
          </a:xfrm>
        </p:spPr>
        <p:txBody>
          <a:bodyPr>
            <a:normAutofit/>
          </a:bodyPr>
          <a:lstStyle/>
          <a:p>
            <a:r>
              <a:rPr lang="sr-Latn-ME">
                <a:solidFill>
                  <a:srgbClr val="FFC000"/>
                </a:solidFill>
              </a:rPr>
              <a:t>HVALA NA PAŽNJI</a:t>
            </a:r>
            <a:endParaRPr lang="en-US">
              <a:solidFill>
                <a:srgbClr val="FFC000"/>
              </a:solidFill>
            </a:endParaRPr>
          </a:p>
        </p:txBody>
      </p:sp>
    </p:spTree>
    <p:extLst>
      <p:ext uri="{BB962C8B-B14F-4D97-AF65-F5344CB8AC3E}">
        <p14:creationId xmlns:p14="http://schemas.microsoft.com/office/powerpoint/2010/main" val="1292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714374"/>
          </a:xfrm>
        </p:spPr>
        <p:txBody>
          <a:bodyPr/>
          <a:lstStyle/>
          <a:p>
            <a:r>
              <a:rPr lang="sr-Latn-ME">
                <a:solidFill>
                  <a:srgbClr val="FFC000"/>
                </a:solidFill>
              </a:rPr>
              <a:t>KRATAK SADRŽAJ</a:t>
            </a:r>
            <a:endParaRPr lang="en-US">
              <a:solidFill>
                <a:srgbClr val="FFC000"/>
              </a:solidFill>
            </a:endParaRPr>
          </a:p>
        </p:txBody>
      </p:sp>
      <p:sp>
        <p:nvSpPr>
          <p:cNvPr id="3" name="Subtitle 2"/>
          <p:cNvSpPr>
            <a:spLocks noGrp="1"/>
          </p:cNvSpPr>
          <p:nvPr>
            <p:ph type="subTitle" idx="1"/>
          </p:nvPr>
        </p:nvSpPr>
        <p:spPr>
          <a:xfrm>
            <a:off x="321972" y="885826"/>
            <a:ext cx="11423560" cy="4914899"/>
          </a:xfrm>
        </p:spPr>
        <p:txBody>
          <a:bodyPr>
            <a:normAutofit/>
          </a:bodyPr>
          <a:lstStyle/>
          <a:p>
            <a:pPr algn="just"/>
            <a:r>
              <a:rPr lang="en-US">
                <a:solidFill>
                  <a:srgbClr val="FFC000"/>
                </a:solidFill>
              </a:rPr>
              <a:t>Planovima prevencije udesa</a:t>
            </a:r>
            <a:r>
              <a:rPr lang="en-US"/>
              <a:t> definisane su neophodne mjere za sprečavanje hemijskog udesa i ograničavanje uticaja tog udesa na život i zdravlje ljudi i životnu sredinu</a:t>
            </a:r>
            <a:r>
              <a:rPr lang="sr-Latn-ME"/>
              <a:t>, a</a:t>
            </a:r>
            <a:r>
              <a:rPr lang="en-US"/>
              <a:t> u cilju stvaranja uslova za upravljanje rizikom.</a:t>
            </a:r>
          </a:p>
          <a:p>
            <a:pPr algn="just"/>
            <a:r>
              <a:rPr lang="en-US">
                <a:solidFill>
                  <a:srgbClr val="FFC000"/>
                </a:solidFill>
              </a:rPr>
              <a:t>Status postrojenja</a:t>
            </a:r>
            <a:r>
              <a:rPr lang="en-US"/>
              <a:t> sa stanovišta upravljanja rizikom od udesa je određen u skladu sa metodologijom koja je data Pravilnikom o količinama opasnih materija, po kategorijama, kojima se određuje stepen rizika Seveso postrojenja („Sl.List CG“, br.63/2016. od 06.10.2016.godine.)</a:t>
            </a:r>
          </a:p>
          <a:p>
            <a:pPr algn="just"/>
            <a:r>
              <a:rPr lang="en-US">
                <a:solidFill>
                  <a:srgbClr val="FFC000"/>
                </a:solidFill>
              </a:rPr>
              <a:t>Analiza</a:t>
            </a:r>
            <a:r>
              <a:rPr lang="en-US"/>
              <a:t> je urađena tako što je sačinjen popis opasnih materija koje se koriste u proizvodnom procesu HE“Perućica“, HE“Piva“ i TE“Pljevlja“,</a:t>
            </a:r>
            <a:r>
              <a:rPr lang="sr-Latn-ME"/>
              <a:t> </a:t>
            </a:r>
            <a:r>
              <a:rPr lang="en-US"/>
              <a:t>prepoznavanju onih koje potpadaju pod Seveso direktivu i na kraju upoređivanja njihovih količina sa relevantnim graničnim količinama.</a:t>
            </a:r>
          </a:p>
          <a:p>
            <a:pPr algn="just"/>
            <a:r>
              <a:rPr lang="en-US">
                <a:solidFill>
                  <a:srgbClr val="FFC000"/>
                </a:solidFill>
              </a:rPr>
              <a:t>Procjena rizika od udesa</a:t>
            </a:r>
            <a:r>
              <a:rPr lang="en-US"/>
              <a:t> je urađena analizom vjerovatnoće nastanka udesa i veličine posledica po život i zdravlje ljudi i životnu sredinu.</a:t>
            </a:r>
          </a:p>
          <a:p>
            <a:endParaRPr lang="en-US"/>
          </a:p>
        </p:txBody>
      </p:sp>
    </p:spTree>
    <p:extLst>
      <p:ext uri="{BB962C8B-B14F-4D97-AF65-F5344CB8AC3E}">
        <p14:creationId xmlns:p14="http://schemas.microsoft.com/office/powerpoint/2010/main" val="286289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426"/>
            <a:ext cx="9144000" cy="592428"/>
          </a:xfrm>
        </p:spPr>
        <p:txBody>
          <a:bodyPr/>
          <a:lstStyle/>
          <a:p>
            <a:r>
              <a:rPr lang="sr-Latn-ME">
                <a:solidFill>
                  <a:srgbClr val="FFC000"/>
                </a:solidFill>
              </a:rPr>
              <a:t>UVOD</a:t>
            </a:r>
            <a:endParaRPr lang="en-US">
              <a:solidFill>
                <a:srgbClr val="FFC000"/>
              </a:solidFill>
            </a:endParaRPr>
          </a:p>
        </p:txBody>
      </p:sp>
      <p:sp>
        <p:nvSpPr>
          <p:cNvPr id="3" name="Subtitle 2"/>
          <p:cNvSpPr>
            <a:spLocks noGrp="1"/>
          </p:cNvSpPr>
          <p:nvPr>
            <p:ph type="subTitle" idx="1"/>
          </p:nvPr>
        </p:nvSpPr>
        <p:spPr>
          <a:xfrm>
            <a:off x="682579" y="759854"/>
            <a:ext cx="11075831" cy="5126596"/>
          </a:xfrm>
        </p:spPr>
        <p:txBody>
          <a:bodyPr>
            <a:normAutofit fontScale="85000" lnSpcReduction="20000"/>
          </a:bodyPr>
          <a:lstStyle/>
          <a:p>
            <a:pPr algn="just"/>
            <a:endParaRPr lang="sr-Latn-ME">
              <a:solidFill>
                <a:srgbClr val="FFC000"/>
              </a:solidFill>
            </a:endParaRPr>
          </a:p>
          <a:p>
            <a:pPr algn="just"/>
            <a:r>
              <a:rPr lang="en-US" sz="2300">
                <a:solidFill>
                  <a:srgbClr val="FFC000"/>
                </a:solidFill>
              </a:rPr>
              <a:t>Elektroprivreda Crne Gore AD Nikšić</a:t>
            </a:r>
            <a:r>
              <a:rPr lang="en-US" sz="2300"/>
              <a:t> raspolaže kapacitetima za proizvodnju električne energije ukupne instalisane snage 867,5 MW, od čega se 649 MW (75%) odnosi na hidroelektrane “Perućica” i “Piva”, a 218,5 MW (25%) na termoelektranu “Pljevlja”. </a:t>
            </a:r>
            <a:endParaRPr lang="sr-Latn-ME" sz="2300"/>
          </a:p>
          <a:p>
            <a:pPr algn="just"/>
            <a:r>
              <a:rPr lang="en-US" sz="2300">
                <a:solidFill>
                  <a:srgbClr val="FFC000"/>
                </a:solidFill>
              </a:rPr>
              <a:t>Postrojenja termoelektrane</a:t>
            </a:r>
            <a:r>
              <a:rPr lang="en-US" sz="2300"/>
              <a:t> su razmještena u krugu koji zauzima površinu od 35,8 ha. Na toj površini smješteni su: glavni pogonski objekat (kotlarnica i mašinska sala sa komandnom prostorijom), transformatori, radionica i magacin, upravna zgrada, elektrofilteri sa bager stanicom i ispravljačkom stanicom, dimnjak 250 m, pumpna stanica mazuta sa skladišnim rezervoarima (dva po 2000 m3), hemijska priprema vode sa dva rezervoara demi vode, pomoćna kotlarnica, elektrolizna stanica, deponija uglja sa prelaznim zgradama i kombinovanim uređajima, rashladni toranj sa pumpnom stanicom, trafostanica 35/0,4 KV i postrojenje za prečišćavanje zamazućenih voda.</a:t>
            </a:r>
            <a:endParaRPr lang="sr-Latn-ME" sz="2300"/>
          </a:p>
          <a:p>
            <a:pPr algn="just"/>
            <a:r>
              <a:rPr lang="sr-Latn-ME" sz="2300">
                <a:solidFill>
                  <a:srgbClr val="FFC000"/>
                </a:solidFill>
              </a:rPr>
              <a:t>HE „Piva“,</a:t>
            </a:r>
            <a:r>
              <a:rPr lang="sr-Latn-ME" sz="2300"/>
              <a:t> akumulaciono pribransko postrojenje, sa jednom od najvećih betonskih lučnih brana u svijetu, u pogonu je od 1976. godine. Instalisana snaga je 342 MW. Betonska lučna brana konstruktivne visine 220 m, hidraulične visine 190 m, dužine luka na kruni 268, 6 m i dužine luka u nivou korita 40 m. Slivno područje Hidroelektrane "Piva" iznosi 1.760 km². </a:t>
            </a:r>
          </a:p>
          <a:p>
            <a:pPr algn="just"/>
            <a:r>
              <a:rPr lang="sr-Latn-ME" sz="2300">
                <a:solidFill>
                  <a:srgbClr val="FFC000"/>
                </a:solidFill>
              </a:rPr>
              <a:t>HE „Perućica“</a:t>
            </a:r>
            <a:r>
              <a:rPr lang="sr-Latn-ME" sz="2300"/>
              <a:t> je najstarija velika hidroelektrana u Crnoj Gori. Puštena je u pogon 1960. godine. Nazvana je po vrelu Perućica, koje izvire u blizini hidroelektrane. Njena instalisana snaga je 307 MW, a moguća godišnja proizvodnja oko 1.300 GWh. Slivno područje HE „Perućica“ iznosi 850 km². </a:t>
            </a:r>
          </a:p>
          <a:p>
            <a:pPr algn="just"/>
            <a:endParaRPr lang="sr-Latn-ME" sz="2300"/>
          </a:p>
        </p:txBody>
      </p:sp>
    </p:spTree>
    <p:extLst>
      <p:ext uri="{BB962C8B-B14F-4D97-AF65-F5344CB8AC3E}">
        <p14:creationId xmlns:p14="http://schemas.microsoft.com/office/powerpoint/2010/main" val="321372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1821"/>
            <a:ext cx="9144000" cy="1004552"/>
          </a:xfrm>
        </p:spPr>
        <p:txBody>
          <a:bodyPr>
            <a:noAutofit/>
          </a:bodyPr>
          <a:lstStyle/>
          <a:p>
            <a:r>
              <a:rPr lang="sr-Latn-ME">
                <a:solidFill>
                  <a:srgbClr val="FFC000"/>
                </a:solidFill>
              </a:rPr>
              <a:t>IZ</a:t>
            </a:r>
            <a:r>
              <a:rPr lang="pt-BR">
                <a:solidFill>
                  <a:srgbClr val="FFC000"/>
                </a:solidFill>
              </a:rPr>
              <a:t>RADA PLANOVA PREVENCIJE UDESA PROIZVODNIH POSTROJENJA EPCG AD</a:t>
            </a:r>
            <a:endParaRPr lang="en-US">
              <a:solidFill>
                <a:srgbClr val="FFC000"/>
              </a:solidFill>
            </a:endParaRPr>
          </a:p>
        </p:txBody>
      </p:sp>
      <p:sp>
        <p:nvSpPr>
          <p:cNvPr id="3" name="Subtitle 2"/>
          <p:cNvSpPr>
            <a:spLocks noGrp="1"/>
          </p:cNvSpPr>
          <p:nvPr>
            <p:ph type="subTitle" idx="1"/>
          </p:nvPr>
        </p:nvSpPr>
        <p:spPr>
          <a:xfrm>
            <a:off x="1021722" y="1236373"/>
            <a:ext cx="10453353" cy="4906850"/>
          </a:xfrm>
        </p:spPr>
        <p:txBody>
          <a:bodyPr>
            <a:normAutofit fontScale="92500" lnSpcReduction="20000"/>
          </a:bodyPr>
          <a:lstStyle/>
          <a:p>
            <a:pPr algn="just"/>
            <a:r>
              <a:rPr lang="en-US"/>
              <a:t>U cilju izrade planova prvo su definisani ciljevi i principi djelovanja operatera postrojenja</a:t>
            </a:r>
            <a:r>
              <a:rPr lang="sr-Latn-ME"/>
              <a:t>,</a:t>
            </a:r>
            <a:r>
              <a:rPr lang="en-US"/>
              <a:t> radi kontrole opasnosti od hemijskog udesa</a:t>
            </a:r>
            <a:r>
              <a:rPr lang="sr-Latn-ME"/>
              <a:t>,</a:t>
            </a:r>
            <a:r>
              <a:rPr lang="en-US"/>
              <a:t> gdje je obuhvaćen organizacioni aspekt firme i način realizacije fizičke i tehničke zaštite. </a:t>
            </a:r>
            <a:endParaRPr lang="sr-Latn-ME"/>
          </a:p>
          <a:p>
            <a:pPr algn="just"/>
            <a:r>
              <a:rPr lang="en-US"/>
              <a:t>Nakon toga je definisana metoda procjene rizika od udesa i status postrojenja sa stanovišta rizika od udesa.</a:t>
            </a:r>
          </a:p>
          <a:p>
            <a:pPr algn="just"/>
            <a:r>
              <a:rPr lang="en-US"/>
              <a:t>Planovi sadrže opis lokacija sa kartografskim prikazom, opis postrojenja i tehnološkog procesa i popis opasnih materija kao i analizu stepena rizika postrojenja u skladu sa metodologijom iz Pravilnika o količinama opasnih materija po kategorijama kojima se određuje stepen rizika Seveso postrojenja „Sl.list CG“, br.63/2016. </a:t>
            </a:r>
          </a:p>
          <a:p>
            <a:pPr algn="just"/>
            <a:r>
              <a:rPr lang="en-US"/>
              <a:t>Za svaku opasnu materiju je dat hemijski naziv, CAS broj i naziv prema međunarodno priznatoj hemijskoj nomenklaturi IUPAC i date fizičko-hemijske, toksikološke i ekotoksikološke osobine. </a:t>
            </a:r>
          </a:p>
          <a:p>
            <a:pPr algn="just"/>
            <a:r>
              <a:rPr lang="en-US"/>
              <a:t>Nakon identifikacije kritičnih tačaka, opisa mogućih udesa i opisa posljedica udesa date su preventivne mjere i plan reagovanja u slučaju udesa.</a:t>
            </a:r>
          </a:p>
          <a:p>
            <a:pPr algn="just"/>
            <a:r>
              <a:rPr lang="en-US"/>
              <a:t>Na kraju je urađena identifikacija objekata koji mogu biti izloženi uticaju udesa na udaljenosti jednakog ili manjoj od 700m od postrojenja.</a:t>
            </a:r>
          </a:p>
        </p:txBody>
      </p:sp>
    </p:spTree>
    <p:extLst>
      <p:ext uri="{BB962C8B-B14F-4D97-AF65-F5344CB8AC3E}">
        <p14:creationId xmlns:p14="http://schemas.microsoft.com/office/powerpoint/2010/main" val="269433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875"/>
            <a:ext cx="9144000" cy="728663"/>
          </a:xfrm>
        </p:spPr>
        <p:txBody>
          <a:bodyPr>
            <a:normAutofit fontScale="90000"/>
          </a:bodyPr>
          <a:lstStyle/>
          <a:p>
            <a:br>
              <a:rPr lang="en-US"/>
            </a:br>
            <a:r>
              <a:rPr lang="en-US" sz="4000">
                <a:solidFill>
                  <a:srgbClr val="FFC000"/>
                </a:solidFill>
              </a:rPr>
              <a:t>ANALIZA STEPENA RIZIKA </a:t>
            </a:r>
            <a:r>
              <a:rPr lang="sr-Latn-ME" sz="4000">
                <a:solidFill>
                  <a:srgbClr val="FFC000"/>
                </a:solidFill>
              </a:rPr>
              <a:t>TE PLJEVLJA</a:t>
            </a:r>
            <a:endParaRPr lang="en-US" sz="4000">
              <a:solidFill>
                <a:srgbClr val="FFC000"/>
              </a:solidFill>
            </a:endParaRPr>
          </a:p>
        </p:txBody>
      </p:sp>
      <p:sp>
        <p:nvSpPr>
          <p:cNvPr id="3" name="Subtitle 2"/>
          <p:cNvSpPr>
            <a:spLocks noGrp="1"/>
          </p:cNvSpPr>
          <p:nvPr>
            <p:ph type="subTitle" idx="1"/>
          </p:nvPr>
        </p:nvSpPr>
        <p:spPr>
          <a:xfrm>
            <a:off x="971551" y="1257300"/>
            <a:ext cx="10258424" cy="4714876"/>
          </a:xfrm>
        </p:spPr>
        <p:txBody>
          <a:bodyPr>
            <a:normAutofit fontScale="92500" lnSpcReduction="20000"/>
          </a:bodyPr>
          <a:lstStyle/>
          <a:p>
            <a:pPr algn="just"/>
            <a:r>
              <a:rPr lang="en-US"/>
              <a:t>Nakon sprovedene analize stepena rizika postrojenja zaključeno je da se TE</a:t>
            </a:r>
            <a:r>
              <a:rPr lang="sr-Latn-ME"/>
              <a:t> </a:t>
            </a:r>
            <a:r>
              <a:rPr lang="en-US"/>
              <a:t>“Pljevlja“ ne može svrstati u Seveso postrojenje ni većeg ni manjeg rizika.</a:t>
            </a:r>
          </a:p>
          <a:p>
            <a:pPr algn="just"/>
            <a:r>
              <a:rPr lang="en-US"/>
              <a:t>Popisom je prepoznato </a:t>
            </a:r>
            <a:r>
              <a:rPr lang="en-US">
                <a:solidFill>
                  <a:srgbClr val="FFFF00"/>
                </a:solidFill>
              </a:rPr>
              <a:t>27 opasnih materija</a:t>
            </a:r>
            <a:r>
              <a:rPr lang="en-US"/>
              <a:t>, od kojih </a:t>
            </a:r>
            <a:r>
              <a:rPr lang="en-US">
                <a:solidFill>
                  <a:srgbClr val="FFFF00"/>
                </a:solidFill>
              </a:rPr>
              <a:t>6 potpada pod Seveso direktivu</a:t>
            </a:r>
            <a:r>
              <a:rPr lang="en-US"/>
              <a:t>, a date su u Tabeli I.</a:t>
            </a:r>
          </a:p>
          <a:p>
            <a:pPr algn="just"/>
            <a:r>
              <a:rPr lang="en-US"/>
              <a:t>Primjenjeno je pravilo sabiranja kod istih klasa opasnosti za Seveso postrojenje manjeg rizika.</a:t>
            </a:r>
          </a:p>
          <a:p>
            <a:pPr algn="just"/>
            <a:r>
              <a:rPr lang="en-US"/>
              <a:t>                     </a:t>
            </a:r>
            <a:r>
              <a:rPr lang="sr-Latn-CS" i="1">
                <a:solidFill>
                  <a:srgbClr val="FFC000"/>
                </a:solidFill>
                <a:latin typeface="Arial" panose="020B0604020202020204" pitchFamily="34" charset="0"/>
                <a:ea typeface="Times New Roman" panose="02020603050405020304" pitchFamily="18" charset="0"/>
              </a:rPr>
              <a:t>(q</a:t>
            </a:r>
            <a:r>
              <a:rPr lang="sr-Latn-CS" i="1" baseline="-25000">
                <a:solidFill>
                  <a:srgbClr val="FFC000"/>
                </a:solidFill>
                <a:latin typeface="Arial" panose="020B0604020202020204" pitchFamily="34" charset="0"/>
                <a:ea typeface="Times New Roman" panose="02020603050405020304" pitchFamily="18" charset="0"/>
              </a:rPr>
              <a:t>1</a:t>
            </a:r>
            <a:r>
              <a:rPr lang="sr-Latn-CS" i="1">
                <a:solidFill>
                  <a:srgbClr val="FFC000"/>
                </a:solidFill>
                <a:latin typeface="Arial" panose="020B0604020202020204" pitchFamily="34" charset="0"/>
                <a:ea typeface="Times New Roman" panose="02020603050405020304" pitchFamily="18" charset="0"/>
              </a:rPr>
              <a:t>/q</a:t>
            </a:r>
            <a:r>
              <a:rPr lang="sr-Latn-CS" i="1" baseline="-25000">
                <a:solidFill>
                  <a:srgbClr val="FFC000"/>
                </a:solidFill>
                <a:latin typeface="Arial" panose="020B0604020202020204" pitchFamily="34" charset="0"/>
                <a:ea typeface="Times New Roman" panose="02020603050405020304" pitchFamily="18" charset="0"/>
              </a:rPr>
              <a:t>L1</a:t>
            </a:r>
            <a:r>
              <a:rPr lang="sr-Latn-CS" i="1">
                <a:solidFill>
                  <a:srgbClr val="FFC000"/>
                </a:solidFill>
                <a:latin typeface="Arial" panose="020B0604020202020204" pitchFamily="34" charset="0"/>
                <a:ea typeface="Times New Roman" panose="02020603050405020304" pitchFamily="18" charset="0"/>
              </a:rPr>
              <a:t> + q</a:t>
            </a:r>
            <a:r>
              <a:rPr lang="sr-Latn-CS" i="1" baseline="-25000">
                <a:solidFill>
                  <a:srgbClr val="FFC000"/>
                </a:solidFill>
                <a:latin typeface="Arial" panose="020B0604020202020204" pitchFamily="34" charset="0"/>
                <a:ea typeface="Times New Roman" panose="02020603050405020304" pitchFamily="18" charset="0"/>
              </a:rPr>
              <a:t>2</a:t>
            </a:r>
            <a:r>
              <a:rPr lang="sr-Latn-CS" i="1">
                <a:solidFill>
                  <a:srgbClr val="FFC000"/>
                </a:solidFill>
                <a:latin typeface="Arial" panose="020B0604020202020204" pitchFamily="34" charset="0"/>
                <a:ea typeface="Times New Roman" panose="02020603050405020304" pitchFamily="18" charset="0"/>
              </a:rPr>
              <a:t>/q</a:t>
            </a:r>
            <a:r>
              <a:rPr lang="sr-Latn-CS" i="1" baseline="-25000">
                <a:solidFill>
                  <a:srgbClr val="FFC000"/>
                </a:solidFill>
                <a:latin typeface="Arial" panose="020B0604020202020204" pitchFamily="34" charset="0"/>
                <a:ea typeface="Times New Roman" panose="02020603050405020304" pitchFamily="18" charset="0"/>
              </a:rPr>
              <a:t>L2</a:t>
            </a:r>
            <a:r>
              <a:rPr lang="sr-Latn-CS" i="1">
                <a:solidFill>
                  <a:srgbClr val="FFC000"/>
                </a:solidFill>
                <a:latin typeface="Arial" panose="020B0604020202020204" pitchFamily="34" charset="0"/>
                <a:ea typeface="Times New Roman" panose="02020603050405020304" pitchFamily="18" charset="0"/>
              </a:rPr>
              <a:t>+ q</a:t>
            </a:r>
            <a:r>
              <a:rPr lang="sr-Latn-CS" i="1" baseline="-25000">
                <a:solidFill>
                  <a:srgbClr val="FFC000"/>
                </a:solidFill>
                <a:latin typeface="Arial" panose="020B0604020202020204" pitchFamily="34" charset="0"/>
                <a:ea typeface="Times New Roman" panose="02020603050405020304" pitchFamily="18" charset="0"/>
              </a:rPr>
              <a:t>3</a:t>
            </a:r>
            <a:r>
              <a:rPr lang="sr-Latn-CS" i="1">
                <a:solidFill>
                  <a:srgbClr val="FFC000"/>
                </a:solidFill>
                <a:latin typeface="Arial" panose="020B0604020202020204" pitchFamily="34" charset="0"/>
                <a:ea typeface="Times New Roman" panose="02020603050405020304" pitchFamily="18" charset="0"/>
              </a:rPr>
              <a:t>/q</a:t>
            </a:r>
            <a:r>
              <a:rPr lang="sr-Latn-CS" i="1" baseline="-25000">
                <a:solidFill>
                  <a:srgbClr val="FFC000"/>
                </a:solidFill>
                <a:latin typeface="Arial" panose="020B0604020202020204" pitchFamily="34" charset="0"/>
                <a:ea typeface="Times New Roman" panose="02020603050405020304" pitchFamily="18" charset="0"/>
              </a:rPr>
              <a:t>L3 </a:t>
            </a:r>
            <a:r>
              <a:rPr lang="sr-Latn-CS" i="1">
                <a:solidFill>
                  <a:srgbClr val="FFC000"/>
                </a:solidFill>
                <a:latin typeface="Arial" panose="020B0604020202020204" pitchFamily="34" charset="0"/>
                <a:ea typeface="Times New Roman" panose="02020603050405020304" pitchFamily="18" charset="0"/>
              </a:rPr>
              <a:t>… ≥ 1)</a:t>
            </a:r>
            <a:r>
              <a:rPr lang="sr-Latn-CS">
                <a:solidFill>
                  <a:srgbClr val="FFC000"/>
                </a:solidFill>
                <a:latin typeface="Arial" panose="020B0604020202020204" pitchFamily="34" charset="0"/>
                <a:ea typeface="Times New Roman" panose="02020603050405020304" pitchFamily="18" charset="0"/>
              </a:rPr>
              <a:t> -  postrojenje je manjeg rizika</a:t>
            </a:r>
            <a:r>
              <a:rPr lang="en-US">
                <a:solidFill>
                  <a:srgbClr val="FFC000"/>
                </a:solidFill>
              </a:rPr>
              <a:t>	</a:t>
            </a:r>
          </a:p>
          <a:p>
            <a:pPr algn="just"/>
            <a:r>
              <a:rPr lang="sr-Latn-CS" i="1">
                <a:latin typeface="Arial" panose="020B0604020202020204" pitchFamily="34" charset="0"/>
                <a:ea typeface="Times New Roman" panose="02020603050405020304" pitchFamily="18" charset="0"/>
              </a:rPr>
              <a:t>q</a:t>
            </a:r>
            <a:r>
              <a:rPr lang="sr-Latn-CS" i="1" baseline="-25000">
                <a:latin typeface="Arial" panose="020B0604020202020204" pitchFamily="34" charset="0"/>
                <a:ea typeface="Times New Roman" panose="02020603050405020304" pitchFamily="18" charset="0"/>
              </a:rPr>
              <a:t>1</a:t>
            </a:r>
            <a:r>
              <a:rPr lang="sr-Latn-CS" i="1">
                <a:latin typeface="Arial" panose="020B0604020202020204" pitchFamily="34" charset="0"/>
                <a:ea typeface="Times New Roman" panose="02020603050405020304" pitchFamily="18" charset="0"/>
              </a:rPr>
              <a:t>, q</a:t>
            </a:r>
            <a:r>
              <a:rPr lang="sr-Latn-CS" i="1" baseline="-25000">
                <a:latin typeface="Arial" panose="020B0604020202020204" pitchFamily="34" charset="0"/>
                <a:ea typeface="Times New Roman" panose="02020603050405020304" pitchFamily="18" charset="0"/>
              </a:rPr>
              <a:t>2</a:t>
            </a:r>
            <a:r>
              <a:rPr lang="sr-Latn-CS" i="1">
                <a:latin typeface="Arial" panose="020B0604020202020204" pitchFamily="34" charset="0"/>
                <a:ea typeface="Times New Roman" panose="02020603050405020304" pitchFamily="18" charset="0"/>
              </a:rPr>
              <a:t>, q</a:t>
            </a:r>
            <a:r>
              <a:rPr lang="sr-Latn-CS" i="1" baseline="-25000">
                <a:latin typeface="Arial" panose="020B0604020202020204" pitchFamily="34" charset="0"/>
                <a:ea typeface="Times New Roman" panose="02020603050405020304" pitchFamily="18" charset="0"/>
              </a:rPr>
              <a:t>3</a:t>
            </a:r>
            <a:r>
              <a:rPr lang="sr-Latn-CS" i="1">
                <a:latin typeface="Arial" panose="020B0604020202020204" pitchFamily="34" charset="0"/>
                <a:ea typeface="Times New Roman" panose="02020603050405020304" pitchFamily="18" charset="0"/>
              </a:rPr>
              <a:t>...</a:t>
            </a:r>
            <a:r>
              <a:rPr lang="sr-Latn-CS">
                <a:latin typeface="Arial" panose="020B0604020202020204" pitchFamily="34" charset="0"/>
                <a:ea typeface="Times New Roman" panose="02020603050405020304" pitchFamily="18" charset="0"/>
              </a:rPr>
              <a:t> </a:t>
            </a:r>
            <a:r>
              <a:rPr lang="en-US"/>
              <a:t> - količina opasne materije (kategorija opasne metarije)</a:t>
            </a:r>
          </a:p>
          <a:p>
            <a:pPr algn="just"/>
            <a:r>
              <a:rPr lang="sr-Latn-CS" i="1">
                <a:latin typeface="Arial" panose="020B0604020202020204" pitchFamily="34" charset="0"/>
                <a:ea typeface="Times New Roman" panose="02020603050405020304" pitchFamily="18" charset="0"/>
              </a:rPr>
              <a:t>q</a:t>
            </a:r>
            <a:r>
              <a:rPr lang="sr-Latn-CS" i="1" baseline="-25000">
                <a:latin typeface="Arial" panose="020B0604020202020204" pitchFamily="34" charset="0"/>
                <a:ea typeface="Times New Roman" panose="02020603050405020304" pitchFamily="18" charset="0"/>
              </a:rPr>
              <a:t>L1</a:t>
            </a:r>
            <a:r>
              <a:rPr lang="sr-Latn-CS" i="1">
                <a:latin typeface="Arial" panose="020B0604020202020204" pitchFamily="34" charset="0"/>
                <a:ea typeface="Times New Roman" panose="02020603050405020304" pitchFamily="18" charset="0"/>
              </a:rPr>
              <a:t>, q</a:t>
            </a:r>
            <a:r>
              <a:rPr lang="sr-Latn-CS" i="1" baseline="-25000">
                <a:latin typeface="Arial" panose="020B0604020202020204" pitchFamily="34" charset="0"/>
                <a:ea typeface="Times New Roman" panose="02020603050405020304" pitchFamily="18" charset="0"/>
              </a:rPr>
              <a:t>L2</a:t>
            </a:r>
            <a:r>
              <a:rPr lang="sr-Latn-CS" i="1">
                <a:latin typeface="Arial" panose="020B0604020202020204" pitchFamily="34" charset="0"/>
                <a:ea typeface="Times New Roman" panose="02020603050405020304" pitchFamily="18" charset="0"/>
              </a:rPr>
              <a:t> i q</a:t>
            </a:r>
            <a:r>
              <a:rPr lang="sr-Latn-CS" i="1" baseline="-25000">
                <a:latin typeface="Arial" panose="020B0604020202020204" pitchFamily="34" charset="0"/>
                <a:ea typeface="Times New Roman" panose="02020603050405020304" pitchFamily="18" charset="0"/>
              </a:rPr>
              <a:t>L3</a:t>
            </a:r>
            <a:r>
              <a:rPr lang="sr-Latn-CS" baseline="-25000">
                <a:latin typeface="Arial" panose="020B0604020202020204" pitchFamily="34" charset="0"/>
                <a:ea typeface="Times New Roman" panose="02020603050405020304" pitchFamily="18" charset="0"/>
              </a:rPr>
              <a:t> </a:t>
            </a:r>
            <a:r>
              <a:rPr lang="en-US"/>
              <a:t>  - relevantne granične količine za opasnu materiju ili kategoriju </a:t>
            </a:r>
          </a:p>
          <a:p>
            <a:pPr algn="just">
              <a:spcBef>
                <a:spcPts val="0"/>
              </a:spcBef>
            </a:pPr>
            <a:r>
              <a:rPr lang="en-US"/>
              <a:t>	</a:t>
            </a:r>
            <a:r>
              <a:rPr lang="sr-Latn-CS" b="1">
                <a:solidFill>
                  <a:srgbClr val="FFC000"/>
                </a:solidFill>
                <a:latin typeface="Arial" panose="020B0604020202020204" pitchFamily="34" charset="0"/>
                <a:ea typeface="Times New Roman" panose="02020603050405020304" pitchFamily="18" charset="0"/>
              </a:rPr>
              <a:t>Zapaljivo:</a:t>
            </a:r>
            <a:r>
              <a:rPr lang="sr-Latn-CS" b="1">
                <a:latin typeface="Arial" panose="020B0604020202020204" pitchFamily="34" charset="0"/>
                <a:ea typeface="Times New Roman" panose="02020603050405020304" pitchFamily="18" charset="0"/>
              </a:rPr>
              <a:t> </a:t>
            </a:r>
            <a:r>
              <a:rPr lang="sr-Latn-CS">
                <a:latin typeface="Arial" panose="020B0604020202020204" pitchFamily="34" charset="0"/>
                <a:ea typeface="Times New Roman" panose="02020603050405020304" pitchFamily="18" charset="0"/>
              </a:rPr>
              <a:t>Rbr. 4 + Rbr. 6 </a:t>
            </a:r>
            <a:endParaRPr lang="en-US">
              <a:latin typeface="Times New Roman" panose="02020603050405020304" pitchFamily="18" charset="0"/>
              <a:ea typeface="Times New Roman" panose="02020603050405020304" pitchFamily="18" charset="0"/>
            </a:endParaRPr>
          </a:p>
          <a:p>
            <a:pPr algn="just">
              <a:spcBef>
                <a:spcPts val="0"/>
              </a:spcBef>
            </a:pPr>
            <a:r>
              <a:rPr lang="sr-Latn-CS">
                <a:latin typeface="Arial" panose="020B0604020202020204" pitchFamily="34" charset="0"/>
                <a:ea typeface="Times New Roman" panose="02020603050405020304" pitchFamily="18" charset="0"/>
              </a:rPr>
              <a:t>0,2/5000 + 0,055/10 = 0,00554&lt;1, </a:t>
            </a:r>
            <a:r>
              <a:rPr lang="sr-Latn-CS">
                <a:solidFill>
                  <a:srgbClr val="FFC000"/>
                </a:solidFill>
                <a:latin typeface="Arial" panose="020B0604020202020204" pitchFamily="34" charset="0"/>
                <a:ea typeface="Times New Roman" panose="02020603050405020304" pitchFamily="18" charset="0"/>
              </a:rPr>
              <a:t>ispod manjeg rizika</a:t>
            </a:r>
            <a:endParaRPr lang="en-US">
              <a:solidFill>
                <a:srgbClr val="FFC000"/>
              </a:solidFill>
              <a:latin typeface="Times New Roman" panose="02020603050405020304" pitchFamily="18" charset="0"/>
              <a:ea typeface="Times New Roman" panose="02020603050405020304" pitchFamily="18" charset="0"/>
            </a:endParaRPr>
          </a:p>
          <a:p>
            <a:pPr algn="just">
              <a:spcBef>
                <a:spcPts val="0"/>
              </a:spcBef>
            </a:pPr>
            <a:r>
              <a:rPr lang="sr-Latn-CS" b="1">
                <a:latin typeface="Arial" panose="020B0604020202020204" pitchFamily="34" charset="0"/>
                <a:ea typeface="Times New Roman" panose="02020603050405020304" pitchFamily="18" charset="0"/>
              </a:rPr>
              <a:t>	</a:t>
            </a:r>
            <a:r>
              <a:rPr lang="sr-Latn-CS" b="1">
                <a:solidFill>
                  <a:srgbClr val="FFC000"/>
                </a:solidFill>
                <a:latin typeface="Arial" panose="020B0604020202020204" pitchFamily="34" charset="0"/>
                <a:ea typeface="Times New Roman" panose="02020603050405020304" pitchFamily="18" charset="0"/>
              </a:rPr>
              <a:t>Ekotoksično:</a:t>
            </a:r>
            <a:r>
              <a:rPr lang="sr-Latn-CS" b="1">
                <a:latin typeface="Arial" panose="020B0604020202020204" pitchFamily="34" charset="0"/>
                <a:ea typeface="Times New Roman" panose="02020603050405020304" pitchFamily="18" charset="0"/>
              </a:rPr>
              <a:t> </a:t>
            </a:r>
            <a:r>
              <a:rPr lang="sr-Latn-CS">
                <a:latin typeface="Arial" panose="020B0604020202020204" pitchFamily="34" charset="0"/>
                <a:ea typeface="Times New Roman" panose="02020603050405020304" pitchFamily="18" charset="0"/>
              </a:rPr>
              <a:t>(E1+E2): Rbr.1 + Rbr.2 + Rbr.3 + Rbr.4 + Rbr.5 </a:t>
            </a:r>
            <a:endParaRPr lang="en-US">
              <a:latin typeface="Times New Roman" panose="02020603050405020304" pitchFamily="18" charset="0"/>
              <a:ea typeface="Times New Roman" panose="02020603050405020304" pitchFamily="18" charset="0"/>
            </a:endParaRPr>
          </a:p>
          <a:p>
            <a:pPr algn="just">
              <a:spcBef>
                <a:spcPts val="0"/>
              </a:spcBef>
            </a:pPr>
            <a:r>
              <a:rPr lang="sr-Latn-CS">
                <a:latin typeface="Arial" panose="020B0604020202020204" pitchFamily="34" charset="0"/>
                <a:ea typeface="Times New Roman" panose="02020603050405020304" pitchFamily="18" charset="0"/>
              </a:rPr>
              <a:t>3/100 + 1/100 + 12/100 + 0,2/200 + 2000/2500 = 0,952 &lt; 1, </a:t>
            </a:r>
            <a:r>
              <a:rPr lang="sr-Latn-CS">
                <a:solidFill>
                  <a:srgbClr val="FFC000"/>
                </a:solidFill>
                <a:latin typeface="Arial" panose="020B0604020202020204" pitchFamily="34" charset="0"/>
                <a:ea typeface="Times New Roman" panose="02020603050405020304" pitchFamily="18" charset="0"/>
              </a:rPr>
              <a:t>ispod manjeg rizika</a:t>
            </a:r>
            <a:endParaRPr lang="en-US">
              <a:solidFill>
                <a:srgbClr val="FFC000"/>
              </a:solidFill>
              <a:latin typeface="Times New Roman" panose="02020603050405020304" pitchFamily="18" charset="0"/>
              <a:ea typeface="Times New Roman" panose="02020603050405020304" pitchFamily="18" charset="0"/>
            </a:endParaRPr>
          </a:p>
          <a:p>
            <a:pPr algn="just"/>
            <a:r>
              <a:rPr lang="en-US"/>
              <a:t>             Suma svih količnika opasne materije i relevantne granične količine je manja od 1, odnosno nije zadovoljen uslov zadat gore navedenom formulom.</a:t>
            </a:r>
          </a:p>
          <a:p>
            <a:endParaRPr lang="en-US"/>
          </a:p>
        </p:txBody>
      </p:sp>
    </p:spTree>
    <p:extLst>
      <p:ext uri="{BB962C8B-B14F-4D97-AF65-F5344CB8AC3E}">
        <p14:creationId xmlns:p14="http://schemas.microsoft.com/office/powerpoint/2010/main" val="196256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734096"/>
          </a:xfrm>
        </p:spPr>
        <p:txBody>
          <a:bodyPr/>
          <a:lstStyle/>
          <a:p>
            <a:r>
              <a:rPr lang="sr-Latn-ME">
                <a:solidFill>
                  <a:srgbClr val="FFC000"/>
                </a:solidFill>
              </a:rPr>
              <a:t>TABELA I</a:t>
            </a:r>
            <a:endParaRPr lang="en-US">
              <a:solidFill>
                <a:srgbClr val="FFC000"/>
              </a:solidFill>
            </a:endParaRPr>
          </a:p>
        </p:txBody>
      </p:sp>
      <p:sp>
        <p:nvSpPr>
          <p:cNvPr id="3" name="Subtitle 2"/>
          <p:cNvSpPr>
            <a:spLocks noGrp="1"/>
          </p:cNvSpPr>
          <p:nvPr>
            <p:ph type="subTitle" idx="1"/>
          </p:nvPr>
        </p:nvSpPr>
        <p:spPr>
          <a:xfrm>
            <a:off x="115910" y="734097"/>
            <a:ext cx="11797048" cy="4842455"/>
          </a:xfrm>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33159424"/>
              </p:ext>
            </p:extLst>
          </p:nvPr>
        </p:nvGraphicFramePr>
        <p:xfrm>
          <a:off x="141670" y="734098"/>
          <a:ext cx="11771289" cy="5223538"/>
        </p:xfrm>
        <a:graphic>
          <a:graphicData uri="http://schemas.openxmlformats.org/drawingml/2006/table">
            <a:tbl>
              <a:tblPr firstRow="1" firstCol="1" lastRow="1" lastCol="1" bandRow="1" bandCol="1">
                <a:tableStyleId>{5C22544A-7EE6-4342-B048-85BDC9FD1C3A}</a:tableStyleId>
              </a:tblPr>
              <a:tblGrid>
                <a:gridCol w="887718">
                  <a:extLst>
                    <a:ext uri="{9D8B030D-6E8A-4147-A177-3AD203B41FA5}">
                      <a16:colId xmlns:a16="http://schemas.microsoft.com/office/drawing/2014/main" val="20000"/>
                    </a:ext>
                  </a:extLst>
                </a:gridCol>
                <a:gridCol w="1304559">
                  <a:extLst>
                    <a:ext uri="{9D8B030D-6E8A-4147-A177-3AD203B41FA5}">
                      <a16:colId xmlns:a16="http://schemas.microsoft.com/office/drawing/2014/main" val="20001"/>
                    </a:ext>
                  </a:extLst>
                </a:gridCol>
                <a:gridCol w="1496257">
                  <a:extLst>
                    <a:ext uri="{9D8B030D-6E8A-4147-A177-3AD203B41FA5}">
                      <a16:colId xmlns:a16="http://schemas.microsoft.com/office/drawing/2014/main" val="20002"/>
                    </a:ext>
                  </a:extLst>
                </a:gridCol>
                <a:gridCol w="1389473">
                  <a:extLst>
                    <a:ext uri="{9D8B030D-6E8A-4147-A177-3AD203B41FA5}">
                      <a16:colId xmlns:a16="http://schemas.microsoft.com/office/drawing/2014/main" val="20003"/>
                    </a:ext>
                  </a:extLst>
                </a:gridCol>
                <a:gridCol w="1568303">
                  <a:extLst>
                    <a:ext uri="{9D8B030D-6E8A-4147-A177-3AD203B41FA5}">
                      <a16:colId xmlns:a16="http://schemas.microsoft.com/office/drawing/2014/main" val="20004"/>
                    </a:ext>
                  </a:extLst>
                </a:gridCol>
                <a:gridCol w="2188595">
                  <a:extLst>
                    <a:ext uri="{9D8B030D-6E8A-4147-A177-3AD203B41FA5}">
                      <a16:colId xmlns:a16="http://schemas.microsoft.com/office/drawing/2014/main" val="20005"/>
                    </a:ext>
                  </a:extLst>
                </a:gridCol>
                <a:gridCol w="2377365">
                  <a:extLst>
                    <a:ext uri="{9D8B030D-6E8A-4147-A177-3AD203B41FA5}">
                      <a16:colId xmlns:a16="http://schemas.microsoft.com/office/drawing/2014/main" val="20006"/>
                    </a:ext>
                  </a:extLst>
                </a:gridCol>
                <a:gridCol w="559019">
                  <a:extLst>
                    <a:ext uri="{9D8B030D-6E8A-4147-A177-3AD203B41FA5}">
                      <a16:colId xmlns:a16="http://schemas.microsoft.com/office/drawing/2014/main" val="20007"/>
                    </a:ext>
                  </a:extLst>
                </a:gridCol>
              </a:tblGrid>
              <a:tr h="480926">
                <a:tc>
                  <a:txBody>
                    <a:bodyPr/>
                    <a:lstStyle/>
                    <a:p>
                      <a:pPr marL="0" marR="0">
                        <a:spcBef>
                          <a:spcPts val="0"/>
                        </a:spcBef>
                        <a:spcAft>
                          <a:spcPts val="600"/>
                        </a:spcAft>
                      </a:pPr>
                      <a:r>
                        <a:rPr lang="en-US" sz="1400">
                          <a:effectLst/>
                        </a:rPr>
                        <a:t>R.br.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Komercijalni naziv</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Hemijska oznaka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CAS broj</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Klasifikacija</a:t>
                      </a:r>
                    </a:p>
                    <a:p>
                      <a:pPr marL="0" marR="0">
                        <a:spcBef>
                          <a:spcPts val="0"/>
                        </a:spcBef>
                        <a:spcAft>
                          <a:spcPts val="600"/>
                        </a:spcAft>
                      </a:pPr>
                      <a:r>
                        <a:rPr lang="en-US" sz="1400">
                          <a:effectLst/>
                        </a:rPr>
                        <a:t>DSD/DPD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Klase opasnosti u skladu sa CLP/GHS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Označavanje Seveso rizika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Kol.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903630">
                <a:tc>
                  <a:txBody>
                    <a:bodyPr/>
                    <a:lstStyle/>
                    <a:p>
                      <a:pPr marL="0" marR="0">
                        <a:spcBef>
                          <a:spcPts val="0"/>
                        </a:spcBef>
                        <a:spcAft>
                          <a:spcPts val="600"/>
                        </a:spcAft>
                      </a:pPr>
                      <a:r>
                        <a:rPr lang="en-US" sz="1400">
                          <a:effectLst/>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Amonijačni rastvor 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Amonijum hidroksid</a:t>
                      </a:r>
                    </a:p>
                    <a:p>
                      <a:pPr marL="0" marR="0">
                        <a:spcBef>
                          <a:spcPts val="0"/>
                        </a:spcBef>
                        <a:spcAft>
                          <a:spcPts val="600"/>
                        </a:spcAft>
                      </a:pPr>
                      <a:r>
                        <a:rPr lang="en-US" sz="1400">
                          <a:effectLst/>
                        </a:rPr>
                        <a:t>NH</a:t>
                      </a:r>
                      <a:r>
                        <a:rPr lang="en-US" sz="1400" baseline="-25000">
                          <a:effectLst/>
                        </a:rPr>
                        <a:t>4</a:t>
                      </a:r>
                      <a:r>
                        <a:rPr lang="en-US" sz="1400">
                          <a:effectLst/>
                        </a:rPr>
                        <a:t>OH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1336-21-6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R23,C,R34, N,R50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H314, korozivnost kože 1B;</a:t>
                      </a:r>
                    </a:p>
                    <a:p>
                      <a:pPr marL="0" marR="0">
                        <a:spcBef>
                          <a:spcPts val="0"/>
                        </a:spcBef>
                        <a:spcAft>
                          <a:spcPts val="600"/>
                        </a:spcAft>
                      </a:pPr>
                      <a:r>
                        <a:rPr lang="en-US" sz="1400">
                          <a:effectLst/>
                        </a:rPr>
                        <a:t>H400, Акutno Каt.1</a:t>
                      </a:r>
                    </a:p>
                    <a:p>
                      <a:pPr marL="0" marR="0">
                        <a:spcBef>
                          <a:spcPts val="0"/>
                        </a:spcBef>
                        <a:spcAft>
                          <a:spcPts val="600"/>
                        </a:spcAft>
                      </a:pPr>
                      <a:r>
                        <a:rPr lang="en-US" sz="1400">
                          <a:effectLst/>
                        </a:rPr>
                        <a:t> </a:t>
                      </a:r>
                    </a:p>
                    <a:p>
                      <a:pPr marL="0" marR="0">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E1 kategorija</a:t>
                      </a:r>
                    </a:p>
                    <a:p>
                      <a:pPr marL="0" marR="0">
                        <a:spcBef>
                          <a:spcPts val="0"/>
                        </a:spcBef>
                        <a:spcAft>
                          <a:spcPts val="600"/>
                        </a:spcAft>
                      </a:pPr>
                      <a:r>
                        <a:rPr lang="en-US" sz="1400">
                          <a:effectLst/>
                        </a:rPr>
                        <a:t>100t/200t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3t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821482">
                <a:tc>
                  <a:txBody>
                    <a:bodyPr/>
                    <a:lstStyle/>
                    <a:p>
                      <a:pPr marL="0" marR="0">
                        <a:spcBef>
                          <a:spcPts val="0"/>
                        </a:spcBef>
                        <a:spcAft>
                          <a:spcPts val="600"/>
                        </a:spcAft>
                      </a:pPr>
                      <a:r>
                        <a:rPr lang="en-US" sz="14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Nalco 7330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10377-60-3,</a:t>
                      </a:r>
                    </a:p>
                    <a:p>
                      <a:pPr marL="0" marR="0">
                        <a:spcBef>
                          <a:spcPts val="0"/>
                        </a:spcBef>
                        <a:spcAft>
                          <a:spcPts val="600"/>
                        </a:spcAft>
                      </a:pPr>
                      <a:r>
                        <a:rPr lang="en-US" sz="1400">
                          <a:effectLst/>
                        </a:rPr>
                        <a:t>55965-84-9,</a:t>
                      </a:r>
                    </a:p>
                    <a:p>
                      <a:pPr marL="0" marR="0">
                        <a:spcBef>
                          <a:spcPts val="0"/>
                        </a:spcBef>
                        <a:spcAft>
                          <a:spcPts val="600"/>
                        </a:spcAft>
                      </a:pPr>
                      <a:r>
                        <a:rPr lang="en-US" sz="1400">
                          <a:effectLst/>
                        </a:rPr>
                        <a:t>10031-43-3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600"/>
                        </a:spcAft>
                      </a:pPr>
                      <a:r>
                        <a:rPr lang="en-US" sz="1400">
                          <a:effectLst/>
                        </a:rPr>
                        <a:t>H314, korozivnost kože 1B;</a:t>
                      </a:r>
                    </a:p>
                    <a:p>
                      <a:pPr marL="0" marR="0">
                        <a:spcBef>
                          <a:spcPts val="0"/>
                        </a:spcBef>
                        <a:spcAft>
                          <a:spcPts val="600"/>
                        </a:spcAft>
                      </a:pPr>
                      <a:r>
                        <a:rPr lang="en-US" sz="1400">
                          <a:effectLst/>
                        </a:rPr>
                        <a:t>H317, kat.1, H400, kat.1, H410, kat.1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E1 кategorija</a:t>
                      </a:r>
                    </a:p>
                    <a:p>
                      <a:pPr marL="0" marR="0">
                        <a:spcBef>
                          <a:spcPts val="0"/>
                        </a:spcBef>
                        <a:spcAft>
                          <a:spcPts val="600"/>
                        </a:spcAft>
                      </a:pPr>
                      <a:r>
                        <a:rPr lang="en-US" sz="1400">
                          <a:effectLst/>
                        </a:rPr>
                        <a:t>100t/200t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1t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11799">
                <a:tc>
                  <a:txBody>
                    <a:bodyPr/>
                    <a:lstStyle/>
                    <a:p>
                      <a:pPr marL="0" marR="0">
                        <a:spcBef>
                          <a:spcPts val="0"/>
                        </a:spcBef>
                        <a:spcAft>
                          <a:spcPts val="600"/>
                        </a:spcAft>
                      </a:pPr>
                      <a:r>
                        <a:rPr lang="en-US" sz="1400">
                          <a:effectLst/>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Natrijum hipohlorit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600"/>
                        </a:spcAft>
                      </a:pPr>
                      <a:r>
                        <a:rPr lang="en-US" sz="1400">
                          <a:effectLst/>
                        </a:rPr>
                        <a:t>7681-52-9,</a:t>
                      </a:r>
                    </a:p>
                    <a:p>
                      <a:pPr marL="0" marR="0">
                        <a:spcBef>
                          <a:spcPts val="0"/>
                        </a:spcBef>
                        <a:spcAft>
                          <a:spcPts val="600"/>
                        </a:spcAft>
                      </a:pPr>
                      <a:r>
                        <a:rPr lang="en-US" sz="1400">
                          <a:effectLst/>
                        </a:rPr>
                        <a:t>1310-73-2,</a:t>
                      </a:r>
                    </a:p>
                    <a:p>
                      <a:pPr marL="0" marR="0">
                        <a:spcBef>
                          <a:spcPts val="0"/>
                        </a:spcBef>
                        <a:spcAft>
                          <a:spcPts val="600"/>
                        </a:spcAft>
                      </a:pPr>
                      <a:r>
                        <a:rPr lang="en-US" sz="1400">
                          <a:effectLst/>
                        </a:rPr>
                        <a:t>7732-18-5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C, R34, R31,R50,</a:t>
                      </a:r>
                    </a:p>
                    <a:p>
                      <a:pPr marL="0" marR="0">
                        <a:spcBef>
                          <a:spcPts val="0"/>
                        </a:spcBef>
                        <a:spcAft>
                          <a:spcPts val="600"/>
                        </a:spcAft>
                      </a:pPr>
                      <a:r>
                        <a:rPr lang="en-US" sz="1400">
                          <a:effectLst/>
                        </a:rPr>
                        <a:t>Xi,R36/38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H314, kat.1B,H400, kat.1, H315, H319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≥5% Cl2</a:t>
                      </a:r>
                    </a:p>
                    <a:p>
                      <a:pPr marL="0" marR="0">
                        <a:spcBef>
                          <a:spcPts val="0"/>
                        </a:spcBef>
                        <a:spcAft>
                          <a:spcPts val="600"/>
                        </a:spcAft>
                      </a:pPr>
                      <a:r>
                        <a:rPr lang="en-US" sz="1400">
                          <a:effectLst/>
                        </a:rPr>
                        <a:t>E1 каtegorija (100/200)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12t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564495">
                <a:tc>
                  <a:txBody>
                    <a:bodyPr/>
                    <a:lstStyle/>
                    <a:p>
                      <a:pPr marL="0" marR="0">
                        <a:spcBef>
                          <a:spcPts val="0"/>
                        </a:spcBef>
                        <a:spcAft>
                          <a:spcPts val="600"/>
                        </a:spcAft>
                      </a:pPr>
                      <a:r>
                        <a:rPr lang="en-US" sz="1400">
                          <a:effectLst/>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IVASOL BS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600"/>
                        </a:spcAft>
                      </a:pPr>
                      <a:r>
                        <a:rPr lang="en-US" sz="1400">
                          <a:effectLst/>
                        </a:rPr>
                        <a:t>64742-88-7</a:t>
                      </a:r>
                    </a:p>
                    <a:p>
                      <a:pPr marL="0" marR="0">
                        <a:spcBef>
                          <a:spcPts val="0"/>
                        </a:spcBef>
                        <a:spcAft>
                          <a:spcPts val="600"/>
                        </a:spcAft>
                      </a:pPr>
                      <a:r>
                        <a:rPr lang="en-US" sz="1400">
                          <a:effectLst/>
                        </a:rPr>
                        <a:t>127-18-4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Xn, R65,Hi, N,R40,R51/53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H22</a:t>
                      </a:r>
                      <a:r>
                        <a:rPr lang="sr-Latn-BA" sz="1400">
                          <a:effectLst/>
                        </a:rPr>
                        <a:t>, </a:t>
                      </a:r>
                      <a:r>
                        <a:rPr lang="en-US" sz="1400">
                          <a:effectLst/>
                        </a:rPr>
                        <a:t>H304, H336</a:t>
                      </a:r>
                      <a:r>
                        <a:rPr lang="sr-Latn-BA" sz="1400">
                          <a:effectLst/>
                        </a:rPr>
                        <a:t>, </a:t>
                      </a:r>
                      <a:r>
                        <a:rPr lang="en-US" sz="1400">
                          <a:effectLst/>
                        </a:rPr>
                        <a:t>H351</a:t>
                      </a:r>
                      <a:r>
                        <a:rPr lang="sr-Latn-BA" sz="1400">
                          <a:effectLst/>
                        </a:rPr>
                        <a:t>,</a:t>
                      </a:r>
                      <a:r>
                        <a:rPr lang="en-US" sz="1400">
                          <a:effectLst/>
                        </a:rPr>
                        <a:t>H411,EUH066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E2-200/500 i</a:t>
                      </a:r>
                    </a:p>
                    <a:p>
                      <a:pPr marL="0" marR="0">
                        <a:spcBef>
                          <a:spcPts val="0"/>
                        </a:spcBef>
                        <a:spcAft>
                          <a:spcPts val="600"/>
                        </a:spcAft>
                      </a:pPr>
                      <a:r>
                        <a:rPr lang="en-US" sz="1400">
                          <a:effectLst/>
                        </a:rPr>
                        <a:t>P5c-5000/5000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0,2t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848322">
                <a:tc>
                  <a:txBody>
                    <a:bodyPr/>
                    <a:lstStyle/>
                    <a:p>
                      <a:pPr marL="0" marR="0">
                        <a:spcBef>
                          <a:spcPts val="0"/>
                        </a:spcBef>
                        <a:spcAft>
                          <a:spcPts val="60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Ulje za loženje</a:t>
                      </a:r>
                    </a:p>
                    <a:p>
                      <a:pPr marL="0" marR="0">
                        <a:spcBef>
                          <a:spcPts val="0"/>
                        </a:spcBef>
                        <a:spcAft>
                          <a:spcPts val="600"/>
                        </a:spcAft>
                      </a:pPr>
                      <a:r>
                        <a:rPr lang="en-US" sz="1400">
                          <a:effectLst/>
                        </a:rPr>
                        <a:t>srednje С-маzut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0"/>
                        </a:spcBef>
                        <a:spcAft>
                          <a:spcPts val="600"/>
                        </a:spcAft>
                      </a:pPr>
                      <a:r>
                        <a:rPr lang="en-US" sz="1400">
                          <a:effectLst/>
                        </a:rPr>
                        <a:t>68553-00-4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Каrc.kat.2;</a:t>
                      </a:r>
                    </a:p>
                    <a:p>
                      <a:pPr marL="0" marR="0">
                        <a:spcBef>
                          <a:spcPts val="0"/>
                        </a:spcBef>
                        <a:spcAft>
                          <a:spcPts val="600"/>
                        </a:spcAft>
                      </a:pPr>
                      <a:r>
                        <a:rPr lang="en-US" sz="1400">
                          <a:effectLst/>
                        </a:rPr>
                        <a:t>R45,T,R: 45, S: 53-45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H350, 1B,H332, H361,H373, H304, H400,H410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Imenov. rbr.34</a:t>
                      </a:r>
                    </a:p>
                    <a:p>
                      <a:pPr marL="0" marR="0">
                        <a:spcBef>
                          <a:spcPts val="0"/>
                        </a:spcBef>
                        <a:spcAft>
                          <a:spcPts val="600"/>
                        </a:spcAft>
                      </a:pPr>
                      <a:r>
                        <a:rPr lang="en-US" sz="1400">
                          <a:effectLst/>
                        </a:rPr>
                        <a:t>Naftni derivati</a:t>
                      </a:r>
                    </a:p>
                    <a:p>
                      <a:pPr marL="0" marR="0">
                        <a:spcBef>
                          <a:spcPts val="0"/>
                        </a:spcBef>
                        <a:spcAft>
                          <a:spcPts val="600"/>
                        </a:spcAft>
                      </a:pPr>
                      <a:r>
                        <a:rPr lang="en-US" sz="1400">
                          <a:effectLst/>
                        </a:rPr>
                        <a:t>2500/25000,Е1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a:effectLst/>
                        </a:rPr>
                        <a:t>2000t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611799">
                <a:tc>
                  <a:txBody>
                    <a:bodyPr/>
                    <a:lstStyle/>
                    <a:p>
                      <a:pPr marL="0" marR="0">
                        <a:spcBef>
                          <a:spcPts val="0"/>
                        </a:spcBef>
                        <a:spcAft>
                          <a:spcPts val="600"/>
                        </a:spcAft>
                      </a:pPr>
                      <a:r>
                        <a:rPr lang="en-US" sz="1400">
                          <a:effectLst/>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spcBef>
                          <a:spcPts val="0"/>
                        </a:spcBef>
                        <a:spcAft>
                          <a:spcPts val="600"/>
                        </a:spcAft>
                      </a:pPr>
                      <a:r>
                        <a:rPr lang="en-US" sz="1400" b="0">
                          <a:solidFill>
                            <a:schemeClr val="tx1"/>
                          </a:solidFill>
                          <a:effectLst/>
                        </a:rPr>
                        <a:t>Vodonik</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spcBef>
                          <a:spcPts val="0"/>
                        </a:spcBef>
                        <a:spcAft>
                          <a:spcPts val="600"/>
                        </a:spcAft>
                      </a:pPr>
                      <a:r>
                        <a:rPr lang="en-US" sz="1400" b="0">
                          <a:solidFill>
                            <a:schemeClr val="tx1"/>
                          </a:solidFill>
                          <a:effectLst/>
                        </a:rPr>
                        <a:t> </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spcBef>
                          <a:spcPts val="0"/>
                        </a:spcBef>
                        <a:spcAft>
                          <a:spcPts val="600"/>
                        </a:spcAft>
                      </a:pPr>
                      <a:r>
                        <a:rPr lang="en-US" sz="1400" b="0">
                          <a:solidFill>
                            <a:schemeClr val="tx1"/>
                          </a:solidFill>
                          <a:effectLst/>
                        </a:rPr>
                        <a:t>1333-74-0</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spcBef>
                          <a:spcPts val="0"/>
                        </a:spcBef>
                        <a:spcAft>
                          <a:spcPts val="600"/>
                        </a:spcAft>
                      </a:pPr>
                      <a:r>
                        <a:rPr lang="en-US" sz="1400" b="0">
                          <a:solidFill>
                            <a:schemeClr val="tx1"/>
                          </a:solidFill>
                          <a:effectLst/>
                        </a:rPr>
                        <a:t>F+; R12</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spcBef>
                          <a:spcPts val="0"/>
                        </a:spcBef>
                        <a:spcAft>
                          <a:spcPts val="600"/>
                        </a:spcAft>
                      </a:pPr>
                      <a:r>
                        <a:rPr lang="en-US" sz="1400" b="0">
                          <a:solidFill>
                            <a:schemeClr val="tx1"/>
                          </a:solidFill>
                          <a:effectLst/>
                        </a:rPr>
                        <a:t>Zap. Gas 1, H220,Gas pod pritiskom, H208</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spcBef>
                          <a:spcPts val="0"/>
                        </a:spcBef>
                        <a:spcAft>
                          <a:spcPts val="600"/>
                        </a:spcAft>
                      </a:pPr>
                      <a:r>
                        <a:rPr lang="en-US" sz="1400" b="0">
                          <a:solidFill>
                            <a:schemeClr val="tx1"/>
                          </a:solidFill>
                          <a:effectLst/>
                        </a:rPr>
                        <a:t>Imenov. rbr.15</a:t>
                      </a:r>
                    </a:p>
                    <a:p>
                      <a:pPr marL="0" marR="0">
                        <a:spcBef>
                          <a:spcPts val="0"/>
                        </a:spcBef>
                        <a:spcAft>
                          <a:spcPts val="600"/>
                        </a:spcAft>
                      </a:pPr>
                      <a:r>
                        <a:rPr lang="en-US" sz="1400" b="0">
                          <a:solidFill>
                            <a:schemeClr val="tx1"/>
                          </a:solidFill>
                          <a:effectLst/>
                        </a:rPr>
                        <a:t>(5/50),P2</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spcBef>
                          <a:spcPts val="0"/>
                        </a:spcBef>
                        <a:spcAft>
                          <a:spcPts val="600"/>
                        </a:spcAft>
                      </a:pPr>
                      <a:r>
                        <a:rPr lang="en-US" sz="1400" dirty="0">
                          <a:effectLst/>
                        </a:rPr>
                        <a:t>0,055t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924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3032"/>
            <a:ext cx="9144000" cy="721216"/>
          </a:xfrm>
        </p:spPr>
        <p:txBody>
          <a:bodyPr>
            <a:normAutofit/>
          </a:bodyPr>
          <a:lstStyle/>
          <a:p>
            <a:r>
              <a:rPr lang="sr-Latn-ME">
                <a:solidFill>
                  <a:srgbClr val="FFC000"/>
                </a:solidFill>
              </a:rPr>
              <a:t>ANALIZA STEPENA RIZIKA HE PERUĆICA</a:t>
            </a:r>
            <a:endParaRPr lang="en-US">
              <a:solidFill>
                <a:srgbClr val="FFC000"/>
              </a:solidFill>
            </a:endParaRPr>
          </a:p>
        </p:txBody>
      </p:sp>
      <p:sp>
        <p:nvSpPr>
          <p:cNvPr id="3" name="Subtitle 2"/>
          <p:cNvSpPr>
            <a:spLocks noGrp="1"/>
          </p:cNvSpPr>
          <p:nvPr>
            <p:ph type="subTitle" idx="1"/>
          </p:nvPr>
        </p:nvSpPr>
        <p:spPr>
          <a:xfrm>
            <a:off x="618186" y="824248"/>
            <a:ext cx="10856890" cy="5419390"/>
          </a:xfrm>
        </p:spPr>
        <p:txBody>
          <a:bodyPr>
            <a:normAutofit lnSpcReduction="10000"/>
          </a:bodyPr>
          <a:lstStyle/>
          <a:p>
            <a:pPr algn="just"/>
            <a:endParaRPr lang="sr-Latn-ME"/>
          </a:p>
          <a:p>
            <a:pPr algn="just"/>
            <a:r>
              <a:rPr lang="en-US"/>
              <a:t>Nakon sprovedene analize stepena rizika postrojenja zaključeno je da se HE</a:t>
            </a:r>
            <a:r>
              <a:rPr lang="sr-Latn-ME"/>
              <a:t> </a:t>
            </a:r>
            <a:r>
              <a:rPr lang="en-US"/>
              <a:t>“Perućica“ ne može svrstati u Seveso postrojenje ni većeg ni manjeg rizika.</a:t>
            </a:r>
          </a:p>
          <a:p>
            <a:pPr algn="just">
              <a:spcBef>
                <a:spcPts val="0"/>
              </a:spcBef>
            </a:pPr>
            <a:r>
              <a:rPr lang="en-US"/>
              <a:t>Popisom je prepoznata </a:t>
            </a:r>
            <a:r>
              <a:rPr lang="en-US">
                <a:solidFill>
                  <a:srgbClr val="FFFF00"/>
                </a:solidFill>
              </a:rPr>
              <a:t>31 opasna materija</a:t>
            </a:r>
            <a:r>
              <a:rPr lang="en-US"/>
              <a:t>, od kojih </a:t>
            </a:r>
            <a:r>
              <a:rPr lang="en-US">
                <a:solidFill>
                  <a:srgbClr val="FFFF00"/>
                </a:solidFill>
              </a:rPr>
              <a:t>11 potpada pod Seveso direktivu</a:t>
            </a:r>
            <a:r>
              <a:rPr lang="en-US"/>
              <a:t>, a date su u Tabeli II.</a:t>
            </a:r>
            <a:r>
              <a:rPr lang="sr-Latn-CS">
                <a:latin typeface="Arial" panose="020B0604020202020204" pitchFamily="34" charset="0"/>
                <a:ea typeface="Times New Roman" panose="02020603050405020304" pitchFamily="18" charset="0"/>
              </a:rPr>
              <a:t> </a:t>
            </a:r>
          </a:p>
          <a:p>
            <a:pPr algn="just">
              <a:spcBef>
                <a:spcPts val="0"/>
              </a:spcBef>
            </a:pPr>
            <a:r>
              <a:rPr lang="sr-Latn-CS">
                <a:latin typeface="Arial" panose="020B0604020202020204" pitchFamily="34" charset="0"/>
                <a:ea typeface="Times New Roman" panose="02020603050405020304" pitchFamily="18" charset="0"/>
              </a:rPr>
              <a:t>Primjenjujući istu metodologiju kao za TE “Pljevlja“ zaključeno je da,  HE “Perućica“, ne pripada Seveso postrojenju ni većeg ni manjeg rizika, iako koristi hemikalije koje pripadaju pod Seveso direktivu.</a:t>
            </a:r>
            <a:r>
              <a:rPr lang="en-US" b="1">
                <a:latin typeface="Arial" panose="020B0604020202020204" pitchFamily="34" charset="0"/>
                <a:ea typeface="Times New Roman" panose="02020603050405020304" pitchFamily="18" charset="0"/>
              </a:rPr>
              <a:t>        </a:t>
            </a:r>
            <a:endParaRPr lang="sr-Latn-ME">
              <a:latin typeface="Times New Roman" panose="02020603050405020304" pitchFamily="18" charset="0"/>
              <a:ea typeface="Times New Roman" panose="02020603050405020304" pitchFamily="18" charset="0"/>
            </a:endParaRPr>
          </a:p>
          <a:p>
            <a:pPr algn="just">
              <a:spcBef>
                <a:spcPts val="0"/>
              </a:spcBef>
            </a:pPr>
            <a:r>
              <a:rPr lang="en-US" b="1">
                <a:solidFill>
                  <a:srgbClr val="FFC000"/>
                </a:solidFill>
                <a:latin typeface="Arial" panose="020B0604020202020204" pitchFamily="34" charset="0"/>
                <a:ea typeface="Times New Roman" panose="02020603050405020304" pitchFamily="18" charset="0"/>
              </a:rPr>
              <a:t>Z</a:t>
            </a:r>
            <a:r>
              <a:rPr lang="en-US" b="1">
                <a:solidFill>
                  <a:srgbClr val="FFC000"/>
                </a:solidFill>
                <a:latin typeface="Arial" panose="020B0604020202020204" pitchFamily="34" charset="0"/>
                <a:ea typeface="Calibri" panose="020F0502020204030204" pitchFamily="34" charset="0"/>
              </a:rPr>
              <a:t>a</a:t>
            </a:r>
            <a:r>
              <a:rPr lang="en-US" b="1" spc="-5">
                <a:solidFill>
                  <a:srgbClr val="FFC000"/>
                </a:solidFill>
                <a:latin typeface="Arial" panose="020B0604020202020204" pitchFamily="34" charset="0"/>
                <a:ea typeface="Calibri" panose="020F0502020204030204" pitchFamily="34" charset="0"/>
              </a:rPr>
              <a:t>p</a:t>
            </a:r>
            <a:r>
              <a:rPr lang="en-US" b="1">
                <a:solidFill>
                  <a:srgbClr val="FFC000"/>
                </a:solidFill>
                <a:latin typeface="Arial" panose="020B0604020202020204" pitchFamily="34" charset="0"/>
                <a:ea typeface="Calibri" panose="020F0502020204030204" pitchFamily="34" charset="0"/>
              </a:rPr>
              <a:t>alj</a:t>
            </a:r>
            <a:r>
              <a:rPr lang="en-US" b="1" spc="-5">
                <a:solidFill>
                  <a:srgbClr val="FFC000"/>
                </a:solidFill>
                <a:latin typeface="Arial" panose="020B0604020202020204" pitchFamily="34" charset="0"/>
                <a:ea typeface="Calibri" panose="020F0502020204030204" pitchFamily="34" charset="0"/>
              </a:rPr>
              <a:t>i</a:t>
            </a:r>
            <a:r>
              <a:rPr lang="en-US" b="1" spc="5">
                <a:solidFill>
                  <a:srgbClr val="FFC000"/>
                </a:solidFill>
                <a:latin typeface="Arial" panose="020B0604020202020204" pitchFamily="34" charset="0"/>
                <a:ea typeface="Calibri" panose="020F0502020204030204" pitchFamily="34" charset="0"/>
              </a:rPr>
              <a:t>v</a:t>
            </a:r>
            <a:r>
              <a:rPr lang="en-US" b="1">
                <a:solidFill>
                  <a:srgbClr val="FFC000"/>
                </a:solidFill>
                <a:latin typeface="Arial" panose="020B0604020202020204" pitchFamily="34" charset="0"/>
                <a:ea typeface="Calibri" panose="020F0502020204030204" pitchFamily="34" charset="0"/>
              </a:rPr>
              <a:t>o:</a:t>
            </a:r>
            <a:r>
              <a:rPr lang="en-US">
                <a:latin typeface="Arial" panose="020B0604020202020204" pitchFamily="34" charset="0"/>
                <a:ea typeface="Calibri" panose="020F0502020204030204" pitchFamily="34" charset="0"/>
              </a:rPr>
              <a:t> </a:t>
            </a:r>
            <a:r>
              <a:rPr lang="en-US">
                <a:latin typeface="Arial" panose="020B0604020202020204" pitchFamily="34" charset="0"/>
                <a:ea typeface="Times New Roman" panose="02020603050405020304" pitchFamily="18" charset="0"/>
              </a:rPr>
              <a:t>Rbr.1 + Rbr.3 + Rbr.5 + Rbr.6 + Rbr.7 + Rbr8 + Rbr.9 + Rbr.10 + Rbr.11   </a:t>
            </a:r>
            <a:endParaRPr lang="en-US">
              <a:latin typeface="Times New Roman" panose="02020603050405020304" pitchFamily="18" charset="0"/>
              <a:ea typeface="Times New Roman" panose="02020603050405020304" pitchFamily="18" charset="0"/>
            </a:endParaRPr>
          </a:p>
          <a:p>
            <a:pPr algn="just">
              <a:spcBef>
                <a:spcPts val="0"/>
              </a:spcBef>
              <a:tabLst>
                <a:tab pos="771525" algn="l"/>
              </a:tabLst>
            </a:pPr>
            <a:r>
              <a:rPr lang="en-US">
                <a:latin typeface="Arial" panose="020B0604020202020204" pitchFamily="34" charset="0"/>
                <a:ea typeface="Times New Roman" panose="02020603050405020304" pitchFamily="18" charset="0"/>
              </a:rPr>
              <a:t> 0,5/5000 + 0,03/5000 + 0,5/5000 + 0,045/200 + 0,04/5 + 0,02/5000 + 0,015/5000 + 0,16/5000 + 1,22/5000 = 0,008714 &lt; </a:t>
            </a:r>
            <a:r>
              <a:rPr lang="sr-Latn-ME">
                <a:latin typeface="Arial" panose="020B0604020202020204" pitchFamily="34" charset="0"/>
                <a:ea typeface="Times New Roman" panose="02020603050405020304" pitchFamily="18" charset="0"/>
              </a:rPr>
              <a:t>1, </a:t>
            </a:r>
            <a:r>
              <a:rPr lang="en-US">
                <a:solidFill>
                  <a:srgbClr val="FFC000"/>
                </a:solidFill>
                <a:latin typeface="Arial" panose="020B0604020202020204" pitchFamily="34" charset="0"/>
                <a:ea typeface="Times New Roman" panose="02020603050405020304" pitchFamily="18" charset="0"/>
              </a:rPr>
              <a:t>ispod manjeg rizika</a:t>
            </a:r>
            <a:endParaRPr lang="en-US">
              <a:solidFill>
                <a:srgbClr val="FFC000"/>
              </a:solidFill>
              <a:latin typeface="Times New Roman" panose="02020603050405020304" pitchFamily="18" charset="0"/>
              <a:ea typeface="Times New Roman" panose="02020603050405020304" pitchFamily="18" charset="0"/>
            </a:endParaRPr>
          </a:p>
          <a:p>
            <a:pPr algn="just">
              <a:spcBef>
                <a:spcPts val="0"/>
              </a:spcBef>
            </a:pPr>
            <a:r>
              <a:rPr lang="en-US" b="1">
                <a:solidFill>
                  <a:srgbClr val="FFC000"/>
                </a:solidFill>
                <a:latin typeface="Arial" panose="020B0604020202020204" pitchFamily="34" charset="0"/>
                <a:ea typeface="Times New Roman" panose="02020603050405020304" pitchFamily="18" charset="0"/>
              </a:rPr>
              <a:t>Ekotoksično:</a:t>
            </a:r>
            <a:r>
              <a:rPr lang="en-US">
                <a:solidFill>
                  <a:srgbClr val="FFC000"/>
                </a:solidFill>
                <a:latin typeface="Arial" panose="020B0604020202020204" pitchFamily="34" charset="0"/>
                <a:ea typeface="Times New Roman" panose="02020603050405020304" pitchFamily="18" charset="0"/>
              </a:rPr>
              <a:t> </a:t>
            </a:r>
            <a:r>
              <a:rPr lang="en-US">
                <a:latin typeface="Arial" panose="020B0604020202020204" pitchFamily="34" charset="0"/>
                <a:ea typeface="Times New Roman" panose="02020603050405020304" pitchFamily="18" charset="0"/>
              </a:rPr>
              <a:t>Rbr.1 + Rbr.2 + Rbr.8 + Rbr.9</a:t>
            </a:r>
            <a:endParaRPr lang="en-US">
              <a:latin typeface="Times New Roman" panose="02020603050405020304" pitchFamily="18" charset="0"/>
              <a:ea typeface="Times New Roman" panose="02020603050405020304" pitchFamily="18" charset="0"/>
            </a:endParaRPr>
          </a:p>
          <a:p>
            <a:pPr algn="just">
              <a:spcBef>
                <a:spcPts val="0"/>
              </a:spcBef>
            </a:pPr>
            <a:r>
              <a:rPr lang="en-US">
                <a:latin typeface="Arial" panose="020B0604020202020204" pitchFamily="34" charset="0"/>
                <a:ea typeface="Times New Roman" panose="02020603050405020304" pitchFamily="18" charset="0"/>
              </a:rPr>
              <a:t>0,5/200 + 0,3/200 + 0,02/200 + 0,015/200 = 0,010275 &lt; 1</a:t>
            </a:r>
            <a:r>
              <a:rPr lang="sr-Latn-ME">
                <a:latin typeface="Arial" panose="020B0604020202020204" pitchFamily="34" charset="0"/>
                <a:ea typeface="Times New Roman" panose="02020603050405020304" pitchFamily="18" charset="0"/>
              </a:rPr>
              <a:t>, </a:t>
            </a:r>
            <a:r>
              <a:rPr lang="en-US">
                <a:solidFill>
                  <a:srgbClr val="FFC000"/>
                </a:solidFill>
                <a:latin typeface="Arial" panose="020B0604020202020204" pitchFamily="34" charset="0"/>
                <a:ea typeface="Times New Roman" panose="02020603050405020304" pitchFamily="18" charset="0"/>
              </a:rPr>
              <a:t>ispod manjeg rizika </a:t>
            </a:r>
            <a:endParaRPr lang="en-US">
              <a:solidFill>
                <a:srgbClr val="FFC000"/>
              </a:solidFill>
              <a:latin typeface="Times New Roman" panose="02020603050405020304" pitchFamily="18" charset="0"/>
              <a:ea typeface="Times New Roman" panose="02020603050405020304" pitchFamily="18" charset="0"/>
            </a:endParaRPr>
          </a:p>
          <a:p>
            <a:pPr algn="just">
              <a:spcBef>
                <a:spcPts val="0"/>
              </a:spcBef>
            </a:pPr>
            <a:r>
              <a:rPr lang="en-US">
                <a:latin typeface="Arial" panose="020B0604020202020204" pitchFamily="34" charset="0"/>
                <a:ea typeface="Calibri" panose="020F0502020204030204" pitchFamily="34" charset="0"/>
              </a:rPr>
              <a:t>Suma svih količnika količine opasne materije  i relevantne granične količine je manja od 1, odnosno nije zadovoljen uslov zadat formulom 1.</a:t>
            </a:r>
            <a:endParaRPr lang="en-US">
              <a:latin typeface="Times New Roman" panose="02020603050405020304" pitchFamily="18" charset="0"/>
              <a:ea typeface="Times New Roman" panose="02020603050405020304" pitchFamily="18" charset="0"/>
            </a:endParaRPr>
          </a:p>
          <a:p>
            <a:pPr marL="685800" marR="0" algn="just">
              <a:spcBef>
                <a:spcPts val="0"/>
              </a:spcBef>
              <a:spcAft>
                <a:spcPts val="0"/>
              </a:spcAft>
            </a:pPr>
            <a:r>
              <a:rPr lang="hr-HR" b="1">
                <a:latin typeface="Arial" panose="020B0604020202020204" pitchFamily="34" charset="0"/>
                <a:ea typeface="Times New Roman" panose="02020603050405020304" pitchFamily="18" charset="0"/>
              </a:rPr>
              <a:t> </a:t>
            </a:r>
            <a:endParaRPr lang="en-US">
              <a:latin typeface="Times New Roman" panose="02020603050405020304" pitchFamily="18" charset="0"/>
              <a:ea typeface="Times New Roman" panose="02020603050405020304" pitchFamily="18" charset="0"/>
            </a:endParaRPr>
          </a:p>
          <a:p>
            <a:pPr algn="just"/>
            <a:endParaRPr lang="sr-Latn-ME"/>
          </a:p>
          <a:p>
            <a:pPr algn="just"/>
            <a:endParaRPr lang="en-US"/>
          </a:p>
          <a:p>
            <a:pPr algn="just"/>
            <a:endParaRPr lang="en-US"/>
          </a:p>
        </p:txBody>
      </p:sp>
    </p:spTree>
    <p:extLst>
      <p:ext uri="{BB962C8B-B14F-4D97-AF65-F5344CB8AC3E}">
        <p14:creationId xmlns:p14="http://schemas.microsoft.com/office/powerpoint/2010/main" val="54086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9093" y="708339"/>
            <a:ext cx="11719775" cy="4893971"/>
          </a:xfrm>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52728576"/>
              </p:ext>
            </p:extLst>
          </p:nvPr>
        </p:nvGraphicFramePr>
        <p:xfrm>
          <a:off x="1" y="0"/>
          <a:ext cx="12191998" cy="6858000"/>
        </p:xfrm>
        <a:graphic>
          <a:graphicData uri="http://schemas.openxmlformats.org/drawingml/2006/table">
            <a:tbl>
              <a:tblPr firstRow="1" firstCol="1" lastRow="1" lastCol="1" bandRow="1" bandCol="1">
                <a:tableStyleId>{5C22544A-7EE6-4342-B048-85BDC9FD1C3A}</a:tableStyleId>
              </a:tblPr>
              <a:tblGrid>
                <a:gridCol w="398244">
                  <a:extLst>
                    <a:ext uri="{9D8B030D-6E8A-4147-A177-3AD203B41FA5}">
                      <a16:colId xmlns:a16="http://schemas.microsoft.com/office/drawing/2014/main" val="20000"/>
                    </a:ext>
                  </a:extLst>
                </a:gridCol>
                <a:gridCol w="1081771">
                  <a:extLst>
                    <a:ext uri="{9D8B030D-6E8A-4147-A177-3AD203B41FA5}">
                      <a16:colId xmlns:a16="http://schemas.microsoft.com/office/drawing/2014/main" val="20001"/>
                    </a:ext>
                  </a:extLst>
                </a:gridCol>
                <a:gridCol w="1239738">
                  <a:extLst>
                    <a:ext uri="{9D8B030D-6E8A-4147-A177-3AD203B41FA5}">
                      <a16:colId xmlns:a16="http://schemas.microsoft.com/office/drawing/2014/main" val="20002"/>
                    </a:ext>
                  </a:extLst>
                </a:gridCol>
                <a:gridCol w="1634533">
                  <a:extLst>
                    <a:ext uri="{9D8B030D-6E8A-4147-A177-3AD203B41FA5}">
                      <a16:colId xmlns:a16="http://schemas.microsoft.com/office/drawing/2014/main" val="20003"/>
                    </a:ext>
                  </a:extLst>
                </a:gridCol>
                <a:gridCol w="1299586">
                  <a:extLst>
                    <a:ext uri="{9D8B030D-6E8A-4147-A177-3AD203B41FA5}">
                      <a16:colId xmlns:a16="http://schemas.microsoft.com/office/drawing/2014/main" val="20004"/>
                    </a:ext>
                  </a:extLst>
                </a:gridCol>
                <a:gridCol w="2411605">
                  <a:extLst>
                    <a:ext uri="{9D8B030D-6E8A-4147-A177-3AD203B41FA5}">
                      <a16:colId xmlns:a16="http://schemas.microsoft.com/office/drawing/2014/main" val="20005"/>
                    </a:ext>
                  </a:extLst>
                </a:gridCol>
                <a:gridCol w="2679559">
                  <a:extLst>
                    <a:ext uri="{9D8B030D-6E8A-4147-A177-3AD203B41FA5}">
                      <a16:colId xmlns:a16="http://schemas.microsoft.com/office/drawing/2014/main" val="20006"/>
                    </a:ext>
                  </a:extLst>
                </a:gridCol>
                <a:gridCol w="1446962">
                  <a:extLst>
                    <a:ext uri="{9D8B030D-6E8A-4147-A177-3AD203B41FA5}">
                      <a16:colId xmlns:a16="http://schemas.microsoft.com/office/drawing/2014/main" val="20007"/>
                    </a:ext>
                  </a:extLst>
                </a:gridCol>
              </a:tblGrid>
              <a:tr h="643900">
                <a:tc>
                  <a:txBody>
                    <a:bodyPr/>
                    <a:lstStyle/>
                    <a:p>
                      <a:pPr marL="64770" marR="0" algn="just">
                        <a:lnSpc>
                          <a:spcPts val="1300"/>
                        </a:lnSpc>
                        <a:spcBef>
                          <a:spcPts val="0"/>
                        </a:spcBef>
                        <a:spcAft>
                          <a:spcPts val="0"/>
                        </a:spcAft>
                      </a:pPr>
                      <a:endParaRPr lang="sr-Latn-ME" sz="1400">
                        <a:effectLst/>
                      </a:endParaRPr>
                    </a:p>
                    <a:p>
                      <a:pPr marL="64770" marR="0" algn="just">
                        <a:lnSpc>
                          <a:spcPts val="1300"/>
                        </a:lnSpc>
                        <a:spcBef>
                          <a:spcPts val="0"/>
                        </a:spcBef>
                        <a:spcAft>
                          <a:spcPts val="0"/>
                        </a:spcAft>
                      </a:pPr>
                      <a:r>
                        <a:rPr lang="en-US" sz="1400">
                          <a:effectLst/>
                        </a:rPr>
                        <a:t>R</a:t>
                      </a:r>
                      <a:r>
                        <a:rPr lang="en-US" sz="1400" spc="5">
                          <a:effectLst/>
                        </a:rPr>
                        <a:t>.</a:t>
                      </a:r>
                      <a:r>
                        <a:rPr lang="en-US" sz="1400">
                          <a:effectLst/>
                        </a:rPr>
                        <a:t>b</a:t>
                      </a:r>
                    </a:p>
                    <a:p>
                      <a:pPr marL="64770" marR="0" algn="just">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just">
                        <a:lnSpc>
                          <a:spcPts val="1300"/>
                        </a:lnSpc>
                        <a:spcBef>
                          <a:spcPts val="0"/>
                        </a:spcBef>
                        <a:spcAft>
                          <a:spcPts val="0"/>
                        </a:spcAft>
                      </a:pPr>
                      <a:endParaRPr lang="sr-Latn-ME" sz="1400" spc="-5">
                        <a:effectLst/>
                      </a:endParaRPr>
                    </a:p>
                    <a:p>
                      <a:pPr marL="64770" marR="0" algn="just">
                        <a:lnSpc>
                          <a:spcPts val="1300"/>
                        </a:lnSpc>
                        <a:spcBef>
                          <a:spcPts val="0"/>
                        </a:spcBef>
                        <a:spcAft>
                          <a:spcPts val="0"/>
                        </a:spcAft>
                      </a:pPr>
                      <a:r>
                        <a:rPr lang="en-US" sz="1400" spc="-5">
                          <a:effectLst/>
                        </a:rPr>
                        <a:t>Ko</a:t>
                      </a:r>
                      <a:r>
                        <a:rPr lang="en-US" sz="1400">
                          <a:effectLst/>
                        </a:rPr>
                        <a:t>mer</a:t>
                      </a:r>
                      <a:r>
                        <a:rPr lang="en-US" sz="1400" spc="5">
                          <a:effectLst/>
                        </a:rPr>
                        <a:t>c.</a:t>
                      </a:r>
                      <a:endParaRPr lang="en-US" sz="1400">
                        <a:effectLst/>
                      </a:endParaRPr>
                    </a:p>
                    <a:p>
                      <a:pPr marL="64770" marR="0" algn="just">
                        <a:spcBef>
                          <a:spcPts val="0"/>
                        </a:spcBef>
                        <a:spcAft>
                          <a:spcPts val="0"/>
                        </a:spcAft>
                      </a:pPr>
                      <a:r>
                        <a:rPr lang="en-US" sz="1400" spc="-5">
                          <a:effectLst/>
                        </a:rPr>
                        <a:t>na</a:t>
                      </a:r>
                      <a:r>
                        <a:rPr lang="en-US" sz="1400" spc="5">
                          <a:effectLst/>
                        </a:rPr>
                        <a:t>zi</a:t>
                      </a:r>
                      <a:r>
                        <a:rPr lang="en-US" sz="1400">
                          <a:effectLst/>
                        </a:rPr>
                        <a:t>v</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just">
                        <a:lnSpc>
                          <a:spcPts val="1300"/>
                        </a:lnSpc>
                        <a:spcBef>
                          <a:spcPts val="0"/>
                        </a:spcBef>
                        <a:spcAft>
                          <a:spcPts val="0"/>
                        </a:spcAft>
                      </a:pPr>
                      <a:endParaRPr lang="sr-Latn-ME" sz="1400">
                        <a:effectLst/>
                      </a:endParaRPr>
                    </a:p>
                    <a:p>
                      <a:pPr marL="64770" marR="0" algn="just">
                        <a:lnSpc>
                          <a:spcPts val="1300"/>
                        </a:lnSpc>
                        <a:spcBef>
                          <a:spcPts val="0"/>
                        </a:spcBef>
                        <a:spcAft>
                          <a:spcPts val="0"/>
                        </a:spcAft>
                      </a:pPr>
                      <a:r>
                        <a:rPr lang="en-US" sz="1400">
                          <a:effectLst/>
                        </a:rPr>
                        <a:t>H</a:t>
                      </a:r>
                      <a:r>
                        <a:rPr lang="en-US" sz="1400" spc="-5">
                          <a:effectLst/>
                        </a:rPr>
                        <a:t>e</a:t>
                      </a:r>
                      <a:r>
                        <a:rPr lang="en-US" sz="1400">
                          <a:effectLst/>
                        </a:rPr>
                        <a:t>m</a:t>
                      </a:r>
                      <a:r>
                        <a:rPr lang="en-US" sz="1400" spc="-5">
                          <a:effectLst/>
                        </a:rPr>
                        <a:t>.</a:t>
                      </a:r>
                      <a:endParaRPr lang="en-US" sz="1400">
                        <a:effectLst/>
                      </a:endParaRPr>
                    </a:p>
                    <a:p>
                      <a:pPr marL="64770" marR="99695" algn="just">
                        <a:spcBef>
                          <a:spcPts val="0"/>
                        </a:spcBef>
                        <a:spcAft>
                          <a:spcPts val="0"/>
                        </a:spcAft>
                      </a:pPr>
                      <a:r>
                        <a:rPr lang="en-US" sz="1400" spc="-5">
                          <a:effectLst/>
                        </a:rPr>
                        <a:t>o</a:t>
                      </a:r>
                      <a:r>
                        <a:rPr lang="en-US" sz="1400" spc="5">
                          <a:effectLst/>
                        </a:rPr>
                        <a:t>z</a:t>
                      </a:r>
                      <a:r>
                        <a:rPr lang="en-US" sz="1400" spc="-5">
                          <a:effectLst/>
                        </a:rPr>
                        <a:t>n</a:t>
                      </a:r>
                      <a:r>
                        <a:rPr lang="en-US" sz="1400" spc="5">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gn="just">
                        <a:lnSpc>
                          <a:spcPts val="1300"/>
                        </a:lnSpc>
                        <a:spcBef>
                          <a:spcPts val="0"/>
                        </a:spcBef>
                        <a:spcAft>
                          <a:spcPts val="0"/>
                        </a:spcAft>
                      </a:pPr>
                      <a:endParaRPr lang="sr-Latn-ME" sz="1400" spc="5">
                        <a:effectLst/>
                      </a:endParaRPr>
                    </a:p>
                    <a:p>
                      <a:pPr marL="63500" marR="0" algn="just">
                        <a:lnSpc>
                          <a:spcPts val="1300"/>
                        </a:lnSpc>
                        <a:spcBef>
                          <a:spcPts val="0"/>
                        </a:spcBef>
                        <a:spcAft>
                          <a:spcPts val="0"/>
                        </a:spcAft>
                      </a:pPr>
                      <a:r>
                        <a:rPr lang="en-US" sz="1400" spc="5">
                          <a:effectLst/>
                        </a:rPr>
                        <a:t>C</a:t>
                      </a:r>
                      <a:r>
                        <a:rPr lang="en-US" sz="1400">
                          <a:effectLst/>
                        </a:rPr>
                        <a:t>AS </a:t>
                      </a:r>
                      <a:r>
                        <a:rPr lang="en-US" sz="1400" spc="-5">
                          <a:effectLst/>
                        </a:rPr>
                        <a:t>b</a:t>
                      </a:r>
                      <a:r>
                        <a:rPr lang="en-US" sz="1400" spc="5">
                          <a:effectLst/>
                        </a:rPr>
                        <a:t>r</a:t>
                      </a:r>
                      <a:r>
                        <a:rPr lang="en-US" sz="1400" spc="-5">
                          <a:effectLst/>
                        </a:rPr>
                        <a:t>o</a:t>
                      </a:r>
                      <a:r>
                        <a:rPr lang="en-US" sz="1400">
                          <a:effectLst/>
                        </a:rPr>
                        <a:t>j</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just">
                        <a:lnSpc>
                          <a:spcPts val="1300"/>
                        </a:lnSpc>
                        <a:spcBef>
                          <a:spcPts val="0"/>
                        </a:spcBef>
                        <a:spcAft>
                          <a:spcPts val="0"/>
                        </a:spcAft>
                      </a:pPr>
                      <a:endParaRPr lang="sr-Latn-ME" sz="1400" spc="-5">
                        <a:effectLst/>
                      </a:endParaRPr>
                    </a:p>
                    <a:p>
                      <a:pPr marL="64770" marR="0" algn="just">
                        <a:lnSpc>
                          <a:spcPts val="1300"/>
                        </a:lnSpc>
                        <a:spcBef>
                          <a:spcPts val="0"/>
                        </a:spcBef>
                        <a:spcAft>
                          <a:spcPts val="0"/>
                        </a:spcAft>
                      </a:pPr>
                      <a:r>
                        <a:rPr lang="en-US" sz="1400" spc="-5">
                          <a:effectLst/>
                        </a:rPr>
                        <a:t>K</a:t>
                      </a:r>
                      <a:r>
                        <a:rPr lang="en-US" sz="1400" spc="5">
                          <a:effectLst/>
                        </a:rPr>
                        <a:t>l</a:t>
                      </a:r>
                      <a:r>
                        <a:rPr lang="en-US" sz="1400" spc="-5">
                          <a:effectLst/>
                        </a:rPr>
                        <a:t>a</a:t>
                      </a:r>
                      <a:r>
                        <a:rPr lang="en-US" sz="1400">
                          <a:effectLst/>
                        </a:rPr>
                        <a:t>s</a:t>
                      </a:r>
                      <a:r>
                        <a:rPr lang="en-US" sz="1400" spc="5">
                          <a:effectLst/>
                        </a:rPr>
                        <a:t>i</a:t>
                      </a:r>
                      <a:r>
                        <a:rPr lang="en-US" sz="1400">
                          <a:effectLst/>
                        </a:rPr>
                        <a:t>fik</a:t>
                      </a:r>
                      <a:r>
                        <a:rPr lang="en-US" sz="1400" spc="-20">
                          <a:effectLst/>
                        </a:rPr>
                        <a:t>.</a:t>
                      </a:r>
                      <a:endParaRPr lang="en-US" sz="1400">
                        <a:effectLst/>
                      </a:endParaRPr>
                    </a:p>
                    <a:p>
                      <a:pPr marL="64770" marR="0" algn="just">
                        <a:lnSpc>
                          <a:spcPts val="1300"/>
                        </a:lnSpc>
                        <a:spcBef>
                          <a:spcPts val="0"/>
                        </a:spcBef>
                        <a:spcAft>
                          <a:spcPts val="0"/>
                        </a:spcAft>
                      </a:pPr>
                      <a:r>
                        <a:rPr lang="en-US" sz="1400">
                          <a:effectLst/>
                        </a:rPr>
                        <a:t>D</a:t>
                      </a:r>
                      <a:r>
                        <a:rPr lang="en-US" sz="1400" spc="-5">
                          <a:effectLst/>
                        </a:rPr>
                        <a:t>S</a:t>
                      </a:r>
                      <a:r>
                        <a:rPr lang="en-US" sz="1400">
                          <a:effectLst/>
                        </a:rPr>
                        <a:t>D</a:t>
                      </a:r>
                      <a:r>
                        <a:rPr lang="en-US" sz="1400" spc="5">
                          <a:effectLst/>
                        </a:rPr>
                        <a:t>/</a:t>
                      </a:r>
                      <a:r>
                        <a:rPr lang="en-US" sz="1400" spc="-10">
                          <a:effectLst/>
                        </a:rPr>
                        <a:t>D</a:t>
                      </a:r>
                      <a:r>
                        <a:rPr lang="en-US" sz="1400">
                          <a:effectLst/>
                        </a:rPr>
                        <a:t>PD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endParaRPr lang="sr-Latn-ME" sz="1400" spc="-5">
                        <a:effectLst/>
                      </a:endParaRPr>
                    </a:p>
                    <a:p>
                      <a:pPr marL="63500" marR="0">
                        <a:lnSpc>
                          <a:spcPts val="1300"/>
                        </a:lnSpc>
                        <a:spcBef>
                          <a:spcPts val="0"/>
                        </a:spcBef>
                        <a:spcAft>
                          <a:spcPts val="0"/>
                        </a:spcAft>
                      </a:pPr>
                      <a:r>
                        <a:rPr lang="en-US" sz="1400" spc="-5">
                          <a:effectLst/>
                        </a:rPr>
                        <a:t>K</a:t>
                      </a:r>
                      <a:r>
                        <a:rPr lang="en-US" sz="1400" spc="5">
                          <a:effectLst/>
                        </a:rPr>
                        <a:t>l</a:t>
                      </a:r>
                      <a:r>
                        <a:rPr lang="en-US" sz="1400" spc="-5">
                          <a:effectLst/>
                        </a:rPr>
                        <a:t>a</a:t>
                      </a:r>
                      <a:r>
                        <a:rPr lang="en-US" sz="1400">
                          <a:effectLst/>
                        </a:rPr>
                        <a:t>se</a:t>
                      </a:r>
                      <a:r>
                        <a:rPr lang="en-US" sz="1400" spc="-5">
                          <a:effectLst/>
                        </a:rPr>
                        <a:t> opa</a:t>
                      </a:r>
                      <a:r>
                        <a:rPr lang="en-US" sz="1400">
                          <a:effectLst/>
                        </a:rPr>
                        <a:t>s</a:t>
                      </a:r>
                      <a:r>
                        <a:rPr lang="en-US" sz="1400" spc="-5">
                          <a:effectLst/>
                        </a:rPr>
                        <a:t>no</a:t>
                      </a:r>
                      <a:r>
                        <a:rPr lang="en-US" sz="1400">
                          <a:effectLst/>
                        </a:rPr>
                        <a:t>sti</a:t>
                      </a:r>
                    </a:p>
                    <a:p>
                      <a:pPr marL="63500" marR="0">
                        <a:spcBef>
                          <a:spcPts val="0"/>
                        </a:spcBef>
                        <a:spcAft>
                          <a:spcPts val="0"/>
                        </a:spcAft>
                      </a:pPr>
                      <a:r>
                        <a:rPr lang="en-US" sz="1400" spc="-5">
                          <a:effectLst/>
                        </a:rPr>
                        <a:t>u</a:t>
                      </a:r>
                      <a:r>
                        <a:rPr lang="en-US" sz="1400">
                          <a:effectLst/>
                        </a:rPr>
                        <a:t>skla</a:t>
                      </a:r>
                      <a:r>
                        <a:rPr lang="en-US" sz="1400" spc="-5">
                          <a:effectLst/>
                        </a:rPr>
                        <a:t>d</a:t>
                      </a:r>
                      <a:r>
                        <a:rPr lang="en-US" sz="1400">
                          <a:effectLst/>
                        </a:rPr>
                        <a:t>u</a:t>
                      </a:r>
                      <a:r>
                        <a:rPr lang="en-US" sz="1400" spc="-5">
                          <a:effectLst/>
                        </a:rPr>
                        <a:t> </a:t>
                      </a:r>
                      <a:r>
                        <a:rPr lang="en-US" sz="1400" spc="5">
                          <a:effectLst/>
                        </a:rPr>
                        <a:t>s</a:t>
                      </a:r>
                      <a:r>
                        <a:rPr lang="en-US" sz="1400">
                          <a:effectLst/>
                        </a:rPr>
                        <a:t>a</a:t>
                      </a:r>
                      <a:r>
                        <a:rPr lang="en-US" sz="1400" spc="-5">
                          <a:effectLst/>
                        </a:rPr>
                        <a:t> C</a:t>
                      </a:r>
                      <a:r>
                        <a:rPr lang="en-US" sz="1400">
                          <a:effectLst/>
                        </a:rPr>
                        <a:t>LP</a:t>
                      </a:r>
                      <a:r>
                        <a:rPr lang="en-US" sz="1400" spc="-5">
                          <a:effectLst/>
                        </a:rPr>
                        <a:t>/</a:t>
                      </a:r>
                      <a:r>
                        <a:rPr lang="en-US" sz="1400" spc="5">
                          <a:effectLst/>
                        </a:rPr>
                        <a:t>G</a:t>
                      </a:r>
                      <a:r>
                        <a:rPr lang="en-US" sz="1400">
                          <a:effectLst/>
                        </a:rPr>
                        <a:t>HS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gn="just">
                        <a:lnSpc>
                          <a:spcPts val="1300"/>
                        </a:lnSpc>
                        <a:spcBef>
                          <a:spcPts val="0"/>
                        </a:spcBef>
                        <a:spcAft>
                          <a:spcPts val="0"/>
                        </a:spcAft>
                      </a:pPr>
                      <a:endParaRPr lang="sr-Latn-ME" sz="1400">
                        <a:effectLst/>
                      </a:endParaRPr>
                    </a:p>
                    <a:p>
                      <a:pPr marL="64770" marR="0" algn="just">
                        <a:lnSpc>
                          <a:spcPts val="1300"/>
                        </a:lnSpc>
                        <a:spcBef>
                          <a:spcPts val="0"/>
                        </a:spcBef>
                        <a:spcAft>
                          <a:spcPts val="0"/>
                        </a:spcAft>
                      </a:pPr>
                      <a:r>
                        <a:rPr lang="en-US" sz="1400">
                          <a:effectLst/>
                        </a:rPr>
                        <a:t>Oz</a:t>
                      </a:r>
                      <a:r>
                        <a:rPr lang="en-US" sz="1400" spc="-5">
                          <a:effectLst/>
                        </a:rPr>
                        <a:t>na</a:t>
                      </a:r>
                      <a:r>
                        <a:rPr lang="en-US" sz="1400" spc="5">
                          <a:effectLst/>
                        </a:rPr>
                        <a:t>č</a:t>
                      </a:r>
                      <a:r>
                        <a:rPr lang="en-US" sz="1400" spc="-5">
                          <a:effectLst/>
                        </a:rPr>
                        <a:t>a</a:t>
                      </a:r>
                      <a:r>
                        <a:rPr lang="en-US" sz="1400" spc="5">
                          <a:effectLst/>
                        </a:rPr>
                        <a:t>v</a:t>
                      </a:r>
                      <a:r>
                        <a:rPr lang="en-US" sz="1400" spc="-5">
                          <a:effectLst/>
                        </a:rPr>
                        <a:t>an</a:t>
                      </a:r>
                      <a:r>
                        <a:rPr lang="en-US" sz="1400" spc="5">
                          <a:effectLst/>
                        </a:rPr>
                        <a:t>je</a:t>
                      </a:r>
                      <a:r>
                        <a:rPr lang="en-US" sz="1400">
                          <a:effectLst/>
                        </a:rPr>
                        <a:t>-</a:t>
                      </a:r>
                      <a:r>
                        <a:rPr lang="en-US" sz="1400" spc="-5">
                          <a:effectLst/>
                        </a:rPr>
                        <a:t>Se</a:t>
                      </a:r>
                      <a:r>
                        <a:rPr lang="en-US" sz="1400" spc="5">
                          <a:effectLst/>
                        </a:rPr>
                        <a:t>v</a:t>
                      </a:r>
                      <a:r>
                        <a:rPr lang="en-US" sz="1400" spc="-5">
                          <a:effectLst/>
                        </a:rPr>
                        <a:t>e</a:t>
                      </a:r>
                      <a:r>
                        <a:rPr lang="en-US" sz="1400">
                          <a:effectLst/>
                        </a:rPr>
                        <a:t>so</a:t>
                      </a:r>
                    </a:p>
                    <a:p>
                      <a:pPr marL="64770" marR="0" algn="just">
                        <a:spcBef>
                          <a:spcPts val="0"/>
                        </a:spcBef>
                        <a:spcAft>
                          <a:spcPts val="0"/>
                        </a:spcAft>
                      </a:pPr>
                      <a:r>
                        <a:rPr lang="en-US" sz="1400" spc="5">
                          <a:effectLst/>
                        </a:rPr>
                        <a:t>ri</a:t>
                      </a:r>
                      <a:r>
                        <a:rPr lang="en-US" sz="1400" spc="-5">
                          <a:effectLst/>
                        </a:rPr>
                        <a:t>z</a:t>
                      </a:r>
                      <a:r>
                        <a:rPr lang="en-US" sz="1400" spc="5">
                          <a:effectLst/>
                        </a:rPr>
                        <a:t>i</a:t>
                      </a:r>
                      <a:r>
                        <a:rPr lang="en-US" sz="1400">
                          <a:effectLst/>
                        </a:rPr>
                        <a:t>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endParaRPr lang="sr-Latn-ME" sz="1400" spc="-5">
                        <a:effectLst/>
                      </a:endParaRPr>
                    </a:p>
                    <a:p>
                      <a:pPr marL="63500" marR="0">
                        <a:lnSpc>
                          <a:spcPts val="1300"/>
                        </a:lnSpc>
                        <a:spcBef>
                          <a:spcPts val="0"/>
                        </a:spcBef>
                        <a:spcAft>
                          <a:spcPts val="0"/>
                        </a:spcAft>
                      </a:pPr>
                      <a:r>
                        <a:rPr lang="en-US" sz="1400" spc="-5">
                          <a:effectLst/>
                        </a:rPr>
                        <a:t>Ko</a:t>
                      </a:r>
                      <a:r>
                        <a:rPr lang="en-US" sz="1400" spc="5">
                          <a:effectLst/>
                        </a:rPr>
                        <a: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616437">
                <a:tc>
                  <a:txBody>
                    <a:bodyPr/>
                    <a:lstStyle/>
                    <a:p>
                      <a:pPr marL="64770" marR="0" algn="just">
                        <a:lnSpc>
                          <a:spcPts val="1300"/>
                        </a:lnSpc>
                        <a:spcBef>
                          <a:spcPts val="0"/>
                        </a:spcBef>
                        <a:spcAft>
                          <a:spcPts val="0"/>
                        </a:spcAft>
                      </a:pPr>
                      <a:r>
                        <a:rPr lang="en-US" sz="1400" spc="5">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Ivas</a:t>
                      </a:r>
                      <a:r>
                        <a:rPr lang="en-US" sz="1400" spc="10">
                          <a:effectLst/>
                        </a:rPr>
                        <a:t>o</a:t>
                      </a:r>
                      <a:r>
                        <a:rPr lang="en-US" sz="1400">
                          <a:effectLst/>
                        </a:rPr>
                        <a:t>l</a:t>
                      </a:r>
                      <a:r>
                        <a:rPr lang="en-US" sz="1400" spc="-15">
                          <a:effectLst/>
                        </a:rPr>
                        <a:t> </a:t>
                      </a:r>
                      <a:r>
                        <a:rPr lang="en-US" sz="1400">
                          <a:effectLst/>
                        </a:rPr>
                        <a:t>BS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T</a:t>
                      </a:r>
                      <a:r>
                        <a:rPr lang="en-US" sz="1400" spc="5">
                          <a:effectLst/>
                        </a:rPr>
                        <a:t>e</a:t>
                      </a:r>
                      <a:r>
                        <a:rPr lang="en-US" sz="1400">
                          <a:effectLst/>
                        </a:rPr>
                        <a:t>tra</a:t>
                      </a:r>
                      <a:r>
                        <a:rPr lang="en-US" sz="1400" spc="-5">
                          <a:effectLst/>
                        </a:rPr>
                        <a:t>-hlor-</a:t>
                      </a:r>
                      <a:endParaRPr lang="en-US" sz="1400">
                        <a:effectLst/>
                      </a:endParaRPr>
                    </a:p>
                    <a:p>
                      <a:pPr marL="64770" marR="0">
                        <a:spcBef>
                          <a:spcPts val="0"/>
                        </a:spcBef>
                        <a:spcAft>
                          <a:spcPts val="0"/>
                        </a:spcAft>
                      </a:pPr>
                      <a:r>
                        <a:rPr lang="en-US" sz="1400">
                          <a:effectLst/>
                        </a:rPr>
                        <a:t>e</a:t>
                      </a:r>
                      <a:r>
                        <a:rPr lang="en-US" sz="1400" spc="5">
                          <a:effectLst/>
                        </a:rPr>
                        <a:t>t</a:t>
                      </a:r>
                      <a:r>
                        <a:rPr lang="en-US" sz="1400">
                          <a:effectLst/>
                        </a:rPr>
                        <a:t>ilen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1</a:t>
                      </a:r>
                      <a:r>
                        <a:rPr lang="en-US" sz="1400" spc="-10">
                          <a:effectLst/>
                        </a:rPr>
                        <a:t>2</a:t>
                      </a:r>
                      <a:r>
                        <a:rPr lang="en-US" sz="1400" spc="5">
                          <a:effectLst/>
                        </a:rPr>
                        <a:t>7</a:t>
                      </a:r>
                      <a:r>
                        <a:rPr lang="en-US" sz="1400">
                          <a:effectLst/>
                        </a:rPr>
                        <a:t>-</a:t>
                      </a:r>
                      <a:r>
                        <a:rPr lang="en-US" sz="1400" spc="-10">
                          <a:effectLst/>
                        </a:rPr>
                        <a:t>1</a:t>
                      </a:r>
                      <a:r>
                        <a:rPr lang="en-US" sz="1400" spc="5">
                          <a:effectLst/>
                        </a:rPr>
                        <a:t>8</a:t>
                      </a:r>
                      <a:r>
                        <a:rPr lang="en-US" sz="1400">
                          <a:effectLst/>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Karc. k</a:t>
                      </a:r>
                      <a:r>
                        <a:rPr lang="en-US" sz="1400" spc="-10">
                          <a:effectLst/>
                        </a:rPr>
                        <a:t>a</a:t>
                      </a:r>
                      <a:r>
                        <a:rPr lang="en-US" sz="1400">
                          <a:effectLst/>
                        </a:rPr>
                        <a:t>t.</a:t>
                      </a:r>
                      <a:r>
                        <a:rPr lang="en-US" sz="1400" spc="5">
                          <a:effectLst/>
                        </a:rPr>
                        <a:t>3</a:t>
                      </a:r>
                      <a:r>
                        <a:rPr lang="en-US" sz="1400">
                          <a:effectLst/>
                        </a:rPr>
                        <a:t>;</a:t>
                      </a:r>
                    </a:p>
                    <a:p>
                      <a:pPr marL="64770" marR="0">
                        <a:spcBef>
                          <a:spcPts val="0"/>
                        </a:spcBef>
                        <a:spcAft>
                          <a:spcPts val="0"/>
                        </a:spcAft>
                      </a:pPr>
                      <a:r>
                        <a:rPr lang="en-US" sz="1400">
                          <a:effectLst/>
                        </a:rPr>
                        <a:t>R</a:t>
                      </a:r>
                      <a:r>
                        <a:rPr lang="en-US" sz="1400" spc="5">
                          <a:effectLst/>
                        </a:rPr>
                        <a:t>4</a:t>
                      </a:r>
                      <a:r>
                        <a:rPr lang="en-US" sz="1400">
                          <a:effectLst/>
                        </a:rPr>
                        <a:t>0</a:t>
                      </a:r>
                    </a:p>
                    <a:p>
                      <a:pPr marL="64770" marR="0">
                        <a:spcBef>
                          <a:spcPts val="0"/>
                        </a:spcBef>
                        <a:spcAft>
                          <a:spcPts val="0"/>
                        </a:spcAft>
                      </a:pPr>
                      <a:r>
                        <a:rPr lang="en-US" sz="1400" spc="-5">
                          <a:effectLst/>
                        </a:rPr>
                        <a:t>N</a:t>
                      </a:r>
                      <a:r>
                        <a:rPr lang="en-US" sz="1400">
                          <a:effectLst/>
                        </a:rPr>
                        <a:t>;</a:t>
                      </a:r>
                      <a:r>
                        <a:rPr lang="en-US" sz="1400" spc="5">
                          <a:effectLst/>
                        </a:rPr>
                        <a:t> </a:t>
                      </a:r>
                      <a:r>
                        <a:rPr lang="en-US" sz="1400">
                          <a:effectLst/>
                        </a:rPr>
                        <a:t>R</a:t>
                      </a:r>
                      <a:r>
                        <a:rPr lang="en-US" sz="1400" spc="-5">
                          <a:effectLst/>
                        </a:rPr>
                        <a:t>5</a:t>
                      </a:r>
                      <a:r>
                        <a:rPr lang="en-US" sz="1400" spc="5">
                          <a:effectLst/>
                        </a:rPr>
                        <a:t>1</a:t>
                      </a:r>
                      <a:r>
                        <a:rPr lang="en-US" sz="1400">
                          <a:effectLst/>
                        </a:rPr>
                        <a:t>-</a:t>
                      </a:r>
                      <a:r>
                        <a:rPr lang="en-US" sz="1400" spc="-10">
                          <a:effectLst/>
                        </a:rPr>
                        <a:t>53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a:t>
                      </a:r>
                      <a:r>
                        <a:rPr lang="en-US" sz="1400" spc="5">
                          <a:effectLst/>
                        </a:rPr>
                        <a:t>22</a:t>
                      </a:r>
                      <a:r>
                        <a:rPr lang="en-US" sz="1400">
                          <a:effectLst/>
                        </a:rPr>
                        <a:t>6</a:t>
                      </a:r>
                    </a:p>
                    <a:p>
                      <a:pPr marL="63500" marR="0">
                        <a:spcBef>
                          <a:spcPts val="0"/>
                        </a:spcBef>
                        <a:spcAft>
                          <a:spcPts val="0"/>
                        </a:spcAft>
                      </a:pPr>
                      <a:r>
                        <a:rPr lang="en-US" sz="1400" spc="-5">
                          <a:effectLst/>
                        </a:rPr>
                        <a:t>H</a:t>
                      </a:r>
                      <a:r>
                        <a:rPr lang="en-US" sz="1400" spc="5">
                          <a:effectLst/>
                        </a:rPr>
                        <a:t>41</a:t>
                      </a:r>
                      <a:r>
                        <a:rPr lang="en-US" sz="1400">
                          <a:effectLst/>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E2</a:t>
                      </a:r>
                      <a:r>
                        <a:rPr lang="en-US" sz="1400" spc="5">
                          <a:effectLst/>
                        </a:rPr>
                        <a:t> </a:t>
                      </a:r>
                      <a:r>
                        <a:rPr lang="en-US" sz="1400" spc="-10">
                          <a:effectLst/>
                        </a:rPr>
                        <a:t>(</a:t>
                      </a:r>
                      <a:r>
                        <a:rPr lang="en-US" sz="1400" spc="5">
                          <a:effectLst/>
                        </a:rPr>
                        <a:t>2</a:t>
                      </a:r>
                      <a:r>
                        <a:rPr lang="en-US" sz="1400" spc="-10">
                          <a:effectLst/>
                        </a:rPr>
                        <a:t>0</a:t>
                      </a:r>
                      <a:r>
                        <a:rPr lang="en-US" sz="1400" spc="5">
                          <a:effectLst/>
                        </a:rPr>
                        <a:t>0</a:t>
                      </a:r>
                      <a:r>
                        <a:rPr lang="en-US" sz="1400" spc="-5">
                          <a:effectLst/>
                        </a:rPr>
                        <a:t>/</a:t>
                      </a:r>
                      <a:r>
                        <a:rPr lang="en-US" sz="1400" spc="-10">
                          <a:effectLst/>
                        </a:rPr>
                        <a:t>5</a:t>
                      </a:r>
                      <a:r>
                        <a:rPr lang="en-US" sz="1400" spc="5">
                          <a:effectLst/>
                        </a:rPr>
                        <a:t>00</a:t>
                      </a:r>
                      <a:r>
                        <a:rPr lang="en-US" sz="1400">
                          <a:effectLst/>
                        </a:rPr>
                        <a:t>)</a:t>
                      </a:r>
                    </a:p>
                    <a:p>
                      <a:pPr marL="64770" marR="0">
                        <a:spcBef>
                          <a:spcPts val="0"/>
                        </a:spcBef>
                        <a:spcAft>
                          <a:spcPts val="0"/>
                        </a:spcAft>
                      </a:pPr>
                      <a:r>
                        <a:rPr lang="en-US" sz="1400" spc="5">
                          <a:effectLst/>
                        </a:rPr>
                        <a:t>P5</a:t>
                      </a:r>
                      <a:r>
                        <a:rPr lang="en-US" sz="1400" spc="-10">
                          <a:effectLst/>
                        </a:rPr>
                        <a:t>c</a:t>
                      </a:r>
                      <a:r>
                        <a:rPr lang="en-US" sz="1400">
                          <a:effectLst/>
                        </a:rPr>
                        <a:t>(</a:t>
                      </a:r>
                      <a:r>
                        <a:rPr lang="en-US" sz="1400" spc="-5">
                          <a:effectLst/>
                        </a:rPr>
                        <a:t>5</a:t>
                      </a:r>
                      <a:r>
                        <a:rPr lang="en-US" sz="1400" spc="5">
                          <a:effectLst/>
                        </a:rPr>
                        <a:t>0</a:t>
                      </a:r>
                      <a:r>
                        <a:rPr lang="en-US" sz="1400" spc="-10">
                          <a:effectLst/>
                        </a:rPr>
                        <a:t>0</a:t>
                      </a:r>
                      <a:r>
                        <a:rPr lang="en-US" sz="1400" spc="5">
                          <a:effectLst/>
                        </a:rPr>
                        <a:t>0</a:t>
                      </a:r>
                      <a:r>
                        <a:rPr lang="en-US" sz="1400" spc="-5">
                          <a:effectLst/>
                        </a:rPr>
                        <a:t>/</a:t>
                      </a:r>
                      <a:r>
                        <a:rPr lang="en-US" sz="1400" spc="5">
                          <a:effectLst/>
                        </a:rPr>
                        <a:t>5</a:t>
                      </a:r>
                      <a:r>
                        <a:rPr lang="en-US" sz="1400" spc="-10">
                          <a:effectLst/>
                        </a:rPr>
                        <a:t>0</a:t>
                      </a:r>
                      <a:r>
                        <a:rPr lang="en-US" sz="1400" spc="5">
                          <a:effectLst/>
                        </a:rPr>
                        <a:t>0</a:t>
                      </a:r>
                      <a:r>
                        <a:rPr lang="en-US" sz="1400" spc="-10">
                          <a:effectLst/>
                        </a:rPr>
                        <a:t>0</a:t>
                      </a:r>
                      <a:r>
                        <a:rPr lang="en-US" sz="1400" spc="5">
                          <a:effectLst/>
                        </a:rPr>
                        <a:t>0</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a:t>
                      </a:r>
                      <a:r>
                        <a:rPr lang="en-US" sz="1400">
                          <a:effectLst/>
                        </a:rPr>
                        <a:t>,</a:t>
                      </a:r>
                      <a:r>
                        <a:rPr lang="en-US" sz="1400" spc="5">
                          <a:effectLst/>
                        </a:rPr>
                        <a:t>5</a:t>
                      </a:r>
                      <a:r>
                        <a:rPr lang="en-US" sz="1400">
                          <a:effectLst/>
                        </a:rPr>
                        <a:t>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344134">
                <a:tc>
                  <a:txBody>
                    <a:bodyPr/>
                    <a:lstStyle/>
                    <a:p>
                      <a:pPr marL="64770" marR="0" algn="just">
                        <a:lnSpc>
                          <a:spcPts val="1300"/>
                        </a:lnSpc>
                        <a:spcBef>
                          <a:spcPts val="0"/>
                        </a:spcBef>
                        <a:spcAft>
                          <a:spcPts val="0"/>
                        </a:spcAft>
                      </a:pPr>
                      <a:r>
                        <a:rPr lang="en-US" sz="1400" spc="5">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INA Delta 5</a:t>
                      </a:r>
                    </a:p>
                    <a:p>
                      <a:pPr marL="64770" marR="0">
                        <a:lnSpc>
                          <a:spcPts val="1300"/>
                        </a:lnSpc>
                        <a:spcBef>
                          <a:spcPts val="0"/>
                        </a:spcBef>
                        <a:spcAft>
                          <a:spcPts val="0"/>
                        </a:spcAft>
                      </a:pPr>
                      <a:r>
                        <a:rPr lang="en-US" sz="1400">
                          <a:effectLst/>
                        </a:rPr>
                        <a:t>15W-40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68649-42-3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R41</a:t>
                      </a:r>
                    </a:p>
                    <a:p>
                      <a:pPr marL="64770" marR="0">
                        <a:lnSpc>
                          <a:spcPts val="1300"/>
                        </a:lnSpc>
                        <a:spcBef>
                          <a:spcPts val="0"/>
                        </a:spcBef>
                        <a:spcAft>
                          <a:spcPts val="0"/>
                        </a:spcAft>
                      </a:pPr>
                      <a:r>
                        <a:rPr lang="en-US" sz="1400">
                          <a:effectLst/>
                        </a:rPr>
                        <a:t>R51/53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H411</a:t>
                      </a:r>
                      <a:endParaRPr lang="en-US" sz="1400">
                        <a:effectLst/>
                      </a:endParaRPr>
                    </a:p>
                    <a:p>
                      <a:pPr marL="63500" marR="0">
                        <a:lnSpc>
                          <a:spcPts val="1300"/>
                        </a:lnSpc>
                        <a:spcBef>
                          <a:spcPts val="0"/>
                        </a:spcBef>
                        <a:spcAft>
                          <a:spcPts val="0"/>
                        </a:spcAft>
                      </a:pPr>
                      <a:r>
                        <a:rPr lang="en-US" sz="1400" spc="-5">
                          <a:effectLst/>
                        </a:rPr>
                        <a:t>H318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E2(200/500) </a:t>
                      </a:r>
                    </a:p>
                    <a:p>
                      <a:pPr marL="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0,3t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509005">
                <a:tc>
                  <a:txBody>
                    <a:bodyPr/>
                    <a:lstStyle/>
                    <a:p>
                      <a:pPr marL="64770" marR="0" algn="just">
                        <a:lnSpc>
                          <a:spcPts val="1300"/>
                        </a:lnSpc>
                        <a:spcBef>
                          <a:spcPts val="0"/>
                        </a:spcBef>
                        <a:spcAft>
                          <a:spcPts val="0"/>
                        </a:spcAft>
                      </a:pPr>
                      <a:r>
                        <a:rPr lang="en-US" sz="1400" spc="5">
                          <a:effectLst/>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Wurth Rost</a:t>
                      </a:r>
                    </a:p>
                    <a:p>
                      <a:pPr marL="64770" marR="0">
                        <a:lnSpc>
                          <a:spcPts val="1300"/>
                        </a:lnSpc>
                        <a:spcBef>
                          <a:spcPts val="0"/>
                        </a:spcBef>
                        <a:spcAft>
                          <a:spcPts val="0"/>
                        </a:spcAft>
                      </a:pPr>
                      <a:r>
                        <a:rPr lang="en-US" sz="1400">
                          <a:effectLst/>
                        </a:rPr>
                        <a:t>off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Ugljov. C9- C11,...</a:t>
                      </a:r>
                    </a:p>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H222</a:t>
                      </a:r>
                      <a:r>
                        <a:rPr lang="sr-Latn-ME" sz="1400" spc="0">
                          <a:effectLst/>
                        </a:rPr>
                        <a:t>,</a:t>
                      </a:r>
                      <a:r>
                        <a:rPr lang="en-US" sz="1400" spc="-5">
                          <a:effectLst/>
                        </a:rPr>
                        <a:t>H229</a:t>
                      </a:r>
                      <a:r>
                        <a:rPr lang="sr-Latn-ME" sz="1400" spc="0">
                          <a:effectLst/>
                        </a:rPr>
                        <a:t>,</a:t>
                      </a:r>
                      <a:r>
                        <a:rPr lang="en-US" sz="1400" spc="-5">
                          <a:effectLst/>
                        </a:rPr>
                        <a:t>H304</a:t>
                      </a:r>
                      <a:r>
                        <a:rPr lang="sr-Latn-ME" sz="1400" spc="0">
                          <a:effectLst/>
                        </a:rPr>
                        <a:t>,</a:t>
                      </a:r>
                      <a:r>
                        <a:rPr lang="en-US" sz="1400" spc="-5">
                          <a:effectLst/>
                        </a:rPr>
                        <a:t>H336</a:t>
                      </a:r>
                      <a:r>
                        <a:rPr lang="sr-Latn-ME" sz="1400" spc="0">
                          <a:effectLst/>
                        </a:rPr>
                        <a:t>,</a:t>
                      </a:r>
                    </a:p>
                    <a:p>
                      <a:pPr marL="63500" marR="0">
                        <a:lnSpc>
                          <a:spcPts val="1300"/>
                        </a:lnSpc>
                        <a:spcBef>
                          <a:spcPts val="0"/>
                        </a:spcBef>
                        <a:spcAft>
                          <a:spcPts val="0"/>
                        </a:spcAft>
                      </a:pPr>
                      <a:r>
                        <a:rPr lang="en-US" sz="1400" spc="-5">
                          <a:effectLst/>
                        </a:rPr>
                        <a:t>H412</a:t>
                      </a:r>
                      <a:r>
                        <a:rPr lang="sr-Latn-ME" sz="1400" spc="0">
                          <a:effectLst/>
                        </a:rPr>
                        <a:t>,</a:t>
                      </a:r>
                      <a:r>
                        <a:rPr lang="sr-Latn-ME" sz="1400" spc="0" baseline="0">
                          <a:effectLst/>
                        </a:rPr>
                        <a:t> </a:t>
                      </a:r>
                      <a:r>
                        <a:rPr lang="en-US" sz="1400" spc="-5">
                          <a:effectLst/>
                        </a:rPr>
                        <a:t>EUH066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p>
                    <a:p>
                      <a:pPr marL="64770" marR="0">
                        <a:lnSpc>
                          <a:spcPts val="1300"/>
                        </a:lnSpc>
                        <a:spcBef>
                          <a:spcPts val="0"/>
                        </a:spcBef>
                        <a:spcAft>
                          <a:spcPts val="0"/>
                        </a:spcAft>
                      </a:pPr>
                      <a:r>
                        <a:rPr lang="en-US" sz="1400">
                          <a:effectLst/>
                        </a:rPr>
                        <a:t>P3b (5000/50000)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0,03t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053859">
                <a:tc>
                  <a:txBody>
                    <a:bodyPr/>
                    <a:lstStyle/>
                    <a:p>
                      <a:pPr marL="64770" marR="0" algn="just">
                        <a:lnSpc>
                          <a:spcPts val="1300"/>
                        </a:lnSpc>
                        <a:spcBef>
                          <a:spcPts val="0"/>
                        </a:spcBef>
                        <a:spcAft>
                          <a:spcPts val="0"/>
                        </a:spcAft>
                      </a:pPr>
                      <a:endParaRPr lang="sr-Latn-ME" sz="1400" spc="5">
                        <a:effectLst/>
                      </a:endParaRPr>
                    </a:p>
                    <a:p>
                      <a:pPr marL="64770" marR="0" algn="just">
                        <a:lnSpc>
                          <a:spcPts val="1300"/>
                        </a:lnSpc>
                        <a:spcBef>
                          <a:spcPts val="0"/>
                        </a:spcBef>
                        <a:spcAft>
                          <a:spcPts val="0"/>
                        </a:spcAft>
                      </a:pPr>
                      <a:r>
                        <a:rPr lang="en-US" sz="1400" spc="5">
                          <a:effectLst/>
                        </a:rPr>
                        <a:t>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sr-Latn-ME" sz="1400">
                        <a:effectLst/>
                      </a:endParaRPr>
                    </a:p>
                    <a:p>
                      <a:pPr marL="64770" marR="0">
                        <a:lnSpc>
                          <a:spcPts val="1300"/>
                        </a:lnSpc>
                        <a:spcBef>
                          <a:spcPts val="0"/>
                        </a:spcBef>
                        <a:spcAft>
                          <a:spcPts val="0"/>
                        </a:spcAft>
                      </a:pPr>
                      <a:r>
                        <a:rPr lang="en-US" sz="1400">
                          <a:effectLst/>
                        </a:rPr>
                        <a:t>Callina2201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sr-Latn-ME" sz="1400">
                        <a:effectLst/>
                      </a:endParaRPr>
                    </a:p>
                    <a:p>
                      <a:pPr marL="64770" marR="0">
                        <a:lnSpc>
                          <a:spcPts val="1300"/>
                        </a:lnSpc>
                        <a:spcBef>
                          <a:spcPts val="0"/>
                        </a:spcBef>
                        <a:spcAft>
                          <a:spcPts val="0"/>
                        </a:spcAft>
                      </a:pPr>
                      <a:r>
                        <a:rPr lang="en-US" sz="1400">
                          <a:effectLst/>
                        </a:rPr>
                        <a:t>Nema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endParaRPr lang="sr-Latn-ME" sz="1400" spc="5">
                        <a:effectLst/>
                      </a:endParaRPr>
                    </a:p>
                    <a:p>
                      <a:pPr marL="63500" marR="0">
                        <a:lnSpc>
                          <a:spcPts val="1300"/>
                        </a:lnSpc>
                        <a:spcBef>
                          <a:spcPts val="0"/>
                        </a:spcBef>
                        <a:spcAft>
                          <a:spcPts val="0"/>
                        </a:spcAft>
                      </a:pPr>
                      <a:r>
                        <a:rPr lang="en-US" sz="1400" spc="5">
                          <a:effectLst/>
                        </a:rPr>
                        <a:t>265-067-2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sr-Latn-ME" sz="1400">
                        <a:effectLst/>
                      </a:endParaRPr>
                    </a:p>
                    <a:p>
                      <a:pPr marL="64770" marR="0">
                        <a:lnSpc>
                          <a:spcPts val="1300"/>
                        </a:lnSpc>
                        <a:spcBef>
                          <a:spcPts val="0"/>
                        </a:spcBef>
                        <a:spcAft>
                          <a:spcPts val="0"/>
                        </a:spcAft>
                      </a:pPr>
                      <a:r>
                        <a:rPr lang="en-US" sz="1400">
                          <a:effectLst/>
                        </a:rPr>
                        <a:t>Karc. kat.2;</a:t>
                      </a:r>
                    </a:p>
                    <a:p>
                      <a:pPr marL="64770" marR="0">
                        <a:lnSpc>
                          <a:spcPts val="1300"/>
                        </a:lnSpc>
                        <a:spcBef>
                          <a:spcPts val="0"/>
                        </a:spcBef>
                        <a:spcAft>
                          <a:spcPts val="0"/>
                        </a:spcAft>
                      </a:pPr>
                      <a:r>
                        <a:rPr lang="en-US" sz="1400">
                          <a:effectLst/>
                        </a:rPr>
                        <a:t>R45</a:t>
                      </a:r>
                    </a:p>
                    <a:p>
                      <a:pPr marL="64770" marR="0">
                        <a:lnSpc>
                          <a:spcPts val="1300"/>
                        </a:lnSpc>
                        <a:spcBef>
                          <a:spcPts val="0"/>
                        </a:spcBef>
                        <a:spcAft>
                          <a:spcPts val="0"/>
                        </a:spcAft>
                      </a:pPr>
                      <a:r>
                        <a:rPr lang="en-US" sz="1400">
                          <a:effectLst/>
                        </a:rPr>
                        <a:t>Muta. kat. 2; R46</a:t>
                      </a:r>
                    </a:p>
                    <a:p>
                      <a:pPr marL="64770" marR="0">
                        <a:lnSpc>
                          <a:spcPts val="1300"/>
                        </a:lnSpc>
                        <a:spcBef>
                          <a:spcPts val="0"/>
                        </a:spcBef>
                        <a:spcAft>
                          <a:spcPts val="0"/>
                        </a:spcAft>
                      </a:pPr>
                      <a:r>
                        <a:rPr lang="en-US" sz="1400">
                          <a:effectLst/>
                        </a:rPr>
                        <a:t>Xn; R6</a:t>
                      </a:r>
                      <a:r>
                        <a:rPr lang="sr-Latn-ME" sz="1400">
                          <a:effectLst/>
                        </a:rPr>
                        <a:t>5</a:t>
                      </a:r>
                      <a:endParaRPr lang="en-US" sz="1400">
                        <a:effectLst/>
                      </a:endParaRPr>
                    </a:p>
                  </a:txBody>
                  <a:tcPr marL="0" marR="0" marT="0" marB="0"/>
                </a:tc>
                <a:tc>
                  <a:txBody>
                    <a:bodyPr/>
                    <a:lstStyle/>
                    <a:p>
                      <a:pPr marL="63500" marR="0">
                        <a:lnSpc>
                          <a:spcPts val="1300"/>
                        </a:lnSpc>
                        <a:spcBef>
                          <a:spcPts val="0"/>
                        </a:spcBef>
                        <a:spcAft>
                          <a:spcPts val="0"/>
                        </a:spcAft>
                      </a:pPr>
                      <a:endParaRPr lang="sr-Latn-ME" sz="1400" spc="-5">
                        <a:effectLst/>
                      </a:endParaRPr>
                    </a:p>
                    <a:p>
                      <a:pPr marL="63500" marR="0">
                        <a:lnSpc>
                          <a:spcPts val="1300"/>
                        </a:lnSpc>
                        <a:spcBef>
                          <a:spcPts val="0"/>
                        </a:spcBef>
                        <a:spcAft>
                          <a:spcPts val="0"/>
                        </a:spcAft>
                      </a:pPr>
                      <a:r>
                        <a:rPr lang="en-US" sz="1400" spc="-5">
                          <a:effectLst/>
                        </a:rPr>
                        <a:t>H304</a:t>
                      </a:r>
                      <a:endParaRPr lang="en-US" sz="1400">
                        <a:effectLst/>
                      </a:endParaRPr>
                    </a:p>
                    <a:p>
                      <a:pPr marL="63500" marR="0">
                        <a:lnSpc>
                          <a:spcPts val="1300"/>
                        </a:lnSpc>
                        <a:spcBef>
                          <a:spcPts val="0"/>
                        </a:spcBef>
                        <a:spcAft>
                          <a:spcPts val="0"/>
                        </a:spcAft>
                      </a:pPr>
                      <a:r>
                        <a:rPr lang="en-US" sz="1400" spc="-5">
                          <a:effectLst/>
                        </a:rPr>
                        <a:t>EUH066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sr-Latn-ME" sz="1400">
                        <a:effectLst/>
                      </a:endParaRPr>
                    </a:p>
                    <a:p>
                      <a:pPr marL="64770" marR="0">
                        <a:lnSpc>
                          <a:spcPts val="1300"/>
                        </a:lnSpc>
                        <a:spcBef>
                          <a:spcPts val="0"/>
                        </a:spcBef>
                        <a:spcAft>
                          <a:spcPts val="0"/>
                        </a:spcAft>
                      </a:pPr>
                      <a:r>
                        <a:rPr lang="en-US" sz="1400">
                          <a:effectLst/>
                        </a:rPr>
                        <a:t>Imenovani br 34</a:t>
                      </a:r>
                    </a:p>
                    <a:p>
                      <a:pPr marL="64770" marR="0">
                        <a:lnSpc>
                          <a:spcPts val="1300"/>
                        </a:lnSpc>
                        <a:spcBef>
                          <a:spcPts val="0"/>
                        </a:spcBef>
                        <a:spcAft>
                          <a:spcPts val="0"/>
                        </a:spcAft>
                      </a:pPr>
                      <a:r>
                        <a:rPr lang="en-US" sz="1400">
                          <a:effectLst/>
                        </a:rPr>
                        <a:t>(2500/25000),</a:t>
                      </a:r>
                    </a:p>
                    <a:p>
                      <a:pPr marL="64770" marR="0">
                        <a:lnSpc>
                          <a:spcPts val="1300"/>
                        </a:lnSpc>
                        <a:spcBef>
                          <a:spcPts val="0"/>
                        </a:spcBef>
                        <a:spcAft>
                          <a:spcPts val="0"/>
                        </a:spcAft>
                      </a:pPr>
                      <a:r>
                        <a:rPr lang="en-US" sz="1400">
                          <a:effectLst/>
                        </a:rPr>
                        <a:t>ne zbraja se ni sa čim jer nema ni toksikološka, ni zapaljiva, ni ekotok. svojstva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0,13t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684194">
                <a:tc>
                  <a:txBody>
                    <a:bodyPr/>
                    <a:lstStyle/>
                    <a:p>
                      <a:pPr marL="64770" marR="0" algn="just">
                        <a:lnSpc>
                          <a:spcPts val="1300"/>
                        </a:lnSpc>
                        <a:spcBef>
                          <a:spcPts val="0"/>
                        </a:spcBef>
                        <a:spcAft>
                          <a:spcPts val="0"/>
                        </a:spcAft>
                      </a:pPr>
                      <a:endParaRPr lang="sr-Latn-ME" sz="1400" spc="5">
                        <a:effectLst/>
                      </a:endParaRPr>
                    </a:p>
                    <a:p>
                      <a:pPr marL="64770" marR="0" algn="just">
                        <a:lnSpc>
                          <a:spcPts val="1300"/>
                        </a:lnSpc>
                        <a:spcBef>
                          <a:spcPts val="0"/>
                        </a:spcBef>
                        <a:spcAft>
                          <a:spcPts val="0"/>
                        </a:spcAft>
                      </a:pPr>
                      <a:r>
                        <a:rPr lang="en-US" sz="1400" spc="5">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Kemolux</a:t>
                      </a:r>
                    </a:p>
                    <a:p>
                      <a:pPr marL="64770" marR="0">
                        <a:lnSpc>
                          <a:spcPts val="1300"/>
                        </a:lnSpc>
                        <a:spcBef>
                          <a:spcPts val="0"/>
                        </a:spcBef>
                        <a:spcAft>
                          <a:spcPts val="0"/>
                        </a:spcAft>
                      </a:pPr>
                      <a:r>
                        <a:rPr lang="en-US" sz="1400">
                          <a:effectLst/>
                        </a:rPr>
                        <a:t>sintetički</a:t>
                      </a:r>
                    </a:p>
                    <a:p>
                      <a:pPr marL="64770" marR="0">
                        <a:lnSpc>
                          <a:spcPts val="1300"/>
                        </a:lnSpc>
                        <a:spcBef>
                          <a:spcPts val="0"/>
                        </a:spcBef>
                        <a:spcAft>
                          <a:spcPts val="0"/>
                        </a:spcAft>
                      </a:pPr>
                      <a:r>
                        <a:rPr lang="en-US" sz="1400">
                          <a:effectLst/>
                        </a:rPr>
                        <a:t>emajl lak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64742-82-1,</a:t>
                      </a:r>
                      <a:endParaRPr lang="en-US" sz="1400">
                        <a:effectLst/>
                      </a:endParaRPr>
                    </a:p>
                    <a:p>
                      <a:pPr marL="63500" marR="0">
                        <a:lnSpc>
                          <a:spcPts val="1300"/>
                        </a:lnSpc>
                        <a:spcBef>
                          <a:spcPts val="0"/>
                        </a:spcBef>
                        <a:spcAft>
                          <a:spcPts val="0"/>
                        </a:spcAft>
                      </a:pPr>
                      <a:r>
                        <a:rPr lang="en-US" sz="1400" spc="5">
                          <a:effectLst/>
                        </a:rPr>
                        <a:t>918-481-9,1330-20-7,</a:t>
                      </a:r>
                      <a:endParaRPr lang="en-US" sz="1400">
                        <a:effectLst/>
                      </a:endParaRPr>
                    </a:p>
                    <a:p>
                      <a:pPr marL="63500" marR="0">
                        <a:lnSpc>
                          <a:spcPts val="1300"/>
                        </a:lnSpc>
                        <a:spcBef>
                          <a:spcPts val="0"/>
                        </a:spcBef>
                        <a:spcAft>
                          <a:spcPts val="0"/>
                        </a:spcAft>
                      </a:pPr>
                      <a:r>
                        <a:rPr lang="en-US" sz="1400" spc="5">
                          <a:effectLst/>
                        </a:rPr>
                        <a:t>6-29-7,136-51-6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H226, H304, H312</a:t>
                      </a:r>
                      <a:endParaRPr lang="en-US" sz="1400">
                        <a:effectLst/>
                      </a:endParaRPr>
                    </a:p>
                    <a:p>
                      <a:pPr marL="63500" marR="0">
                        <a:lnSpc>
                          <a:spcPts val="1300"/>
                        </a:lnSpc>
                        <a:spcBef>
                          <a:spcPts val="0"/>
                        </a:spcBef>
                        <a:spcAft>
                          <a:spcPts val="0"/>
                        </a:spcAft>
                      </a:pPr>
                      <a:r>
                        <a:rPr lang="en-US" sz="1400" spc="-5">
                          <a:effectLst/>
                        </a:rPr>
                        <a:t>H336, H315, H317</a:t>
                      </a:r>
                      <a:endParaRPr lang="en-US" sz="1400">
                        <a:effectLst/>
                      </a:endParaRPr>
                    </a:p>
                    <a:p>
                      <a:pPr marL="63500" marR="0">
                        <a:lnSpc>
                          <a:spcPts val="1300"/>
                        </a:lnSpc>
                        <a:spcBef>
                          <a:spcPts val="0"/>
                        </a:spcBef>
                        <a:spcAft>
                          <a:spcPts val="0"/>
                        </a:spcAft>
                      </a:pPr>
                      <a:r>
                        <a:rPr lang="en-US" sz="1400" spc="-5">
                          <a:effectLst/>
                        </a:rPr>
                        <a:t>H411</a:t>
                      </a:r>
                      <a:r>
                        <a:rPr lang="sr-Latn-ME" sz="1400" spc="0">
                          <a:effectLst/>
                        </a:rPr>
                        <a:t>,</a:t>
                      </a:r>
                      <a:r>
                        <a:rPr lang="en-US" sz="1400" spc="-5">
                          <a:effectLst/>
                        </a:rPr>
                        <a:t>EUH208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300"/>
                        </a:lnSpc>
                        <a:spcBef>
                          <a:spcPts val="0"/>
                        </a:spcBef>
                        <a:spcAft>
                          <a:spcPts val="0"/>
                        </a:spcAft>
                      </a:pPr>
                      <a:r>
                        <a:rPr lang="en-US" sz="1400">
                          <a:effectLst/>
                        </a:rPr>
                        <a:t>   P5c</a:t>
                      </a:r>
                    </a:p>
                    <a:p>
                      <a:pPr marL="64770" marR="0">
                        <a:lnSpc>
                          <a:spcPts val="1300"/>
                        </a:lnSpc>
                        <a:spcBef>
                          <a:spcPts val="0"/>
                        </a:spcBef>
                        <a:spcAft>
                          <a:spcPts val="0"/>
                        </a:spcAft>
                      </a:pPr>
                      <a:r>
                        <a:rPr lang="en-US" sz="1400">
                          <a:effectLst/>
                        </a:rPr>
                        <a:t>(5000/50000)</a:t>
                      </a: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0,5t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344134">
                <a:tc>
                  <a:txBody>
                    <a:bodyPr/>
                    <a:lstStyle/>
                    <a:p>
                      <a:pPr marL="64770" marR="0" algn="just">
                        <a:lnSpc>
                          <a:spcPts val="1300"/>
                        </a:lnSpc>
                        <a:spcBef>
                          <a:spcPts val="0"/>
                        </a:spcBef>
                        <a:spcAft>
                          <a:spcPts val="0"/>
                        </a:spcAft>
                      </a:pPr>
                      <a:r>
                        <a:rPr lang="en-US" sz="1400" spc="5">
                          <a:effectLst/>
                        </a:rPr>
                        <a:t>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Kiseonik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Kiseon.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7782-44-7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Oks. Gas 1, H270</a:t>
                      </a:r>
                      <a:endParaRPr lang="en-US" sz="1400">
                        <a:effectLst/>
                      </a:endParaRPr>
                    </a:p>
                    <a:p>
                      <a:pPr marL="63500" marR="0">
                        <a:lnSpc>
                          <a:spcPts val="1300"/>
                        </a:lnSpc>
                        <a:spcBef>
                          <a:spcPts val="0"/>
                        </a:spcBef>
                        <a:spcAft>
                          <a:spcPts val="0"/>
                        </a:spcAft>
                      </a:pPr>
                      <a:r>
                        <a:rPr lang="en-US" sz="1400" spc="-5">
                          <a:effectLst/>
                        </a:rPr>
                        <a:t>Gas pod prit., H281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Imenovani br.25</a:t>
                      </a:r>
                    </a:p>
                    <a:p>
                      <a:pPr marL="64770" marR="0">
                        <a:lnSpc>
                          <a:spcPts val="1300"/>
                        </a:lnSpc>
                        <a:spcBef>
                          <a:spcPts val="0"/>
                        </a:spcBef>
                        <a:spcAft>
                          <a:spcPts val="0"/>
                        </a:spcAft>
                      </a:pPr>
                      <a:r>
                        <a:rPr lang="en-US" sz="1400">
                          <a:effectLst/>
                        </a:rPr>
                        <a:t>(200/2000), zbraja se sa zap.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0,045t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516102">
                <a:tc>
                  <a:txBody>
                    <a:bodyPr/>
                    <a:lstStyle/>
                    <a:p>
                      <a:pPr marL="64770" marR="0" algn="just">
                        <a:lnSpc>
                          <a:spcPts val="1300"/>
                        </a:lnSpc>
                        <a:spcBef>
                          <a:spcPts val="0"/>
                        </a:spcBef>
                        <a:spcAft>
                          <a:spcPts val="0"/>
                        </a:spcAft>
                      </a:pPr>
                      <a:r>
                        <a:rPr lang="en-US" sz="1400" spc="5">
                          <a:effectLst/>
                        </a:rPr>
                        <a:t>18.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Acetilen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Acetilen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74-86-2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Zap.gas.1, H220</a:t>
                      </a:r>
                      <a:endParaRPr lang="en-US" sz="1400">
                        <a:effectLst/>
                      </a:endParaRPr>
                    </a:p>
                    <a:p>
                      <a:pPr marL="63500" marR="0">
                        <a:lnSpc>
                          <a:spcPts val="1300"/>
                        </a:lnSpc>
                        <a:spcBef>
                          <a:spcPts val="0"/>
                        </a:spcBef>
                        <a:spcAft>
                          <a:spcPts val="0"/>
                        </a:spcAft>
                      </a:pPr>
                      <a:r>
                        <a:rPr lang="en-US" sz="1400" spc="-5">
                          <a:effectLst/>
                        </a:rPr>
                        <a:t>Gas pod prit., H280</a:t>
                      </a:r>
                      <a:endParaRPr lang="en-US" sz="1400">
                        <a:effectLst/>
                      </a:endParaRPr>
                    </a:p>
                    <a:p>
                      <a:pPr marL="63500" marR="0">
                        <a:lnSpc>
                          <a:spcPts val="1300"/>
                        </a:lnSpc>
                        <a:spcBef>
                          <a:spcPts val="0"/>
                        </a:spcBef>
                        <a:spcAft>
                          <a:spcPts val="0"/>
                        </a:spcAft>
                      </a:pPr>
                      <a:r>
                        <a:rPr lang="en-US" sz="1400" spc="-5">
                          <a:effectLst/>
                        </a:rPr>
                        <a:t>EUH006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Imenovani br.19</a:t>
                      </a:r>
                    </a:p>
                    <a:p>
                      <a:pPr marL="64770" marR="0">
                        <a:lnSpc>
                          <a:spcPts val="1300"/>
                        </a:lnSpc>
                        <a:spcBef>
                          <a:spcPts val="0"/>
                        </a:spcBef>
                        <a:spcAft>
                          <a:spcPts val="0"/>
                        </a:spcAft>
                      </a:pPr>
                      <a:r>
                        <a:rPr lang="en-US" sz="1400">
                          <a:effectLst/>
                        </a:rPr>
                        <a:t>(5/50), zbraja se sa zapaljivim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0,04t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528803">
                <a:tc>
                  <a:txBody>
                    <a:bodyPr/>
                    <a:lstStyle/>
                    <a:p>
                      <a:pPr marL="64770" marR="0" algn="just">
                        <a:lnSpc>
                          <a:spcPts val="1300"/>
                        </a:lnSpc>
                        <a:spcBef>
                          <a:spcPts val="0"/>
                        </a:spcBef>
                        <a:spcAft>
                          <a:spcPts val="0"/>
                        </a:spcAft>
                      </a:pPr>
                      <a:r>
                        <a:rPr lang="en-US" sz="1400" spc="5">
                          <a:effectLst/>
                        </a:rPr>
                        <a:t>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Wurth HHS</a:t>
                      </a:r>
                    </a:p>
                    <a:p>
                      <a:pPr marL="64770" marR="0">
                        <a:lnSpc>
                          <a:spcPts val="1300"/>
                        </a:lnSpc>
                        <a:spcBef>
                          <a:spcPts val="0"/>
                        </a:spcBef>
                        <a:spcAft>
                          <a:spcPts val="0"/>
                        </a:spcAft>
                      </a:pPr>
                      <a:r>
                        <a:rPr lang="en-US" sz="1400">
                          <a:effectLst/>
                        </a:rPr>
                        <a:t>2000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Ugljov.</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H222, H229</a:t>
                      </a:r>
                      <a:r>
                        <a:rPr lang="sr-Latn-ME" sz="1400" spc="0">
                          <a:effectLst/>
                        </a:rPr>
                        <a:t>,</a:t>
                      </a:r>
                      <a:r>
                        <a:rPr lang="en-US" sz="1400" spc="-5">
                          <a:effectLst/>
                        </a:rPr>
                        <a:t>H304, H315, H336</a:t>
                      </a:r>
                      <a:r>
                        <a:rPr lang="sr-Latn-ME" sz="1400" spc="0">
                          <a:effectLst/>
                        </a:rPr>
                        <a:t>,</a:t>
                      </a:r>
                      <a:r>
                        <a:rPr lang="en-US" sz="1400" spc="-5">
                          <a:effectLst/>
                        </a:rPr>
                        <a:t>H361fd, H373</a:t>
                      </a:r>
                      <a:r>
                        <a:rPr lang="sr-Latn-ME" sz="1400" spc="0">
                          <a:effectLst/>
                        </a:rPr>
                        <a:t>,</a:t>
                      </a:r>
                      <a:r>
                        <a:rPr lang="en-US" sz="1400" spc="-5">
                          <a:effectLst/>
                        </a:rPr>
                        <a:t>H411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E2(200/500),</a:t>
                      </a:r>
                    </a:p>
                    <a:p>
                      <a:pPr marL="64770" marR="0">
                        <a:lnSpc>
                          <a:spcPts val="1300"/>
                        </a:lnSpc>
                        <a:spcBef>
                          <a:spcPts val="0"/>
                        </a:spcBef>
                        <a:spcAft>
                          <a:spcPts val="0"/>
                        </a:spcAft>
                      </a:pPr>
                      <a:r>
                        <a:rPr lang="en-US" sz="1400">
                          <a:effectLst/>
                        </a:rPr>
                        <a:t>P3b(5000/50000)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0,02t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516102">
                <a:tc>
                  <a:txBody>
                    <a:bodyPr/>
                    <a:lstStyle/>
                    <a:p>
                      <a:pPr marL="64770" marR="0" algn="just">
                        <a:lnSpc>
                          <a:spcPts val="1300"/>
                        </a:lnSpc>
                        <a:spcBef>
                          <a:spcPts val="0"/>
                        </a:spcBef>
                        <a:spcAft>
                          <a:spcPts val="0"/>
                        </a:spcAft>
                      </a:pPr>
                      <a:r>
                        <a:rPr lang="en-US" sz="1400" spc="5">
                          <a:effectLst/>
                        </a:rPr>
                        <a:t>24.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Wurth HHS</a:t>
                      </a:r>
                    </a:p>
                    <a:p>
                      <a:pPr marL="64770" marR="0">
                        <a:lnSpc>
                          <a:spcPts val="1300"/>
                        </a:lnSpc>
                        <a:spcBef>
                          <a:spcPts val="0"/>
                        </a:spcBef>
                        <a:spcAft>
                          <a:spcPts val="0"/>
                        </a:spcAft>
                      </a:pPr>
                      <a:r>
                        <a:rPr lang="en-US" sz="1400">
                          <a:effectLst/>
                        </a:rPr>
                        <a:t>Clean </a:t>
                      </a:r>
                      <a:r>
                        <a:rPr lang="en-US" sz="800">
                          <a:effectLst/>
                        </a:rPr>
                        <a:t>500ml</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H222, H229</a:t>
                      </a:r>
                      <a:r>
                        <a:rPr lang="sr-Latn-ME" sz="1400" spc="0">
                          <a:effectLst/>
                        </a:rPr>
                        <a:t>,</a:t>
                      </a:r>
                      <a:r>
                        <a:rPr lang="en-US" sz="1400" spc="-5">
                          <a:effectLst/>
                        </a:rPr>
                        <a:t>H315, H319</a:t>
                      </a:r>
                      <a:r>
                        <a:rPr lang="sr-Latn-ME" sz="1400" spc="0">
                          <a:effectLst/>
                        </a:rPr>
                        <a:t>,</a:t>
                      </a:r>
                      <a:r>
                        <a:rPr lang="en-US" sz="1400" spc="-5">
                          <a:effectLst/>
                        </a:rPr>
                        <a:t>H361fd</a:t>
                      </a:r>
                      <a:r>
                        <a:rPr lang="sr-Latn-ME" sz="1400" spc="0">
                          <a:effectLst/>
                        </a:rPr>
                        <a:t>,</a:t>
                      </a:r>
                      <a:r>
                        <a:rPr lang="en-US" sz="1400" spc="-5">
                          <a:effectLst/>
                        </a:rPr>
                        <a:t>H336, H373</a:t>
                      </a:r>
                      <a:endParaRPr lang="en-US" sz="1400">
                        <a:effectLst/>
                      </a:endParaRPr>
                    </a:p>
                    <a:p>
                      <a:pPr marL="63500" marR="0">
                        <a:lnSpc>
                          <a:spcPts val="1300"/>
                        </a:lnSpc>
                        <a:spcBef>
                          <a:spcPts val="0"/>
                        </a:spcBef>
                        <a:spcAft>
                          <a:spcPts val="0"/>
                        </a:spcAft>
                      </a:pPr>
                      <a:r>
                        <a:rPr lang="en-US" sz="1400" spc="-5">
                          <a:effectLst/>
                        </a:rPr>
                        <a:t>H411,H412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E2(200/500),</a:t>
                      </a:r>
                    </a:p>
                    <a:p>
                      <a:pPr marL="64770" marR="0">
                        <a:lnSpc>
                          <a:spcPts val="1300"/>
                        </a:lnSpc>
                        <a:spcBef>
                          <a:spcPts val="0"/>
                        </a:spcBef>
                        <a:spcAft>
                          <a:spcPts val="0"/>
                        </a:spcAft>
                      </a:pPr>
                      <a:r>
                        <a:rPr lang="en-US" sz="1400">
                          <a:effectLst/>
                        </a:rPr>
                        <a:t>P3b (5000/50000)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0,015t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566261">
                <a:tc>
                  <a:txBody>
                    <a:bodyPr/>
                    <a:lstStyle/>
                    <a:p>
                      <a:pPr marL="64770" marR="0" algn="just">
                        <a:lnSpc>
                          <a:spcPts val="1300"/>
                        </a:lnSpc>
                        <a:spcBef>
                          <a:spcPts val="0"/>
                        </a:spcBef>
                        <a:spcAft>
                          <a:spcPts val="0"/>
                        </a:spcAft>
                      </a:pPr>
                      <a:r>
                        <a:rPr lang="en-US" sz="1400" spc="5">
                          <a:effectLst/>
                        </a:rPr>
                        <a:t>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Zorka kolor</a:t>
                      </a:r>
                    </a:p>
                    <a:p>
                      <a:pPr marL="64770" marR="0">
                        <a:lnSpc>
                          <a:spcPts val="1300"/>
                        </a:lnSpc>
                        <a:spcBef>
                          <a:spcPts val="0"/>
                        </a:spcBef>
                        <a:spcAft>
                          <a:spcPts val="0"/>
                        </a:spcAft>
                      </a:pPr>
                      <a:r>
                        <a:rPr lang="en-US" sz="1400">
                          <a:effectLst/>
                        </a:rPr>
                        <a:t>Zoralux alu boja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64742-81-0,</a:t>
                      </a:r>
                      <a:endParaRPr lang="en-US" sz="1400">
                        <a:effectLst/>
                      </a:endParaRPr>
                    </a:p>
                    <a:p>
                      <a:pPr marL="63500" marR="0">
                        <a:lnSpc>
                          <a:spcPts val="1300"/>
                        </a:lnSpc>
                        <a:spcBef>
                          <a:spcPts val="0"/>
                        </a:spcBef>
                        <a:spcAft>
                          <a:spcPts val="0"/>
                        </a:spcAft>
                      </a:pPr>
                      <a:r>
                        <a:rPr lang="en-US" sz="1400" spc="5">
                          <a:effectLst/>
                        </a:rPr>
                        <a:t>96-29-7,</a:t>
                      </a:r>
                      <a:endParaRPr lang="en-US" sz="1400">
                        <a:effectLst/>
                      </a:endParaRPr>
                    </a:p>
                    <a:p>
                      <a:pPr marL="63500" marR="0">
                        <a:lnSpc>
                          <a:spcPts val="1300"/>
                        </a:lnSpc>
                        <a:spcBef>
                          <a:spcPts val="0"/>
                        </a:spcBef>
                        <a:spcAft>
                          <a:spcPts val="0"/>
                        </a:spcAft>
                      </a:pPr>
                      <a:r>
                        <a:rPr lang="en-US" sz="1400" spc="5">
                          <a:effectLst/>
                        </a:rPr>
                        <a:t>13586-82-8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R10</a:t>
                      </a:r>
                    </a:p>
                    <a:p>
                      <a:pPr marL="64770" marR="0">
                        <a:lnSpc>
                          <a:spcPts val="1300"/>
                        </a:lnSpc>
                        <a:spcBef>
                          <a:spcPts val="0"/>
                        </a:spcBef>
                        <a:spcAft>
                          <a:spcPts val="0"/>
                        </a:spcAft>
                      </a:pPr>
                      <a:r>
                        <a:rPr lang="en-US" sz="1400">
                          <a:effectLst/>
                        </a:rPr>
                        <a:t>R66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H226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a:effectLst/>
                        </a:rPr>
                        <a:t>Zapaljivost</a:t>
                      </a:r>
                    </a:p>
                    <a:p>
                      <a:pPr marL="64770" marR="0">
                        <a:lnSpc>
                          <a:spcPts val="1300"/>
                        </a:lnSpc>
                        <a:spcBef>
                          <a:spcPts val="0"/>
                        </a:spcBef>
                        <a:spcAft>
                          <a:spcPts val="0"/>
                        </a:spcAft>
                      </a:pPr>
                      <a:r>
                        <a:rPr lang="en-US" sz="1400">
                          <a:effectLst/>
                        </a:rPr>
                        <a:t>P5c(5000/50000)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0,16t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535069">
                <a:tc>
                  <a:txBody>
                    <a:bodyPr/>
                    <a:lstStyle/>
                    <a:p>
                      <a:pPr marL="64770" marR="0" algn="just">
                        <a:lnSpc>
                          <a:spcPts val="1300"/>
                        </a:lnSpc>
                        <a:spcBef>
                          <a:spcPts val="0"/>
                        </a:spcBef>
                        <a:spcAft>
                          <a:spcPts val="0"/>
                        </a:spcAft>
                      </a:pPr>
                      <a:r>
                        <a:rPr lang="en-US" sz="1400" spc="5">
                          <a:effectLst/>
                        </a:rPr>
                        <a:t>31.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r>
                        <a:rPr lang="en-US" sz="1400" b="0">
                          <a:solidFill>
                            <a:schemeClr val="tx1"/>
                          </a:solidFill>
                          <a:effectLst/>
                        </a:rPr>
                        <a:t>Pacsol-113</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4770" marR="0">
                        <a:lnSpc>
                          <a:spcPts val="1300"/>
                        </a:lnSpc>
                        <a:spcBef>
                          <a:spcPts val="0"/>
                        </a:spcBef>
                        <a:spcAft>
                          <a:spcPts val="0"/>
                        </a:spcAft>
                      </a:pPr>
                      <a:r>
                        <a:rPr lang="en-US" sz="1400" b="0">
                          <a:solidFill>
                            <a:schemeClr val="tx1"/>
                          </a:solidFill>
                          <a:effectLst/>
                        </a:rPr>
                        <a:t>Perhloretilen</a:t>
                      </a:r>
                    </a:p>
                    <a:p>
                      <a:pPr marL="64770" marR="0">
                        <a:lnSpc>
                          <a:spcPts val="1300"/>
                        </a:lnSpc>
                        <a:spcBef>
                          <a:spcPts val="0"/>
                        </a:spcBef>
                        <a:spcAft>
                          <a:spcPts val="0"/>
                        </a:spcAft>
                      </a:pPr>
                      <a:r>
                        <a:rPr lang="en-US" sz="1400" b="0">
                          <a:solidFill>
                            <a:schemeClr val="tx1"/>
                          </a:solidFill>
                          <a:effectLst/>
                        </a:rPr>
                        <a:t>(tetrahloretilen)</a:t>
                      </a:r>
                      <a:r>
                        <a:rPr lang="sr-Latn-ME" sz="1400" b="0">
                          <a:solidFill>
                            <a:schemeClr val="tx1"/>
                          </a:solidFill>
                          <a:effectLst/>
                        </a:rPr>
                        <a:t>,</a:t>
                      </a:r>
                      <a:r>
                        <a:rPr lang="en-US" sz="1400" b="0">
                          <a:solidFill>
                            <a:schemeClr val="tx1"/>
                          </a:solidFill>
                          <a:effectLst/>
                        </a:rPr>
                        <a:t>Ksilol</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spcBef>
                          <a:spcPts val="0"/>
                        </a:spcBef>
                        <a:spcAft>
                          <a:spcPts val="0"/>
                        </a:spcAft>
                      </a:pPr>
                      <a:r>
                        <a:rPr lang="en-US" sz="1400" b="0">
                          <a:solidFill>
                            <a:schemeClr val="tx1"/>
                          </a:solidFill>
                          <a:effectLst/>
                        </a:rPr>
                        <a:t>127-18-4</a:t>
                      </a:r>
                    </a:p>
                    <a:p>
                      <a:pPr marL="0" marR="0">
                        <a:spcBef>
                          <a:spcPts val="0"/>
                        </a:spcBef>
                        <a:spcAft>
                          <a:spcPts val="0"/>
                        </a:spcAft>
                      </a:pPr>
                      <a:r>
                        <a:rPr lang="en-US" sz="1400" b="0">
                          <a:solidFill>
                            <a:schemeClr val="tx1"/>
                          </a:solidFill>
                          <a:effectLst/>
                        </a:rPr>
                        <a:t>1330-20-7</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0" marR="0">
                        <a:spcBef>
                          <a:spcPts val="0"/>
                        </a:spcBef>
                        <a:spcAft>
                          <a:spcPts val="0"/>
                        </a:spcAft>
                      </a:pPr>
                      <a:r>
                        <a:rPr lang="en-US" sz="1400" b="0">
                          <a:solidFill>
                            <a:schemeClr val="tx1"/>
                          </a:solidFill>
                          <a:effectLst/>
                        </a:rPr>
                        <a:t>R40, R51/53</a:t>
                      </a:r>
                    </a:p>
                    <a:p>
                      <a:pPr marL="0" marR="0">
                        <a:spcBef>
                          <a:spcPts val="0"/>
                        </a:spcBef>
                        <a:spcAft>
                          <a:spcPts val="0"/>
                        </a:spcAft>
                      </a:pPr>
                      <a:r>
                        <a:rPr lang="en-US" sz="1400" b="0">
                          <a:solidFill>
                            <a:schemeClr val="tx1"/>
                          </a:solidFill>
                          <a:effectLst/>
                        </a:rPr>
                        <a:t>R10, 20/21,38</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3500" marR="0">
                        <a:lnSpc>
                          <a:spcPts val="1300"/>
                        </a:lnSpc>
                        <a:spcBef>
                          <a:spcPts val="0"/>
                        </a:spcBef>
                        <a:spcAft>
                          <a:spcPts val="0"/>
                        </a:spcAft>
                      </a:pPr>
                      <a:r>
                        <a:rPr lang="en-US" sz="1400" b="0" spc="-5">
                          <a:solidFill>
                            <a:schemeClr val="tx1"/>
                          </a:solidFill>
                          <a:effectLst/>
                        </a:rPr>
                        <a:t>H651, H411</a:t>
                      </a:r>
                      <a:endParaRPr lang="en-US" sz="1400" b="0">
                        <a:solidFill>
                          <a:schemeClr val="tx1"/>
                        </a:solidFill>
                        <a:effectLst/>
                      </a:endParaRPr>
                    </a:p>
                    <a:p>
                      <a:pPr marL="63500" marR="0">
                        <a:lnSpc>
                          <a:spcPts val="1300"/>
                        </a:lnSpc>
                        <a:spcBef>
                          <a:spcPts val="0"/>
                        </a:spcBef>
                        <a:spcAft>
                          <a:spcPts val="0"/>
                        </a:spcAft>
                      </a:pPr>
                      <a:r>
                        <a:rPr lang="en-US" sz="1400" b="0" spc="-5">
                          <a:solidFill>
                            <a:schemeClr val="tx1"/>
                          </a:solidFill>
                          <a:effectLst/>
                        </a:rPr>
                        <a:t>H226, H332/H312, H315</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4770" marR="0">
                        <a:lnSpc>
                          <a:spcPts val="1300"/>
                        </a:lnSpc>
                        <a:spcBef>
                          <a:spcPts val="0"/>
                        </a:spcBef>
                        <a:spcAft>
                          <a:spcPts val="0"/>
                        </a:spcAft>
                      </a:pPr>
                      <a:r>
                        <a:rPr lang="en-US" sz="1400" b="0" spc="5">
                          <a:solidFill>
                            <a:schemeClr val="tx1"/>
                          </a:solidFill>
                          <a:effectLst/>
                        </a:rPr>
                        <a:t>E2(200/500)</a:t>
                      </a:r>
                      <a:endParaRPr lang="en-US" sz="1400" b="0">
                        <a:solidFill>
                          <a:schemeClr val="tx1"/>
                        </a:solidFill>
                        <a:effectLst/>
                      </a:endParaRPr>
                    </a:p>
                    <a:p>
                      <a:pPr marL="64770" marR="0">
                        <a:lnSpc>
                          <a:spcPts val="1300"/>
                        </a:lnSpc>
                        <a:spcBef>
                          <a:spcPts val="0"/>
                        </a:spcBef>
                        <a:spcAft>
                          <a:spcPts val="0"/>
                        </a:spcAft>
                      </a:pPr>
                      <a:r>
                        <a:rPr lang="en-US" sz="1400" b="0" spc="5">
                          <a:solidFill>
                            <a:schemeClr val="tx1"/>
                          </a:solidFill>
                          <a:effectLst/>
                        </a:rPr>
                        <a:t>P5c(5000/50000)</a:t>
                      </a:r>
                      <a:endPar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3500" marR="0">
                        <a:lnSpc>
                          <a:spcPts val="1300"/>
                        </a:lnSpc>
                        <a:spcBef>
                          <a:spcPts val="0"/>
                        </a:spcBef>
                        <a:spcAft>
                          <a:spcPts val="0"/>
                        </a:spcAft>
                      </a:pPr>
                      <a:r>
                        <a:rPr lang="en-US" sz="1400" spc="5">
                          <a:effectLst/>
                        </a:rPr>
                        <a:t> </a:t>
                      </a:r>
                      <a:endParaRPr lang="en-US" sz="1400">
                        <a:effectLst/>
                      </a:endParaRPr>
                    </a:p>
                    <a:p>
                      <a:pPr marL="63500" marR="0">
                        <a:lnSpc>
                          <a:spcPts val="1300"/>
                        </a:lnSpc>
                        <a:spcBef>
                          <a:spcPts val="0"/>
                        </a:spcBef>
                        <a:spcAft>
                          <a:spcPts val="0"/>
                        </a:spcAft>
                      </a:pPr>
                      <a:r>
                        <a:rPr lang="en-US" sz="1400" spc="5">
                          <a:effectLst/>
                        </a:rPr>
                        <a:t>1,22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3545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734096"/>
          </a:xfrm>
        </p:spPr>
        <p:txBody>
          <a:bodyPr/>
          <a:lstStyle/>
          <a:p>
            <a:r>
              <a:rPr lang="sr-Latn-ME">
                <a:solidFill>
                  <a:srgbClr val="FFC000"/>
                </a:solidFill>
              </a:rPr>
              <a:t>ANALIZA STEPENA RIZIKA HE PIVA</a:t>
            </a:r>
            <a:endParaRPr lang="en-US">
              <a:solidFill>
                <a:srgbClr val="FFC000"/>
              </a:solidFill>
            </a:endParaRPr>
          </a:p>
        </p:txBody>
      </p:sp>
      <p:sp>
        <p:nvSpPr>
          <p:cNvPr id="3" name="Subtitle 2"/>
          <p:cNvSpPr>
            <a:spLocks noGrp="1"/>
          </p:cNvSpPr>
          <p:nvPr>
            <p:ph type="subTitle" idx="1"/>
          </p:nvPr>
        </p:nvSpPr>
        <p:spPr>
          <a:xfrm>
            <a:off x="321973" y="734097"/>
            <a:ext cx="10895526" cy="4816697"/>
          </a:xfrm>
        </p:spPr>
        <p:txBody>
          <a:bodyPr>
            <a:normAutofit/>
          </a:bodyPr>
          <a:lstStyle/>
          <a:p>
            <a:pPr algn="just"/>
            <a:r>
              <a:rPr lang="en-US"/>
              <a:t>Nakon sprovedene analize stepena rizika postrojenja zaključeno je da se HE“Piva“ ne može svrstati u Seveso postrojenje ni većeg ni manjeg rizika.</a:t>
            </a:r>
          </a:p>
          <a:p>
            <a:pPr algn="just"/>
            <a:r>
              <a:rPr lang="sr-Latn-ME"/>
              <a:t>Od ukupnog broja popisanih opasnih materijia</a:t>
            </a:r>
            <a:r>
              <a:rPr lang="en-US"/>
              <a:t> </a:t>
            </a:r>
            <a:r>
              <a:rPr lang="sr-Latn-ME">
                <a:solidFill>
                  <a:srgbClr val="FFFF00"/>
                </a:solidFill>
              </a:rPr>
              <a:t>7</a:t>
            </a:r>
            <a:r>
              <a:rPr lang="en-US">
                <a:solidFill>
                  <a:srgbClr val="FFFF00"/>
                </a:solidFill>
              </a:rPr>
              <a:t> potpada pod Seveso</a:t>
            </a:r>
            <a:r>
              <a:rPr lang="en-US"/>
              <a:t> direktivu, a date su u Tabeli III.</a:t>
            </a:r>
            <a:endParaRPr lang="sr-Latn-ME"/>
          </a:p>
          <a:p>
            <a:pPr algn="just"/>
            <a:r>
              <a:rPr lang="en-US">
                <a:solidFill>
                  <a:srgbClr val="FFC000"/>
                </a:solidFill>
              </a:rPr>
              <a:t>Zapaljivo:</a:t>
            </a:r>
            <a:r>
              <a:rPr lang="en-US"/>
              <a:t> Rbr.8 + Rbr.9 + Rbr.10 + Rbr.12 Rbr.13 + Rbr.14 + Rbr.16</a:t>
            </a:r>
          </a:p>
          <a:p>
            <a:pPr algn="just"/>
            <a:r>
              <a:rPr lang="en-US"/>
              <a:t>0,01/5000 + 0,01/5000 + 0,005/5000 + 60,7/2500 + 0,095/200 + 0,036/5 + 0,08/50 = 0,03356 ≤ 1, </a:t>
            </a:r>
            <a:r>
              <a:rPr lang="en-US">
                <a:solidFill>
                  <a:srgbClr val="FFC000"/>
                </a:solidFill>
              </a:rPr>
              <a:t>ispod manjeg rizika </a:t>
            </a:r>
          </a:p>
          <a:p>
            <a:pPr algn="just"/>
            <a:r>
              <a:rPr lang="en-US">
                <a:solidFill>
                  <a:srgbClr val="FFC000"/>
                </a:solidFill>
              </a:rPr>
              <a:t>Ekotoksično:</a:t>
            </a:r>
            <a:r>
              <a:rPr lang="en-US"/>
              <a:t> Rbr.10 i Rbr.12</a:t>
            </a:r>
          </a:p>
          <a:p>
            <a:pPr algn="just"/>
            <a:r>
              <a:rPr lang="en-US"/>
              <a:t>60,7/200 + 0,005/200 = 0,303525≤ 1, </a:t>
            </a:r>
            <a:r>
              <a:rPr lang="en-US">
                <a:solidFill>
                  <a:srgbClr val="FFC000"/>
                </a:solidFill>
              </a:rPr>
              <a:t>ispod manjeg rizika</a:t>
            </a:r>
          </a:p>
          <a:p>
            <a:pPr algn="just"/>
            <a:r>
              <a:rPr lang="en-US"/>
              <a:t>Suma svih količnika količine opasne materije  i relevantne granične količine je manja od 1, odnosno nije zadovoljen uslov zadat formulom 1.</a:t>
            </a:r>
          </a:p>
          <a:p>
            <a:pPr algn="just"/>
            <a:endParaRPr lang="en-US"/>
          </a:p>
        </p:txBody>
      </p:sp>
    </p:spTree>
    <p:extLst>
      <p:ext uri="{BB962C8B-B14F-4D97-AF65-F5344CB8AC3E}">
        <p14:creationId xmlns:p14="http://schemas.microsoft.com/office/powerpoint/2010/main" val="611141684"/>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16_9_Ed1Aug18.v2potx.potx" id="{851D9E84-7857-4959-8209-91AE4FCDD2E8}" vid="{70DA1C26-504D-4DDA-9CD8-0E0DC5546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168</TotalTime>
  <Words>3218</Words>
  <Application>Microsoft Office PowerPoint</Application>
  <PresentationFormat>Widescreen</PresentationFormat>
  <Paragraphs>757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Times New Roman</vt:lpstr>
      <vt:lpstr>Thème Office</vt:lpstr>
      <vt:lpstr>PLANOVI PREVENCIJE UDESA PROIZVODNIH POSTROJENJA EPCG AD</vt:lpstr>
      <vt:lpstr>KRATAK SADRŽAJ</vt:lpstr>
      <vt:lpstr>UVOD</vt:lpstr>
      <vt:lpstr>IZRADA PLANOVA PREVENCIJE UDESA PROIZVODNIH POSTROJENJA EPCG AD</vt:lpstr>
      <vt:lpstr> ANALIZA STEPENA RIZIKA TE PLJEVLJA</vt:lpstr>
      <vt:lpstr>TABELA I</vt:lpstr>
      <vt:lpstr>ANALIZA STEPENA RIZIKA HE PERUĆICA</vt:lpstr>
      <vt:lpstr>PowerPoint Presentation</vt:lpstr>
      <vt:lpstr>ANALIZA STEPENA RIZIKA HE PIVA</vt:lpstr>
      <vt:lpstr>TABELA III</vt:lpstr>
      <vt:lpstr>PROCJENA RIZIKA OD UDESA NA PRIMJERU HEMIKALIJE „NALCO 7330“</vt:lpstr>
      <vt:lpstr>PowerPoint Presentation</vt:lpstr>
      <vt:lpstr>PowerPoint Presentation</vt:lpstr>
      <vt:lpstr>PowerPoint Presentation</vt:lpstr>
      <vt:lpstr>PowerPoint Presentation</vt:lpstr>
      <vt:lpstr>ZAKLJUČAK</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Stevan Canovic</cp:lastModifiedBy>
  <cp:revision>62</cp:revision>
  <dcterms:created xsi:type="dcterms:W3CDTF">2018-08-21T10:06:45Z</dcterms:created>
  <dcterms:modified xsi:type="dcterms:W3CDTF">2021-09-30T14:57:42Z</dcterms:modified>
</cp:coreProperties>
</file>